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diagrams/colors22.xml" ContentType="application/vnd.openxmlformats-officedocument.drawingml.diagramColors+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slides/slide99.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s/slide119.xml" ContentType="application/vnd.openxmlformats-officedocument.presentationml.slide+xml"/>
  <Override PartName="/ppt/slideLayouts/slideLayout10.xml" ContentType="application/vnd.openxmlformats-officedocument.presentationml.slideLayout+xml"/>
  <Override PartName="/ppt/diagrams/drawing8.xml" ContentType="application/vnd.ms-office.drawingml.diagramDrawing+xml"/>
  <Override PartName="/ppt/slides/slide108.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diagrams/colors24.xml" ContentType="application/vnd.openxmlformats-officedocument.drawingml.diagramColors+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slides/slide138.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slides/slide139.xml" ContentType="application/vnd.openxmlformats-officedocument.presentationml.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slides/slide129.xml" ContentType="application/vnd.openxmlformats-officedocument.presentationml.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slides/slide118.xml" ContentType="application/vnd.openxmlformats-officedocument.presentationml.slide+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slides/slide51.xml" ContentType="application/vnd.openxmlformats-officedocument.presentationml.slide+xml"/>
  <Override PartName="/ppt/diagrams/quickStyle18.xml" ContentType="application/vnd.openxmlformats-officedocument.drawingml.diagramStyle+xml"/>
  <Override PartName="/ppt/slides/slide40.xml" ContentType="application/vnd.openxmlformats-officedocument.presentationml.slide+xml"/>
  <Override PartName="/ppt/diagrams/layout18.xml" ContentType="application/vnd.openxmlformats-officedocument.drawingml.diagramLayout+xml"/>
  <Default Extension="gif" ContentType="image/gif"/>
  <Override PartName="/ppt/diagrams/layout2.xml" ContentType="application/vnd.openxmlformats-officedocument.drawingml.diagramLayout+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5"/>
  </p:notesMasterIdLst>
  <p:handoutMasterIdLst>
    <p:handoutMasterId r:id="rId146"/>
  </p:handoutMasterIdLst>
  <p:sldIdLst>
    <p:sldId id="257" r:id="rId2"/>
    <p:sldId id="266" r:id="rId3"/>
    <p:sldId id="271" r:id="rId4"/>
    <p:sldId id="267" r:id="rId5"/>
    <p:sldId id="261" r:id="rId6"/>
    <p:sldId id="435" r:id="rId7"/>
    <p:sldId id="276" r:id="rId8"/>
    <p:sldId id="437" r:id="rId9"/>
    <p:sldId id="426" r:id="rId10"/>
    <p:sldId id="427" r:id="rId11"/>
    <p:sldId id="428" r:id="rId12"/>
    <p:sldId id="441" r:id="rId13"/>
    <p:sldId id="485" r:id="rId14"/>
    <p:sldId id="484" r:id="rId15"/>
    <p:sldId id="272" r:id="rId16"/>
    <p:sldId id="403" r:id="rId17"/>
    <p:sldId id="279" r:id="rId18"/>
    <p:sldId id="283" r:id="rId19"/>
    <p:sldId id="467" r:id="rId20"/>
    <p:sldId id="455" r:id="rId21"/>
    <p:sldId id="356" r:id="rId22"/>
    <p:sldId id="468" r:id="rId23"/>
    <p:sldId id="469" r:id="rId24"/>
    <p:sldId id="451" r:id="rId25"/>
    <p:sldId id="284" r:id="rId26"/>
    <p:sldId id="359" r:id="rId27"/>
    <p:sldId id="456" r:id="rId28"/>
    <p:sldId id="457" r:id="rId29"/>
    <p:sldId id="287" r:id="rId30"/>
    <p:sldId id="470" r:id="rId31"/>
    <p:sldId id="471" r:id="rId32"/>
    <p:sldId id="452" r:id="rId33"/>
    <p:sldId id="453" r:id="rId34"/>
    <p:sldId id="362" r:id="rId35"/>
    <p:sldId id="472" r:id="rId36"/>
    <p:sldId id="473" r:id="rId37"/>
    <p:sldId id="454" r:id="rId38"/>
    <p:sldId id="365" r:id="rId39"/>
    <p:sldId id="474" r:id="rId40"/>
    <p:sldId id="450" r:id="rId41"/>
    <p:sldId id="367" r:id="rId42"/>
    <p:sldId id="475" r:id="rId43"/>
    <p:sldId id="449" r:id="rId44"/>
    <p:sldId id="290" r:id="rId45"/>
    <p:sldId id="291" r:id="rId46"/>
    <p:sldId id="292" r:id="rId47"/>
    <p:sldId id="369" r:id="rId48"/>
    <p:sldId id="370" r:id="rId49"/>
    <p:sldId id="371" r:id="rId50"/>
    <p:sldId id="372" r:id="rId51"/>
    <p:sldId id="373" r:id="rId52"/>
    <p:sldId id="374" r:id="rId53"/>
    <p:sldId id="293" r:id="rId54"/>
    <p:sldId id="294" r:id="rId55"/>
    <p:sldId id="375" r:id="rId56"/>
    <p:sldId id="295" r:id="rId57"/>
    <p:sldId id="296" r:id="rId58"/>
    <p:sldId id="376" r:id="rId59"/>
    <p:sldId id="377" r:id="rId60"/>
    <p:sldId id="378" r:id="rId61"/>
    <p:sldId id="464" r:id="rId62"/>
    <p:sldId id="465" r:id="rId63"/>
    <p:sldId id="466" r:id="rId64"/>
    <p:sldId id="299" r:id="rId65"/>
    <p:sldId id="300" r:id="rId66"/>
    <p:sldId id="382" r:id="rId67"/>
    <p:sldId id="383" r:id="rId68"/>
    <p:sldId id="385" r:id="rId69"/>
    <p:sldId id="386" r:id="rId70"/>
    <p:sldId id="399" r:id="rId71"/>
    <p:sldId id="387" r:id="rId72"/>
    <p:sldId id="400" r:id="rId73"/>
    <p:sldId id="388" r:id="rId74"/>
    <p:sldId id="389" r:id="rId75"/>
    <p:sldId id="401" r:id="rId76"/>
    <p:sldId id="390" r:id="rId77"/>
    <p:sldId id="392" r:id="rId78"/>
    <p:sldId id="394" r:id="rId79"/>
    <p:sldId id="395" r:id="rId80"/>
    <p:sldId id="396" r:id="rId81"/>
    <p:sldId id="397" r:id="rId82"/>
    <p:sldId id="402" r:id="rId83"/>
    <p:sldId id="404" r:id="rId84"/>
    <p:sldId id="314" r:id="rId85"/>
    <p:sldId id="315" r:id="rId86"/>
    <p:sldId id="476" r:id="rId87"/>
    <p:sldId id="477" r:id="rId88"/>
    <p:sldId id="448" r:id="rId89"/>
    <p:sldId id="320" r:id="rId90"/>
    <p:sldId id="318" r:id="rId91"/>
    <p:sldId id="321" r:id="rId92"/>
    <p:sldId id="478" r:id="rId93"/>
    <p:sldId id="479" r:id="rId94"/>
    <p:sldId id="447" r:id="rId95"/>
    <p:sldId id="407" r:id="rId96"/>
    <p:sldId id="445" r:id="rId97"/>
    <p:sldId id="480" r:id="rId98"/>
    <p:sldId id="481" r:id="rId99"/>
    <p:sldId id="410" r:id="rId100"/>
    <p:sldId id="461" r:id="rId101"/>
    <p:sldId id="412" r:id="rId102"/>
    <p:sldId id="446" r:id="rId103"/>
    <p:sldId id="482" r:id="rId104"/>
    <p:sldId id="483" r:id="rId105"/>
    <p:sldId id="414" r:id="rId106"/>
    <p:sldId id="323" r:id="rId107"/>
    <p:sldId id="345" r:id="rId108"/>
    <p:sldId id="459" r:id="rId109"/>
    <p:sldId id="458" r:id="rId110"/>
    <p:sldId id="415" r:id="rId111"/>
    <p:sldId id="460" r:id="rId112"/>
    <p:sldId id="324" r:id="rId113"/>
    <p:sldId id="344" r:id="rId114"/>
    <p:sldId id="273" r:id="rId115"/>
    <p:sldId id="325" r:id="rId116"/>
    <p:sldId id="326" r:id="rId117"/>
    <p:sldId id="327" r:id="rId118"/>
    <p:sldId id="442" r:id="rId119"/>
    <p:sldId id="328" r:id="rId120"/>
    <p:sldId id="329" r:id="rId121"/>
    <p:sldId id="330" r:id="rId122"/>
    <p:sldId id="432" r:id="rId123"/>
    <p:sldId id="462" r:id="rId124"/>
    <p:sldId id="434" r:id="rId125"/>
    <p:sldId id="333" r:id="rId126"/>
    <p:sldId id="334" r:id="rId127"/>
    <p:sldId id="336" r:id="rId128"/>
    <p:sldId id="337" r:id="rId129"/>
    <p:sldId id="338" r:id="rId130"/>
    <p:sldId id="339" r:id="rId131"/>
    <p:sldId id="340" r:id="rId132"/>
    <p:sldId id="341" r:id="rId133"/>
    <p:sldId id="342" r:id="rId134"/>
    <p:sldId id="463" r:id="rId135"/>
    <p:sldId id="274" r:id="rId136"/>
    <p:sldId id="417" r:id="rId137"/>
    <p:sldId id="419" r:id="rId138"/>
    <p:sldId id="420" r:id="rId139"/>
    <p:sldId id="421" r:id="rId140"/>
    <p:sldId id="422" r:id="rId141"/>
    <p:sldId id="423" r:id="rId142"/>
    <p:sldId id="430" r:id="rId143"/>
    <p:sldId id="425" r:id="rId14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21" autoAdjust="0"/>
  </p:normalViewPr>
  <p:slideViewPr>
    <p:cSldViewPr>
      <p:cViewPr>
        <p:scale>
          <a:sx n="70" d="100"/>
          <a:sy n="70" d="100"/>
        </p:scale>
        <p:origin x="-2706" y="-8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842"/>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ata16.xml.rels><?xml version="1.0" encoding="UTF-8" standalone="yes"?>
<Relationships xmlns="http://schemas.openxmlformats.org/package/2006/relationships"><Relationship Id="rId1" Type="http://schemas.openxmlformats.org/officeDocument/2006/relationships/hyperlink" Target="INTEGRACI&#211;N%20DE%20LA%20CUENTA%20P&#218;BLICA%20ESTATAL_definitivo.pptx"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INTEGRACI&#211;N%20DE%20LA%20CUENTA%20P&#218;BLICA%20ESTATAL_definitivo.pptx" TargetMode="External"/></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3.xml.rels><?xml version="1.0" encoding="UTF-8" standalone="yes"?>
<Relationships xmlns="http://schemas.openxmlformats.org/package/2006/relationships"><Relationship Id="rId1" Type="http://schemas.openxmlformats.org/officeDocument/2006/relationships/hyperlink" Target="INTEGRACI&#211;N%20DE%20LA%20CUENTA%20P&#218;BLICA%20ESTATAL_definitivo.pptx"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99C826-E9A2-4EBA-A45E-26FAC9412644}" type="doc">
      <dgm:prSet loTypeId="urn:microsoft.com/office/officeart/2005/8/layout/hList2#1" loCatId="list" qsTypeId="urn:microsoft.com/office/officeart/2005/8/quickstyle/3d4" qsCatId="3D" csTypeId="urn:microsoft.com/office/officeart/2005/8/colors/colorful2" csCatId="colorful" phldr="1"/>
      <dgm:spPr/>
      <dgm:t>
        <a:bodyPr/>
        <a:lstStyle/>
        <a:p>
          <a:endParaRPr lang="es-MX"/>
        </a:p>
      </dgm:t>
    </dgm:pt>
    <dgm:pt modelId="{5ED2AA67-AC1C-4F3B-86E5-3EBBE25F8ACD}">
      <dgm:prSet phldrT="[Texto]" custT="1"/>
      <dgm:spPr/>
      <dgm:t>
        <a:bodyPr/>
        <a:lstStyle/>
        <a:p>
          <a:pPr algn="just"/>
          <a:r>
            <a:rPr lang="es-MX" sz="1500" b="1" dirty="0" smtClean="0">
              <a:latin typeface="Arial" pitchFamily="34" charset="0"/>
              <a:cs typeface="Arial" pitchFamily="34" charset="0"/>
            </a:rPr>
            <a:t>Marco Metodológico sobre la forma y términos en que deberá orientarse el desarrollo del análisis de los componentes de las finanzas públicas con relación a los objetivos y prioridades que, en la materia, establezca la planeación del desarrollo, para su integración en la Cuenta Pública</a:t>
          </a:r>
          <a:endParaRPr lang="es-MX" sz="1500" b="1" dirty="0">
            <a:latin typeface="Arial" pitchFamily="34" charset="0"/>
            <a:cs typeface="Arial" pitchFamily="34" charset="0"/>
          </a:endParaRPr>
        </a:p>
      </dgm:t>
    </dgm:pt>
    <dgm:pt modelId="{C24EC027-2832-407C-A142-5390879B4820}" type="parTrans" cxnId="{2AB1C525-773F-4D8B-96AD-DF10427B58C6}">
      <dgm:prSet/>
      <dgm:spPr/>
      <dgm:t>
        <a:bodyPr/>
        <a:lstStyle/>
        <a:p>
          <a:endParaRPr lang="es-MX"/>
        </a:p>
      </dgm:t>
    </dgm:pt>
    <dgm:pt modelId="{DD2EFB8E-8704-492D-A7C2-C32887E23FC4}" type="sibTrans" cxnId="{2AB1C525-773F-4D8B-96AD-DF10427B58C6}">
      <dgm:prSet/>
      <dgm:spPr/>
      <dgm:t>
        <a:bodyPr/>
        <a:lstStyle/>
        <a:p>
          <a:endParaRPr lang="es-MX"/>
        </a:p>
      </dgm:t>
    </dgm:pt>
    <dgm:pt modelId="{06F9DCA2-E207-470B-BDFF-783E858F2965}">
      <dgm:prSet phldrT="[Texto]" custT="1"/>
      <dgm:spPr/>
      <dgm:t>
        <a:bodyPr/>
        <a:lstStyle/>
        <a:p>
          <a:pPr algn="just"/>
          <a:r>
            <a:rPr lang="es-ES_tradnl" sz="1500" b="1" i="1" dirty="0" smtClean="0">
              <a:latin typeface="Arial" pitchFamily="34" charset="0"/>
              <a:cs typeface="Arial" pitchFamily="34" charset="0"/>
            </a:rPr>
            <a:t>Acuerdo por el que se determina la norma para establecer la estructura del formato de la relación de bienes que componen el patrimonio del ente público</a:t>
          </a:r>
          <a:endParaRPr lang="es-MX" sz="1500" b="1" dirty="0">
            <a:latin typeface="Arial" pitchFamily="34" charset="0"/>
            <a:cs typeface="Arial" pitchFamily="34" charset="0"/>
          </a:endParaRPr>
        </a:p>
      </dgm:t>
    </dgm:pt>
    <dgm:pt modelId="{2B24F87E-B7B5-47F7-B673-084443EC6B47}" type="parTrans" cxnId="{F877E0B8-8072-4AC6-B16E-712A53D813C5}">
      <dgm:prSet/>
      <dgm:spPr/>
      <dgm:t>
        <a:bodyPr/>
        <a:lstStyle/>
        <a:p>
          <a:endParaRPr lang="es-MX"/>
        </a:p>
      </dgm:t>
    </dgm:pt>
    <dgm:pt modelId="{94D077A7-ADFA-4B6C-81BF-2B94F9B0FC53}" type="sibTrans" cxnId="{F877E0B8-8072-4AC6-B16E-712A53D813C5}">
      <dgm:prSet/>
      <dgm:spPr/>
      <dgm:t>
        <a:bodyPr/>
        <a:lstStyle/>
        <a:p>
          <a:endParaRPr lang="es-MX"/>
        </a:p>
      </dgm:t>
    </dgm:pt>
    <dgm:pt modelId="{EF1CB1A8-08A1-4F5F-827A-59886E4C3D60}">
      <dgm:prSet custT="1"/>
      <dgm:spPr/>
      <dgm:t>
        <a:bodyPr/>
        <a:lstStyle/>
        <a:p>
          <a:pPr algn="just"/>
          <a:r>
            <a:rPr lang="es-MX" sz="1500" b="1" dirty="0" smtClean="0">
              <a:latin typeface="Arial" pitchFamily="34" charset="0"/>
              <a:cs typeface="Arial" pitchFamily="34" charset="0"/>
            </a:rPr>
            <a:t>Acuerdo por el que se armoniza la estructura de las cuentas públicas</a:t>
          </a:r>
          <a:endParaRPr lang="es-MX" sz="1500" b="1" i="1" dirty="0" smtClean="0">
            <a:latin typeface="Arial" pitchFamily="34" charset="0"/>
            <a:cs typeface="Arial" pitchFamily="34" charset="0"/>
          </a:endParaRPr>
        </a:p>
      </dgm:t>
    </dgm:pt>
    <dgm:pt modelId="{D75EBDAF-A8D8-468F-83C1-E343D94218B4}" type="parTrans" cxnId="{6444C795-01DA-4DD6-B415-C2FD83232A38}">
      <dgm:prSet/>
      <dgm:spPr/>
      <dgm:t>
        <a:bodyPr/>
        <a:lstStyle/>
        <a:p>
          <a:endParaRPr lang="es-MX"/>
        </a:p>
      </dgm:t>
    </dgm:pt>
    <dgm:pt modelId="{0DE45596-9499-40DF-9291-452575E73AAF}" type="sibTrans" cxnId="{6444C795-01DA-4DD6-B415-C2FD83232A38}">
      <dgm:prSet/>
      <dgm:spPr/>
      <dgm:t>
        <a:bodyPr/>
        <a:lstStyle/>
        <a:p>
          <a:endParaRPr lang="es-MX"/>
        </a:p>
      </dgm:t>
    </dgm:pt>
    <dgm:pt modelId="{6A7DFF5F-F5D6-4E39-AC98-42218A6269A5}">
      <dgm:prSet phldrT="[Texto]" custT="1"/>
      <dgm:spPr/>
      <dgm:t>
        <a:bodyPr/>
        <a:lstStyle/>
        <a:p>
          <a:pPr algn="just"/>
          <a:endParaRPr lang="es-MX" sz="1500" b="1" dirty="0">
            <a:latin typeface="Arial" pitchFamily="34" charset="0"/>
            <a:cs typeface="Arial" pitchFamily="34" charset="0"/>
          </a:endParaRPr>
        </a:p>
      </dgm:t>
    </dgm:pt>
    <dgm:pt modelId="{7C0F72FC-BEBE-4E63-874B-D7FC1FDFF720}" type="parTrans" cxnId="{145B290A-2CFE-48BB-B892-8987637F36E3}">
      <dgm:prSet/>
      <dgm:spPr/>
      <dgm:t>
        <a:bodyPr/>
        <a:lstStyle/>
        <a:p>
          <a:endParaRPr lang="es-MX"/>
        </a:p>
      </dgm:t>
    </dgm:pt>
    <dgm:pt modelId="{0D518AF2-FE25-4BCA-89CE-21ECF8C07152}" type="sibTrans" cxnId="{145B290A-2CFE-48BB-B892-8987637F36E3}">
      <dgm:prSet/>
      <dgm:spPr/>
      <dgm:t>
        <a:bodyPr/>
        <a:lstStyle/>
        <a:p>
          <a:endParaRPr lang="es-MX"/>
        </a:p>
      </dgm:t>
    </dgm:pt>
    <dgm:pt modelId="{537866F8-F5F5-49E6-8884-DD3B30CC63B8}">
      <dgm:prSet phldrT="[Texto]" phldr="1" custT="1"/>
      <dgm:spPr/>
      <dgm:t>
        <a:bodyPr/>
        <a:lstStyle/>
        <a:p>
          <a:endParaRPr lang="es-MX" sz="2000" dirty="0"/>
        </a:p>
      </dgm:t>
    </dgm:pt>
    <dgm:pt modelId="{023FA196-FEE8-44B9-BD2F-0A2FA098BA9A}" type="sibTrans" cxnId="{784F62B6-8007-4364-AB1C-788B5D38FF4E}">
      <dgm:prSet/>
      <dgm:spPr/>
      <dgm:t>
        <a:bodyPr/>
        <a:lstStyle/>
        <a:p>
          <a:endParaRPr lang="es-MX"/>
        </a:p>
      </dgm:t>
    </dgm:pt>
    <dgm:pt modelId="{1A6EAF8E-DB47-4A75-A5EF-4C5DB922C75E}" type="parTrans" cxnId="{784F62B6-8007-4364-AB1C-788B5D38FF4E}">
      <dgm:prSet/>
      <dgm:spPr/>
      <dgm:t>
        <a:bodyPr/>
        <a:lstStyle/>
        <a:p>
          <a:endParaRPr lang="es-MX"/>
        </a:p>
      </dgm:t>
    </dgm:pt>
    <dgm:pt modelId="{EEA187F4-268D-48A8-A2B8-C6FACA2BD145}">
      <dgm:prSet phldrT="[Texto]" custT="1"/>
      <dgm:spPr/>
      <dgm:t>
        <a:bodyPr/>
        <a:lstStyle/>
        <a:p>
          <a:pPr algn="r"/>
          <a:r>
            <a:rPr lang="es-MX" sz="1200" b="1" dirty="0" smtClean="0">
              <a:latin typeface="Arial" pitchFamily="34" charset="0"/>
              <a:cs typeface="Arial" pitchFamily="34" charset="0"/>
            </a:rPr>
            <a:t>DOF 27/DIC/2010</a:t>
          </a:r>
          <a:endParaRPr lang="es-MX" sz="1200" b="1" dirty="0">
            <a:latin typeface="Arial" pitchFamily="34" charset="0"/>
            <a:cs typeface="Arial" pitchFamily="34" charset="0"/>
          </a:endParaRPr>
        </a:p>
      </dgm:t>
    </dgm:pt>
    <dgm:pt modelId="{B0B0B20D-E514-4838-83FF-B01C22955AF1}" type="parTrans" cxnId="{F17A80F6-8C78-41C4-A97E-A397F60E95A5}">
      <dgm:prSet/>
      <dgm:spPr/>
      <dgm:t>
        <a:bodyPr/>
        <a:lstStyle/>
        <a:p>
          <a:endParaRPr lang="es-MX"/>
        </a:p>
      </dgm:t>
    </dgm:pt>
    <dgm:pt modelId="{70F16A3C-B9F6-465C-B7AB-896A1A389805}" type="sibTrans" cxnId="{F17A80F6-8C78-41C4-A97E-A397F60E95A5}">
      <dgm:prSet/>
      <dgm:spPr/>
      <dgm:t>
        <a:bodyPr/>
        <a:lstStyle/>
        <a:p>
          <a:endParaRPr lang="es-MX"/>
        </a:p>
      </dgm:t>
    </dgm:pt>
    <dgm:pt modelId="{9B876E29-0A4B-4C48-924C-B3E6204A3BB0}">
      <dgm:prSet custT="1"/>
      <dgm:spPr/>
      <dgm:t>
        <a:bodyPr/>
        <a:lstStyle/>
        <a:p>
          <a:pPr algn="r"/>
          <a:r>
            <a:rPr lang="es-MX" sz="1200" b="1" dirty="0" smtClean="0">
              <a:latin typeface="Arial" pitchFamily="34" charset="0"/>
              <a:cs typeface="Arial" pitchFamily="34" charset="0"/>
            </a:rPr>
            <a:t>DOF30/DIC/2013</a:t>
          </a:r>
          <a:r>
            <a:rPr lang="es-MX" sz="1500" b="1" dirty="0" smtClean="0">
              <a:latin typeface="Arial" pitchFamily="34" charset="0"/>
              <a:cs typeface="Arial" pitchFamily="34" charset="0"/>
            </a:rPr>
            <a:t> </a:t>
          </a:r>
          <a:endParaRPr lang="es-MX" sz="1500" b="1" i="1" dirty="0" smtClean="0">
            <a:latin typeface="Arial" pitchFamily="34" charset="0"/>
            <a:cs typeface="Arial" pitchFamily="34" charset="0"/>
          </a:endParaRPr>
        </a:p>
      </dgm:t>
    </dgm:pt>
    <dgm:pt modelId="{93CD9319-22CA-4891-8669-9D74FB005F71}" type="parTrans" cxnId="{188125DA-ADB4-4F42-85D5-E78AA1CE6DDD}">
      <dgm:prSet/>
      <dgm:spPr/>
      <dgm:t>
        <a:bodyPr/>
        <a:lstStyle/>
        <a:p>
          <a:endParaRPr lang="es-MX"/>
        </a:p>
      </dgm:t>
    </dgm:pt>
    <dgm:pt modelId="{E9091A7C-60A7-4D3F-B593-A134C821CDF4}" type="sibTrans" cxnId="{188125DA-ADB4-4F42-85D5-E78AA1CE6DDD}">
      <dgm:prSet/>
      <dgm:spPr/>
      <dgm:t>
        <a:bodyPr/>
        <a:lstStyle/>
        <a:p>
          <a:endParaRPr lang="es-MX"/>
        </a:p>
      </dgm:t>
    </dgm:pt>
    <dgm:pt modelId="{5B8BB815-898C-43ED-B659-A70A01AFF3CA}">
      <dgm:prSet phldrT="[Texto]" custT="1"/>
      <dgm:spPr/>
      <dgm:t>
        <a:bodyPr/>
        <a:lstStyle/>
        <a:p>
          <a:pPr algn="just"/>
          <a:r>
            <a:rPr lang="es-MX" sz="1500" b="1" i="1" dirty="0" smtClean="0">
              <a:latin typeface="Arial" pitchFamily="34" charset="0"/>
              <a:cs typeface="Arial" pitchFamily="34" charset="0"/>
            </a:rPr>
            <a:t>Norma para establecer la estructura de información de la relación de las cuentas bancarias productivas específicas que se presentan en la cuenta pública, en las cuales se depositen los recursos federales transferidos</a:t>
          </a:r>
          <a:endParaRPr lang="es-MX" sz="1500" b="1" dirty="0">
            <a:latin typeface="Arial" pitchFamily="34" charset="0"/>
            <a:cs typeface="Arial" pitchFamily="34" charset="0"/>
          </a:endParaRPr>
        </a:p>
      </dgm:t>
    </dgm:pt>
    <dgm:pt modelId="{4A8B57F0-08D7-4D98-A893-4643FC8E9B71}" type="parTrans" cxnId="{BC76BF69-51E2-43A0-A564-F110D64D0626}">
      <dgm:prSet/>
      <dgm:spPr/>
      <dgm:t>
        <a:bodyPr/>
        <a:lstStyle/>
        <a:p>
          <a:endParaRPr lang="es-MX"/>
        </a:p>
      </dgm:t>
    </dgm:pt>
    <dgm:pt modelId="{3C6CA890-2C4D-41C7-A050-7AB81996D558}" type="sibTrans" cxnId="{BC76BF69-51E2-43A0-A564-F110D64D0626}">
      <dgm:prSet/>
      <dgm:spPr/>
      <dgm:t>
        <a:bodyPr/>
        <a:lstStyle/>
        <a:p>
          <a:endParaRPr lang="es-MX"/>
        </a:p>
      </dgm:t>
    </dgm:pt>
    <dgm:pt modelId="{E2CAF9E7-CF31-4873-B2F6-02562629DFB1}">
      <dgm:prSet custT="1"/>
      <dgm:spPr/>
      <dgm:t>
        <a:bodyPr/>
        <a:lstStyle/>
        <a:p>
          <a:pPr algn="r"/>
          <a:r>
            <a:rPr lang="es-MX" sz="1200" b="1" i="1" dirty="0" smtClean="0">
              <a:latin typeface="Arial" pitchFamily="34" charset="0"/>
              <a:cs typeface="Arial" pitchFamily="34" charset="0"/>
            </a:rPr>
            <a:t>DOF 03/ABRIL/2013</a:t>
          </a:r>
        </a:p>
      </dgm:t>
    </dgm:pt>
    <dgm:pt modelId="{C7051097-D35A-4AA6-8D99-F1681518931C}" type="parTrans" cxnId="{7E348913-7A25-4D5A-887D-68338452CE97}">
      <dgm:prSet/>
      <dgm:spPr/>
      <dgm:t>
        <a:bodyPr/>
        <a:lstStyle/>
        <a:p>
          <a:endParaRPr lang="es-MX"/>
        </a:p>
      </dgm:t>
    </dgm:pt>
    <dgm:pt modelId="{E464827E-4810-4E80-986F-6390FD906F53}" type="sibTrans" cxnId="{7E348913-7A25-4D5A-887D-68338452CE97}">
      <dgm:prSet/>
      <dgm:spPr/>
      <dgm:t>
        <a:bodyPr/>
        <a:lstStyle/>
        <a:p>
          <a:endParaRPr lang="es-MX"/>
        </a:p>
      </dgm:t>
    </dgm:pt>
    <dgm:pt modelId="{E75D4DF5-771A-4808-B7EB-A009000A1E19}">
      <dgm:prSet phldrT="[Texto]" custT="1"/>
      <dgm:spPr/>
      <dgm:t>
        <a:bodyPr/>
        <a:lstStyle/>
        <a:p>
          <a:pPr algn="r"/>
          <a:r>
            <a:rPr lang="es-ES_tradnl" sz="1200" b="1" i="1" dirty="0" smtClean="0">
              <a:latin typeface="Arial" pitchFamily="34" charset="0"/>
              <a:cs typeface="Arial" pitchFamily="34" charset="0"/>
            </a:rPr>
            <a:t>DOF 08/AGO/2013</a:t>
          </a:r>
          <a:endParaRPr lang="es-MX" sz="1200" b="1" dirty="0">
            <a:latin typeface="Arial" pitchFamily="34" charset="0"/>
            <a:cs typeface="Arial" pitchFamily="34" charset="0"/>
          </a:endParaRPr>
        </a:p>
      </dgm:t>
    </dgm:pt>
    <dgm:pt modelId="{0AF44144-234C-4FBE-BE51-E758CB5B8848}" type="parTrans" cxnId="{67C219AC-B2B3-4C3B-8E33-BE58D4E736E7}">
      <dgm:prSet/>
      <dgm:spPr/>
      <dgm:t>
        <a:bodyPr/>
        <a:lstStyle/>
        <a:p>
          <a:endParaRPr lang="es-MX"/>
        </a:p>
      </dgm:t>
    </dgm:pt>
    <dgm:pt modelId="{A120D312-409E-4756-9B6E-D1A73C11C68E}" type="sibTrans" cxnId="{67C219AC-B2B3-4C3B-8E33-BE58D4E736E7}">
      <dgm:prSet/>
      <dgm:spPr/>
      <dgm:t>
        <a:bodyPr/>
        <a:lstStyle/>
        <a:p>
          <a:endParaRPr lang="es-MX"/>
        </a:p>
      </dgm:t>
    </dgm:pt>
    <dgm:pt modelId="{B184D530-222B-44C3-959F-BE7A3228A676}">
      <dgm:prSet custT="1"/>
      <dgm:spPr/>
      <dgm:t>
        <a:bodyPr/>
        <a:lstStyle/>
        <a:p>
          <a:pPr algn="just"/>
          <a:endParaRPr lang="es-MX" sz="1500" b="1" i="1" dirty="0" smtClean="0">
            <a:latin typeface="Arial" pitchFamily="34" charset="0"/>
            <a:cs typeface="Arial" pitchFamily="34" charset="0"/>
          </a:endParaRPr>
        </a:p>
      </dgm:t>
    </dgm:pt>
    <dgm:pt modelId="{CD1FD857-03CA-4591-9CCE-58A42D94EF87}" type="parTrans" cxnId="{D9EE4A79-9019-4CF2-BFB1-C775176638C1}">
      <dgm:prSet/>
      <dgm:spPr/>
      <dgm:t>
        <a:bodyPr/>
        <a:lstStyle/>
        <a:p>
          <a:endParaRPr lang="es-MX"/>
        </a:p>
      </dgm:t>
    </dgm:pt>
    <dgm:pt modelId="{912C339D-3088-470C-A385-44C35566AC28}" type="sibTrans" cxnId="{D9EE4A79-9019-4CF2-BFB1-C775176638C1}">
      <dgm:prSet/>
      <dgm:spPr/>
      <dgm:t>
        <a:bodyPr/>
        <a:lstStyle/>
        <a:p>
          <a:endParaRPr lang="es-MX"/>
        </a:p>
      </dgm:t>
    </dgm:pt>
    <dgm:pt modelId="{E6FAED2C-35E4-4052-80EF-4A45BD947AE7}">
      <dgm:prSet phldrT="[Texto]" custT="1"/>
      <dgm:spPr/>
      <dgm:t>
        <a:bodyPr/>
        <a:lstStyle/>
        <a:p>
          <a:pPr algn="just"/>
          <a:endParaRPr lang="es-MX" sz="1500" b="1" dirty="0">
            <a:latin typeface="Arial" pitchFamily="34" charset="0"/>
            <a:cs typeface="Arial" pitchFamily="34" charset="0"/>
          </a:endParaRPr>
        </a:p>
      </dgm:t>
    </dgm:pt>
    <dgm:pt modelId="{D63F8B5D-A985-42E9-8412-821ED04D9E1A}" type="parTrans" cxnId="{FEF98B64-1FB7-417A-997D-C69634C6E185}">
      <dgm:prSet/>
      <dgm:spPr/>
      <dgm:t>
        <a:bodyPr/>
        <a:lstStyle/>
        <a:p>
          <a:endParaRPr lang="es-MX"/>
        </a:p>
      </dgm:t>
    </dgm:pt>
    <dgm:pt modelId="{3D2E2C50-8D5D-4705-B8B7-4035EF88D534}" type="sibTrans" cxnId="{FEF98B64-1FB7-417A-997D-C69634C6E185}">
      <dgm:prSet/>
      <dgm:spPr/>
      <dgm:t>
        <a:bodyPr/>
        <a:lstStyle/>
        <a:p>
          <a:endParaRPr lang="es-MX"/>
        </a:p>
      </dgm:t>
    </dgm:pt>
    <dgm:pt modelId="{E4E19B6E-DFDB-41DA-8642-F9D801FB7340}" type="pres">
      <dgm:prSet presAssocID="{2999C826-E9A2-4EBA-A45E-26FAC9412644}" presName="linearFlow" presStyleCnt="0">
        <dgm:presLayoutVars>
          <dgm:dir/>
          <dgm:animLvl val="lvl"/>
          <dgm:resizeHandles/>
        </dgm:presLayoutVars>
      </dgm:prSet>
      <dgm:spPr/>
      <dgm:t>
        <a:bodyPr/>
        <a:lstStyle/>
        <a:p>
          <a:endParaRPr lang="es-MX"/>
        </a:p>
      </dgm:t>
    </dgm:pt>
    <dgm:pt modelId="{E2A74040-1380-4ED3-A592-E151D17BCD68}" type="pres">
      <dgm:prSet presAssocID="{537866F8-F5F5-49E6-8884-DD3B30CC63B8}" presName="compositeNode" presStyleCnt="0">
        <dgm:presLayoutVars>
          <dgm:bulletEnabled val="1"/>
        </dgm:presLayoutVars>
      </dgm:prSet>
      <dgm:spPr/>
    </dgm:pt>
    <dgm:pt modelId="{E210F6A3-9B2C-4334-AF2D-D158136A3371}" type="pres">
      <dgm:prSet presAssocID="{537866F8-F5F5-49E6-8884-DD3B30CC63B8}" presName="image" presStyleLbl="fgImgPlace1" presStyleIdx="0" presStyleCnt="1"/>
      <dgm:spPr>
        <a:blipFill rotWithShape="0">
          <a:blip xmlns:r="http://schemas.openxmlformats.org/officeDocument/2006/relationships" r:embed="rId1"/>
          <a:stretch>
            <a:fillRect/>
          </a:stretch>
        </a:blipFill>
      </dgm:spPr>
    </dgm:pt>
    <dgm:pt modelId="{D1A17C46-6975-483C-954D-D4CBF1ACD0A7}" type="pres">
      <dgm:prSet presAssocID="{537866F8-F5F5-49E6-8884-DD3B30CC63B8}" presName="childNode" presStyleLbl="node1" presStyleIdx="0" presStyleCnt="1" custScaleX="112115" custScaleY="107444" custLinFactNeighborX="-2496">
        <dgm:presLayoutVars>
          <dgm:bulletEnabled val="1"/>
        </dgm:presLayoutVars>
      </dgm:prSet>
      <dgm:spPr/>
      <dgm:t>
        <a:bodyPr/>
        <a:lstStyle/>
        <a:p>
          <a:endParaRPr lang="es-MX"/>
        </a:p>
      </dgm:t>
    </dgm:pt>
    <dgm:pt modelId="{07779039-EFD3-428F-9F8C-F79E9C42BB26}" type="pres">
      <dgm:prSet presAssocID="{537866F8-F5F5-49E6-8884-DD3B30CC63B8}" presName="parentNode" presStyleLbl="revTx" presStyleIdx="0" presStyleCnt="1" custScaleX="22762" custLinFactNeighborX="-44834">
        <dgm:presLayoutVars>
          <dgm:chMax val="0"/>
          <dgm:bulletEnabled val="1"/>
        </dgm:presLayoutVars>
      </dgm:prSet>
      <dgm:spPr/>
      <dgm:t>
        <a:bodyPr/>
        <a:lstStyle/>
        <a:p>
          <a:endParaRPr lang="es-MX"/>
        </a:p>
      </dgm:t>
    </dgm:pt>
  </dgm:ptLst>
  <dgm:cxnLst>
    <dgm:cxn modelId="{145B290A-2CFE-48BB-B892-8987637F36E3}" srcId="{537866F8-F5F5-49E6-8884-DD3B30CC63B8}" destId="{6A7DFF5F-F5D6-4E39-AC98-42218A6269A5}" srcOrd="2" destOrd="0" parTransId="{7C0F72FC-BEBE-4E63-874B-D7FC1FDFF720}" sibTransId="{0D518AF2-FE25-4BCA-89CE-21ECF8C07152}"/>
    <dgm:cxn modelId="{6444C795-01DA-4DD6-B415-C2FD83232A38}" srcId="{537866F8-F5F5-49E6-8884-DD3B30CC63B8}" destId="{EF1CB1A8-08A1-4F5F-827A-59886E4C3D60}" srcOrd="9" destOrd="0" parTransId="{D75EBDAF-A8D8-468F-83C1-E343D94218B4}" sibTransId="{0DE45596-9499-40DF-9291-452575E73AAF}"/>
    <dgm:cxn modelId="{2AB1C525-773F-4D8B-96AD-DF10427B58C6}" srcId="{537866F8-F5F5-49E6-8884-DD3B30CC63B8}" destId="{5ED2AA67-AC1C-4F3B-86E5-3EBBE25F8ACD}" srcOrd="0" destOrd="0" parTransId="{C24EC027-2832-407C-A142-5390879B4820}" sibTransId="{DD2EFB8E-8704-492D-A7C2-C32887E23FC4}"/>
    <dgm:cxn modelId="{F877E0B8-8072-4AC6-B16E-712A53D813C5}" srcId="{537866F8-F5F5-49E6-8884-DD3B30CC63B8}" destId="{06F9DCA2-E207-470B-BDFF-783E858F2965}" srcOrd="6" destOrd="0" parTransId="{2B24F87E-B7B5-47F7-B673-084443EC6B47}" sibTransId="{94D077A7-ADFA-4B6C-81BF-2B94F9B0FC53}"/>
    <dgm:cxn modelId="{D9EE4A79-9019-4CF2-BFB1-C775176638C1}" srcId="{537866F8-F5F5-49E6-8884-DD3B30CC63B8}" destId="{B184D530-222B-44C3-959F-BE7A3228A676}" srcOrd="8" destOrd="0" parTransId="{CD1FD857-03CA-4591-9CCE-58A42D94EF87}" sibTransId="{912C339D-3088-470C-A385-44C35566AC28}"/>
    <dgm:cxn modelId="{59013EA0-80D7-4366-BA70-46BCD2482843}" type="presOf" srcId="{06F9DCA2-E207-470B-BDFF-783E858F2965}" destId="{D1A17C46-6975-483C-954D-D4CBF1ACD0A7}" srcOrd="0" destOrd="6" presId="urn:microsoft.com/office/officeart/2005/8/layout/hList2#1"/>
    <dgm:cxn modelId="{BC76BF69-51E2-43A0-A564-F110D64D0626}" srcId="{537866F8-F5F5-49E6-8884-DD3B30CC63B8}" destId="{5B8BB815-898C-43ED-B659-A70A01AFF3CA}" srcOrd="3" destOrd="0" parTransId="{4A8B57F0-08D7-4D98-A893-4643FC8E9B71}" sibTransId="{3C6CA890-2C4D-41C7-A050-7AB81996D558}"/>
    <dgm:cxn modelId="{189F5163-FC3B-4F24-9730-A66B5E749717}" type="presOf" srcId="{5ED2AA67-AC1C-4F3B-86E5-3EBBE25F8ACD}" destId="{D1A17C46-6975-483C-954D-D4CBF1ACD0A7}" srcOrd="0" destOrd="0" presId="urn:microsoft.com/office/officeart/2005/8/layout/hList2#1"/>
    <dgm:cxn modelId="{188125DA-ADB4-4F42-85D5-E78AA1CE6DDD}" srcId="{537866F8-F5F5-49E6-8884-DD3B30CC63B8}" destId="{9B876E29-0A4B-4C48-924C-B3E6204A3BB0}" srcOrd="10" destOrd="0" parTransId="{93CD9319-22CA-4891-8669-9D74FB005F71}" sibTransId="{E9091A7C-60A7-4D3F-B593-A134C821CDF4}"/>
    <dgm:cxn modelId="{3CA41174-ABD5-4523-BD81-10FA179D7F8C}" type="presOf" srcId="{537866F8-F5F5-49E6-8884-DD3B30CC63B8}" destId="{07779039-EFD3-428F-9F8C-F79E9C42BB26}" srcOrd="0" destOrd="0" presId="urn:microsoft.com/office/officeart/2005/8/layout/hList2#1"/>
    <dgm:cxn modelId="{7053C0BA-3387-4D3E-BFAF-BED513075A96}" type="presOf" srcId="{9B876E29-0A4B-4C48-924C-B3E6204A3BB0}" destId="{D1A17C46-6975-483C-954D-D4CBF1ACD0A7}" srcOrd="0" destOrd="10" presId="urn:microsoft.com/office/officeart/2005/8/layout/hList2#1"/>
    <dgm:cxn modelId="{18D8E93D-150C-4444-AB62-3FD5E18E1AE5}" type="presOf" srcId="{B184D530-222B-44C3-959F-BE7A3228A676}" destId="{D1A17C46-6975-483C-954D-D4CBF1ACD0A7}" srcOrd="0" destOrd="8" presId="urn:microsoft.com/office/officeart/2005/8/layout/hList2#1"/>
    <dgm:cxn modelId="{67C219AC-B2B3-4C3B-8E33-BE58D4E736E7}" srcId="{537866F8-F5F5-49E6-8884-DD3B30CC63B8}" destId="{E75D4DF5-771A-4808-B7EB-A009000A1E19}" srcOrd="7" destOrd="0" parTransId="{0AF44144-234C-4FBE-BE51-E758CB5B8848}" sibTransId="{A120D312-409E-4756-9B6E-D1A73C11C68E}"/>
    <dgm:cxn modelId="{6D945631-5EEC-432E-A379-AB003F33526F}" type="presOf" srcId="{2999C826-E9A2-4EBA-A45E-26FAC9412644}" destId="{E4E19B6E-DFDB-41DA-8642-F9D801FB7340}" srcOrd="0" destOrd="0" presId="urn:microsoft.com/office/officeart/2005/8/layout/hList2#1"/>
    <dgm:cxn modelId="{CCAA761C-9536-461F-8779-C4EAAD651C5A}" type="presOf" srcId="{EEA187F4-268D-48A8-A2B8-C6FACA2BD145}" destId="{D1A17C46-6975-483C-954D-D4CBF1ACD0A7}" srcOrd="0" destOrd="1" presId="urn:microsoft.com/office/officeart/2005/8/layout/hList2#1"/>
    <dgm:cxn modelId="{1566D8D0-3440-4E95-8686-B2FF63403945}" type="presOf" srcId="{E2CAF9E7-CF31-4873-B2F6-02562629DFB1}" destId="{D1A17C46-6975-483C-954D-D4CBF1ACD0A7}" srcOrd="0" destOrd="4" presId="urn:microsoft.com/office/officeart/2005/8/layout/hList2#1"/>
    <dgm:cxn modelId="{FEF98B64-1FB7-417A-997D-C69634C6E185}" srcId="{537866F8-F5F5-49E6-8884-DD3B30CC63B8}" destId="{E6FAED2C-35E4-4052-80EF-4A45BD947AE7}" srcOrd="5" destOrd="0" parTransId="{D63F8B5D-A985-42E9-8412-821ED04D9E1A}" sibTransId="{3D2E2C50-8D5D-4705-B8B7-4035EF88D534}"/>
    <dgm:cxn modelId="{4B13823D-E561-4993-90FD-91EA57D4ACD7}" type="presOf" srcId="{E75D4DF5-771A-4808-B7EB-A009000A1E19}" destId="{D1A17C46-6975-483C-954D-D4CBF1ACD0A7}" srcOrd="0" destOrd="7" presId="urn:microsoft.com/office/officeart/2005/8/layout/hList2#1"/>
    <dgm:cxn modelId="{F17A80F6-8C78-41C4-A97E-A397F60E95A5}" srcId="{537866F8-F5F5-49E6-8884-DD3B30CC63B8}" destId="{EEA187F4-268D-48A8-A2B8-C6FACA2BD145}" srcOrd="1" destOrd="0" parTransId="{B0B0B20D-E514-4838-83FF-B01C22955AF1}" sibTransId="{70F16A3C-B9F6-465C-B7AB-896A1A389805}"/>
    <dgm:cxn modelId="{64C73A35-E9A2-4EDB-9482-BA04902FF657}" type="presOf" srcId="{EF1CB1A8-08A1-4F5F-827A-59886E4C3D60}" destId="{D1A17C46-6975-483C-954D-D4CBF1ACD0A7}" srcOrd="0" destOrd="9" presId="urn:microsoft.com/office/officeart/2005/8/layout/hList2#1"/>
    <dgm:cxn modelId="{DCE62DCE-2B0B-4C5C-BE5C-B1F31DC58357}" type="presOf" srcId="{6A7DFF5F-F5D6-4E39-AC98-42218A6269A5}" destId="{D1A17C46-6975-483C-954D-D4CBF1ACD0A7}" srcOrd="0" destOrd="2" presId="urn:microsoft.com/office/officeart/2005/8/layout/hList2#1"/>
    <dgm:cxn modelId="{4A34B6C3-406A-4DA5-9B48-7D2DD2F695A6}" type="presOf" srcId="{E6FAED2C-35E4-4052-80EF-4A45BD947AE7}" destId="{D1A17C46-6975-483C-954D-D4CBF1ACD0A7}" srcOrd="0" destOrd="5" presId="urn:microsoft.com/office/officeart/2005/8/layout/hList2#1"/>
    <dgm:cxn modelId="{784F62B6-8007-4364-AB1C-788B5D38FF4E}" srcId="{2999C826-E9A2-4EBA-A45E-26FAC9412644}" destId="{537866F8-F5F5-49E6-8884-DD3B30CC63B8}" srcOrd="0" destOrd="0" parTransId="{1A6EAF8E-DB47-4A75-A5EF-4C5DB922C75E}" sibTransId="{023FA196-FEE8-44B9-BD2F-0A2FA098BA9A}"/>
    <dgm:cxn modelId="{7E348913-7A25-4D5A-887D-68338452CE97}" srcId="{537866F8-F5F5-49E6-8884-DD3B30CC63B8}" destId="{E2CAF9E7-CF31-4873-B2F6-02562629DFB1}" srcOrd="4" destOrd="0" parTransId="{C7051097-D35A-4AA6-8D99-F1681518931C}" sibTransId="{E464827E-4810-4E80-986F-6390FD906F53}"/>
    <dgm:cxn modelId="{ACE749E5-07FA-4E5C-AACF-E498D5E19EEB}" type="presOf" srcId="{5B8BB815-898C-43ED-B659-A70A01AFF3CA}" destId="{D1A17C46-6975-483C-954D-D4CBF1ACD0A7}" srcOrd="0" destOrd="3" presId="urn:microsoft.com/office/officeart/2005/8/layout/hList2#1"/>
    <dgm:cxn modelId="{3871051E-1181-4354-8027-A382D22E3FC1}" type="presParOf" srcId="{E4E19B6E-DFDB-41DA-8642-F9D801FB7340}" destId="{E2A74040-1380-4ED3-A592-E151D17BCD68}" srcOrd="0" destOrd="0" presId="urn:microsoft.com/office/officeart/2005/8/layout/hList2#1"/>
    <dgm:cxn modelId="{7EFB6F3F-C396-4DD8-8F6E-68FAB6951062}" type="presParOf" srcId="{E2A74040-1380-4ED3-A592-E151D17BCD68}" destId="{E210F6A3-9B2C-4334-AF2D-D158136A3371}" srcOrd="0" destOrd="0" presId="urn:microsoft.com/office/officeart/2005/8/layout/hList2#1"/>
    <dgm:cxn modelId="{9ABE4DAD-8464-4DC4-87B0-070CBB48743E}" type="presParOf" srcId="{E2A74040-1380-4ED3-A592-E151D17BCD68}" destId="{D1A17C46-6975-483C-954D-D4CBF1ACD0A7}" srcOrd="1" destOrd="0" presId="urn:microsoft.com/office/officeart/2005/8/layout/hList2#1"/>
    <dgm:cxn modelId="{DE749642-7E22-4090-9E5C-2227F63F804D}" type="presParOf" srcId="{E2A74040-1380-4ED3-A592-E151D17BCD68}" destId="{07779039-EFD3-428F-9F8C-F79E9C42BB26}" srcOrd="2" destOrd="0" presId="urn:microsoft.com/office/officeart/2005/8/layout/h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98E200-94D2-4446-9FE5-593498CE1EF9}" type="doc">
      <dgm:prSet loTypeId="urn:microsoft.com/office/officeart/2005/8/layout/hList1" loCatId="list" qsTypeId="urn:microsoft.com/office/officeart/2005/8/quickstyle/3d2" qsCatId="3D" csTypeId="urn:microsoft.com/office/officeart/2005/8/colors/colorful2" csCatId="colorful" phldr="1"/>
      <dgm:spPr/>
      <dgm:t>
        <a:bodyPr/>
        <a:lstStyle/>
        <a:p>
          <a:endParaRPr lang="es-MX"/>
        </a:p>
      </dgm:t>
    </dgm:pt>
    <dgm:pt modelId="{2DD340C8-D814-4051-A02D-B75719C754CA}">
      <dgm:prSet phldrT="[Texto]" custT="1"/>
      <dgm:spPr/>
      <dgm:t>
        <a:bodyPr/>
        <a:lstStyle/>
        <a:p>
          <a:pPr algn="ctr">
            <a:lnSpc>
              <a:spcPct val="100000"/>
            </a:lnSpc>
          </a:pPr>
          <a:r>
            <a:rPr lang="es-ES" sz="2400" b="1" dirty="0" smtClean="0">
              <a:latin typeface="Arial" pitchFamily="34" charset="0"/>
              <a:cs typeface="Arial" pitchFamily="34" charset="0"/>
            </a:rPr>
            <a:t>ESTADO ANALITICO DE LA DEUDA</a:t>
          </a:r>
          <a:endParaRPr lang="es-MX" sz="2400" dirty="0">
            <a:latin typeface="Arial" pitchFamily="34" charset="0"/>
            <a:cs typeface="Arial" pitchFamily="34" charset="0"/>
          </a:endParaRPr>
        </a:p>
      </dgm:t>
    </dgm:pt>
    <dgm:pt modelId="{461368A5-0798-481A-BF7F-54F825D69199}" type="parTrans" cxnId="{C6F715C6-A13F-4978-AB2E-A1DB92D575A7}">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6643B6EF-CC1C-496B-BFC4-72CAB768F7FC}" type="sibTrans" cxnId="{C6F715C6-A13F-4978-AB2E-A1DB92D575A7}">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EB3AECEA-74A5-42A0-8F82-8E0FBAE3F45B}">
      <dgm:prSet phldrT="[Texto]"/>
      <dgm:spPr/>
      <dgm:t>
        <a:bodyPr/>
        <a:lstStyle/>
        <a:p>
          <a:pPr algn="just">
            <a:lnSpc>
              <a:spcPct val="150000"/>
            </a:lnSpc>
          </a:pPr>
          <a:r>
            <a:rPr lang="es-MX" dirty="0" smtClean="0">
              <a:latin typeface="Arial" pitchFamily="34" charset="0"/>
              <a:cs typeface="Arial" pitchFamily="34" charset="0"/>
            </a:rPr>
            <a:t>Muestra las obligaciones insolutas de los entes públicos, al inicio y fin de cada período, La finalidad de este estado es suministrar a los usuarios información analítica relevante sobre la variación de la deuda del ente público entre el inicio y el fin del período, ya sea que tenga su origen en operaciones de crédito público (deuda pública) o en cualquier otro tipo de endeudamiento. Finalmente el cuadro presenta la cuenta “Otros Pasivos” que de presentarse en forma agregada debe reflejar la suma de todo el endeudamiento restante del ente, es decir el no originado en operaciones de crédito público.</a:t>
          </a:r>
          <a:endParaRPr lang="es-MX" b="0" dirty="0">
            <a:latin typeface="Arial" pitchFamily="34" charset="0"/>
            <a:cs typeface="Arial" pitchFamily="34" charset="0"/>
          </a:endParaRPr>
        </a:p>
      </dgm:t>
    </dgm:pt>
    <dgm:pt modelId="{F1E996DA-10EE-4A98-BE55-F2339AB99524}" type="parTrans" cxnId="{906523AD-0C50-4680-805D-B814FE29A0BD}">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B4893740-E700-4509-B451-65A6B8CACD9C}" type="sibTrans" cxnId="{906523AD-0C50-4680-805D-B814FE29A0BD}">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6198CC8D-C34F-41F4-8ED2-D96C2950EDE8}" type="pres">
      <dgm:prSet presAssocID="{FE98E200-94D2-4446-9FE5-593498CE1EF9}" presName="Name0" presStyleCnt="0">
        <dgm:presLayoutVars>
          <dgm:dir/>
          <dgm:animLvl val="lvl"/>
          <dgm:resizeHandles val="exact"/>
        </dgm:presLayoutVars>
      </dgm:prSet>
      <dgm:spPr/>
      <dgm:t>
        <a:bodyPr/>
        <a:lstStyle/>
        <a:p>
          <a:endParaRPr lang="es-MX"/>
        </a:p>
      </dgm:t>
    </dgm:pt>
    <dgm:pt modelId="{659CE27E-EE87-4C5B-9039-9454206D65AA}" type="pres">
      <dgm:prSet presAssocID="{2DD340C8-D814-4051-A02D-B75719C754CA}" presName="composite" presStyleCnt="0"/>
      <dgm:spPr/>
      <dgm:t>
        <a:bodyPr/>
        <a:lstStyle/>
        <a:p>
          <a:endParaRPr lang="es-MX"/>
        </a:p>
      </dgm:t>
    </dgm:pt>
    <dgm:pt modelId="{C21ED248-9299-452C-9B65-4139ED8806AC}" type="pres">
      <dgm:prSet presAssocID="{2DD340C8-D814-4051-A02D-B75719C754CA}" presName="parTx" presStyleLbl="alignNode1" presStyleIdx="0" presStyleCnt="1">
        <dgm:presLayoutVars>
          <dgm:chMax val="0"/>
          <dgm:chPref val="0"/>
          <dgm:bulletEnabled val="1"/>
        </dgm:presLayoutVars>
      </dgm:prSet>
      <dgm:spPr/>
      <dgm:t>
        <a:bodyPr/>
        <a:lstStyle/>
        <a:p>
          <a:endParaRPr lang="es-MX"/>
        </a:p>
      </dgm:t>
    </dgm:pt>
    <dgm:pt modelId="{30F96BCB-1070-42DC-BC0A-701F6DB88587}" type="pres">
      <dgm:prSet presAssocID="{2DD340C8-D814-4051-A02D-B75719C754CA}" presName="desTx" presStyleLbl="alignAccFollowNode1" presStyleIdx="0" presStyleCnt="1">
        <dgm:presLayoutVars>
          <dgm:bulletEnabled val="1"/>
        </dgm:presLayoutVars>
      </dgm:prSet>
      <dgm:spPr/>
      <dgm:t>
        <a:bodyPr/>
        <a:lstStyle/>
        <a:p>
          <a:endParaRPr lang="es-MX"/>
        </a:p>
      </dgm:t>
    </dgm:pt>
  </dgm:ptLst>
  <dgm:cxnLst>
    <dgm:cxn modelId="{D68DBA67-36E7-4264-85CE-3ADB579C3104}" type="presOf" srcId="{FE98E200-94D2-4446-9FE5-593498CE1EF9}" destId="{6198CC8D-C34F-41F4-8ED2-D96C2950EDE8}" srcOrd="0" destOrd="0" presId="urn:microsoft.com/office/officeart/2005/8/layout/hList1"/>
    <dgm:cxn modelId="{732E6B21-D303-49FA-AC5D-31CB198DBC9B}" type="presOf" srcId="{EB3AECEA-74A5-42A0-8F82-8E0FBAE3F45B}" destId="{30F96BCB-1070-42DC-BC0A-701F6DB88587}" srcOrd="0" destOrd="0" presId="urn:microsoft.com/office/officeart/2005/8/layout/hList1"/>
    <dgm:cxn modelId="{C6F715C6-A13F-4978-AB2E-A1DB92D575A7}" srcId="{FE98E200-94D2-4446-9FE5-593498CE1EF9}" destId="{2DD340C8-D814-4051-A02D-B75719C754CA}" srcOrd="0" destOrd="0" parTransId="{461368A5-0798-481A-BF7F-54F825D69199}" sibTransId="{6643B6EF-CC1C-496B-BFC4-72CAB768F7FC}"/>
    <dgm:cxn modelId="{906523AD-0C50-4680-805D-B814FE29A0BD}" srcId="{2DD340C8-D814-4051-A02D-B75719C754CA}" destId="{EB3AECEA-74A5-42A0-8F82-8E0FBAE3F45B}" srcOrd="0" destOrd="0" parTransId="{F1E996DA-10EE-4A98-BE55-F2339AB99524}" sibTransId="{B4893740-E700-4509-B451-65A6B8CACD9C}"/>
    <dgm:cxn modelId="{A63470A0-F65F-4859-BF30-81C0FD18CC1B}" type="presOf" srcId="{2DD340C8-D814-4051-A02D-B75719C754CA}" destId="{C21ED248-9299-452C-9B65-4139ED8806AC}" srcOrd="0" destOrd="0" presId="urn:microsoft.com/office/officeart/2005/8/layout/hList1"/>
    <dgm:cxn modelId="{B116D828-7D00-4C28-A739-8C9FDD4D333D}" type="presParOf" srcId="{6198CC8D-C34F-41F4-8ED2-D96C2950EDE8}" destId="{659CE27E-EE87-4C5B-9039-9454206D65AA}" srcOrd="0" destOrd="0" presId="urn:microsoft.com/office/officeart/2005/8/layout/hList1"/>
    <dgm:cxn modelId="{3BDD17A8-22A4-40F9-A380-09D39AD3F33E}" type="presParOf" srcId="{659CE27E-EE87-4C5B-9039-9454206D65AA}" destId="{C21ED248-9299-452C-9B65-4139ED8806AC}" srcOrd="0" destOrd="0" presId="urn:microsoft.com/office/officeart/2005/8/layout/hList1"/>
    <dgm:cxn modelId="{636BE362-88C4-435C-B541-C6A90C07F961}" type="presParOf" srcId="{659CE27E-EE87-4C5B-9039-9454206D65AA}" destId="{30F96BCB-1070-42DC-BC0A-701F6DB88587}" srcOrd="1" destOrd="0" presId="urn:microsoft.com/office/officeart/2005/8/layout/hList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98E200-94D2-4446-9FE5-593498CE1EF9}"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s-MX"/>
        </a:p>
      </dgm:t>
    </dgm:pt>
    <dgm:pt modelId="{2DD340C8-D814-4051-A02D-B75719C754CA}">
      <dgm:prSet phldrT="[Texto]" custT="1"/>
      <dgm:spPr>
        <a:solidFill>
          <a:srgbClr val="00B050"/>
        </a:solidFill>
      </dgm:spPr>
      <dgm:t>
        <a:bodyPr/>
        <a:lstStyle/>
        <a:p>
          <a:pPr algn="ctr">
            <a:lnSpc>
              <a:spcPct val="100000"/>
            </a:lnSpc>
          </a:pPr>
          <a:r>
            <a:rPr lang="es-ES" sz="2400" b="1" dirty="0" smtClean="0">
              <a:solidFill>
                <a:schemeClr val="bg1"/>
              </a:solidFill>
              <a:latin typeface="Arial" pitchFamily="34" charset="0"/>
              <a:cs typeface="Arial" pitchFamily="34" charset="0"/>
            </a:rPr>
            <a:t>INFORMES SOBRE PASIVOS CONTINGENTES</a:t>
          </a:r>
          <a:endParaRPr lang="es-MX" sz="2400" dirty="0">
            <a:latin typeface="Arial" pitchFamily="34" charset="0"/>
            <a:cs typeface="Arial" pitchFamily="34" charset="0"/>
          </a:endParaRPr>
        </a:p>
      </dgm:t>
    </dgm:pt>
    <dgm:pt modelId="{461368A5-0798-481A-BF7F-54F825D69199}" type="parTrans" cxnId="{C6F715C6-A13F-4978-AB2E-A1DB92D575A7}">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6643B6EF-CC1C-496B-BFC4-72CAB768F7FC}" type="sibTrans" cxnId="{C6F715C6-A13F-4978-AB2E-A1DB92D575A7}">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EB3AECEA-74A5-42A0-8F82-8E0FBAE3F45B}">
      <dgm:prSet phldrT="[Texto]"/>
      <dgm:spPr>
        <a:solidFill>
          <a:srgbClr val="DFFDF2">
            <a:alpha val="89804"/>
          </a:srgbClr>
        </a:solidFill>
      </dgm:spPr>
      <dgm:t>
        <a:bodyPr/>
        <a:lstStyle/>
        <a:p>
          <a:pPr algn="just">
            <a:lnSpc>
              <a:spcPct val="150000"/>
            </a:lnSpc>
          </a:pPr>
          <a:r>
            <a:rPr lang="es-MX" b="0" dirty="0" smtClean="0">
              <a:latin typeface="Arial" pitchFamily="34" charset="0"/>
              <a:cs typeface="Arial" pitchFamily="34" charset="0"/>
            </a:rPr>
            <a:t>Obligaciones que tienen su origen en hechos específicos e independientes del pasado que en el futuro pueden ocurrir o no y, de acuerdo con lo que acontezca, desaparecen o se convierten en pasivos reales por ejemplo, juicios, garantías, avales, costos de planes de pensiones, jubilaciones, etc.</a:t>
          </a:r>
          <a:endParaRPr lang="es-MX" b="0" dirty="0">
            <a:latin typeface="Arial" pitchFamily="34" charset="0"/>
            <a:cs typeface="Arial" pitchFamily="34" charset="0"/>
          </a:endParaRPr>
        </a:p>
      </dgm:t>
    </dgm:pt>
    <dgm:pt modelId="{F1E996DA-10EE-4A98-BE55-F2339AB99524}" type="parTrans" cxnId="{906523AD-0C50-4680-805D-B814FE29A0BD}">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B4893740-E700-4509-B451-65A6B8CACD9C}" type="sibTrans" cxnId="{906523AD-0C50-4680-805D-B814FE29A0BD}">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6198CC8D-C34F-41F4-8ED2-D96C2950EDE8}" type="pres">
      <dgm:prSet presAssocID="{FE98E200-94D2-4446-9FE5-593498CE1EF9}" presName="Name0" presStyleCnt="0">
        <dgm:presLayoutVars>
          <dgm:dir/>
          <dgm:animLvl val="lvl"/>
          <dgm:resizeHandles val="exact"/>
        </dgm:presLayoutVars>
      </dgm:prSet>
      <dgm:spPr/>
      <dgm:t>
        <a:bodyPr/>
        <a:lstStyle/>
        <a:p>
          <a:endParaRPr lang="es-MX"/>
        </a:p>
      </dgm:t>
    </dgm:pt>
    <dgm:pt modelId="{659CE27E-EE87-4C5B-9039-9454206D65AA}" type="pres">
      <dgm:prSet presAssocID="{2DD340C8-D814-4051-A02D-B75719C754CA}" presName="composite" presStyleCnt="0"/>
      <dgm:spPr/>
    </dgm:pt>
    <dgm:pt modelId="{C21ED248-9299-452C-9B65-4139ED8806AC}" type="pres">
      <dgm:prSet presAssocID="{2DD340C8-D814-4051-A02D-B75719C754CA}" presName="parTx" presStyleLbl="alignNode1" presStyleIdx="0" presStyleCnt="1">
        <dgm:presLayoutVars>
          <dgm:chMax val="0"/>
          <dgm:chPref val="0"/>
          <dgm:bulletEnabled val="1"/>
        </dgm:presLayoutVars>
      </dgm:prSet>
      <dgm:spPr/>
      <dgm:t>
        <a:bodyPr/>
        <a:lstStyle/>
        <a:p>
          <a:endParaRPr lang="es-MX"/>
        </a:p>
      </dgm:t>
    </dgm:pt>
    <dgm:pt modelId="{30F96BCB-1070-42DC-BC0A-701F6DB88587}" type="pres">
      <dgm:prSet presAssocID="{2DD340C8-D814-4051-A02D-B75719C754CA}" presName="desTx" presStyleLbl="alignAccFollowNode1" presStyleIdx="0" presStyleCnt="1">
        <dgm:presLayoutVars>
          <dgm:bulletEnabled val="1"/>
        </dgm:presLayoutVars>
      </dgm:prSet>
      <dgm:spPr/>
      <dgm:t>
        <a:bodyPr/>
        <a:lstStyle/>
        <a:p>
          <a:endParaRPr lang="es-MX"/>
        </a:p>
      </dgm:t>
    </dgm:pt>
  </dgm:ptLst>
  <dgm:cxnLst>
    <dgm:cxn modelId="{1B21B828-D1C8-448D-ACB9-CB23484329E6}" type="presOf" srcId="{2DD340C8-D814-4051-A02D-B75719C754CA}" destId="{C21ED248-9299-452C-9B65-4139ED8806AC}" srcOrd="0" destOrd="0" presId="urn:microsoft.com/office/officeart/2005/8/layout/hList1"/>
    <dgm:cxn modelId="{08DFE8DA-380B-47F3-9960-1FF2D2751C94}" type="presOf" srcId="{FE98E200-94D2-4446-9FE5-593498CE1EF9}" destId="{6198CC8D-C34F-41F4-8ED2-D96C2950EDE8}" srcOrd="0" destOrd="0" presId="urn:microsoft.com/office/officeart/2005/8/layout/hList1"/>
    <dgm:cxn modelId="{C6F715C6-A13F-4978-AB2E-A1DB92D575A7}" srcId="{FE98E200-94D2-4446-9FE5-593498CE1EF9}" destId="{2DD340C8-D814-4051-A02D-B75719C754CA}" srcOrd="0" destOrd="0" parTransId="{461368A5-0798-481A-BF7F-54F825D69199}" sibTransId="{6643B6EF-CC1C-496B-BFC4-72CAB768F7FC}"/>
    <dgm:cxn modelId="{906523AD-0C50-4680-805D-B814FE29A0BD}" srcId="{2DD340C8-D814-4051-A02D-B75719C754CA}" destId="{EB3AECEA-74A5-42A0-8F82-8E0FBAE3F45B}" srcOrd="0" destOrd="0" parTransId="{F1E996DA-10EE-4A98-BE55-F2339AB99524}" sibTransId="{B4893740-E700-4509-B451-65A6B8CACD9C}"/>
    <dgm:cxn modelId="{A9F41D4A-1257-4E7E-AA97-F41DADEB5B50}" type="presOf" srcId="{EB3AECEA-74A5-42A0-8F82-8E0FBAE3F45B}" destId="{30F96BCB-1070-42DC-BC0A-701F6DB88587}" srcOrd="0" destOrd="0" presId="urn:microsoft.com/office/officeart/2005/8/layout/hList1"/>
    <dgm:cxn modelId="{C55222BF-3F75-4965-BE75-8D1CF650BF11}" type="presParOf" srcId="{6198CC8D-C34F-41F4-8ED2-D96C2950EDE8}" destId="{659CE27E-EE87-4C5B-9039-9454206D65AA}" srcOrd="0" destOrd="0" presId="urn:microsoft.com/office/officeart/2005/8/layout/hList1"/>
    <dgm:cxn modelId="{799419FE-E780-460A-9253-2AEBB4C1EEE1}" type="presParOf" srcId="{659CE27E-EE87-4C5B-9039-9454206D65AA}" destId="{C21ED248-9299-452C-9B65-4139ED8806AC}" srcOrd="0" destOrd="0" presId="urn:microsoft.com/office/officeart/2005/8/layout/hList1"/>
    <dgm:cxn modelId="{4EF443D2-E367-472C-A750-07A0D4FAE50D}" type="presParOf" srcId="{659CE27E-EE87-4C5B-9039-9454206D65AA}" destId="{30F96BCB-1070-42DC-BC0A-701F6DB88587}" srcOrd="1" destOrd="0" presId="urn:microsoft.com/office/officeart/2005/8/layout/hList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8CF421F-13D6-43E3-AF23-93B8ED958BC7}" type="doc">
      <dgm:prSet loTypeId="urn:microsoft.com/office/officeart/2005/8/layout/list1" loCatId="list" qsTypeId="urn:microsoft.com/office/officeart/2005/8/quickstyle/3d2" qsCatId="3D" csTypeId="urn:microsoft.com/office/officeart/2005/8/colors/colorful2" csCatId="colorful" phldr="1"/>
      <dgm:spPr/>
      <dgm:t>
        <a:bodyPr/>
        <a:lstStyle/>
        <a:p>
          <a:endParaRPr lang="es-MX"/>
        </a:p>
      </dgm:t>
    </dgm:pt>
    <dgm:pt modelId="{5A813EF2-7815-4294-8721-5B3F711CB759}">
      <dgm:prSet phldrT="[Texto]" custT="1"/>
      <dgm:spPr/>
      <dgm:t>
        <a:bodyPr/>
        <a:lstStyle/>
        <a:p>
          <a:r>
            <a:rPr lang="es-ES" sz="2400" b="1" dirty="0" smtClean="0">
              <a:latin typeface="Arial" pitchFamily="34" charset="0"/>
              <a:cs typeface="Arial" pitchFamily="34" charset="0"/>
            </a:rPr>
            <a:t>NOTAS DE DESGLOSE</a:t>
          </a:r>
          <a:endParaRPr lang="es-MX" sz="2400" b="1" dirty="0">
            <a:latin typeface="Arial" pitchFamily="34" charset="0"/>
            <a:cs typeface="Arial" pitchFamily="34" charset="0"/>
          </a:endParaRPr>
        </a:p>
      </dgm:t>
    </dgm:pt>
    <dgm:pt modelId="{717D35AB-8635-408D-908D-35B5E77AF8B9}" type="parTrans" cxnId="{171F19FC-C6D1-40B7-9020-355666CF5610}">
      <dgm:prSet/>
      <dgm:spPr/>
      <dgm:t>
        <a:bodyPr/>
        <a:lstStyle/>
        <a:p>
          <a:endParaRPr lang="es-MX" sz="2400">
            <a:latin typeface="Arial" pitchFamily="34" charset="0"/>
            <a:cs typeface="Arial" pitchFamily="34" charset="0"/>
          </a:endParaRPr>
        </a:p>
      </dgm:t>
    </dgm:pt>
    <dgm:pt modelId="{0F010DC2-B3DF-45CD-8176-02C9A7D00722}" type="sibTrans" cxnId="{171F19FC-C6D1-40B7-9020-355666CF5610}">
      <dgm:prSet/>
      <dgm:spPr/>
      <dgm:t>
        <a:bodyPr/>
        <a:lstStyle/>
        <a:p>
          <a:endParaRPr lang="es-MX" sz="2400">
            <a:latin typeface="Arial" pitchFamily="34" charset="0"/>
            <a:cs typeface="Arial" pitchFamily="34" charset="0"/>
          </a:endParaRPr>
        </a:p>
      </dgm:t>
    </dgm:pt>
    <dgm:pt modelId="{B51D95B2-F770-4D2F-8317-5056CC2CA802}">
      <dgm:prSet phldrT="[Texto]" custT="1"/>
      <dgm:spPr/>
      <dgm:t>
        <a:bodyPr/>
        <a:lstStyle/>
        <a:p>
          <a:r>
            <a:rPr lang="es-ES" sz="2400" b="1" dirty="0" smtClean="0">
              <a:latin typeface="Arial" pitchFamily="34" charset="0"/>
              <a:cs typeface="Arial" pitchFamily="34" charset="0"/>
            </a:rPr>
            <a:t>NOTAS DE MEMORIA        </a:t>
          </a:r>
          <a:r>
            <a:rPr lang="es-ES" sz="1800" dirty="0" smtClean="0">
              <a:latin typeface="Arial" pitchFamily="34" charset="0"/>
              <a:cs typeface="Arial" pitchFamily="34" charset="0"/>
            </a:rPr>
            <a:t>(CUENTAS DE ORDEN)</a:t>
          </a:r>
          <a:endParaRPr lang="es-MX" sz="1800" dirty="0">
            <a:latin typeface="Arial" pitchFamily="34" charset="0"/>
            <a:cs typeface="Arial" pitchFamily="34" charset="0"/>
          </a:endParaRPr>
        </a:p>
      </dgm:t>
    </dgm:pt>
    <dgm:pt modelId="{69710C1D-CDDA-4CA7-B400-8926DD142BB7}" type="parTrans" cxnId="{8B7ACA23-FB7C-4DB7-83ED-69A02D8D1F61}">
      <dgm:prSet/>
      <dgm:spPr/>
      <dgm:t>
        <a:bodyPr/>
        <a:lstStyle/>
        <a:p>
          <a:endParaRPr lang="es-MX" sz="2400">
            <a:latin typeface="Arial" pitchFamily="34" charset="0"/>
            <a:cs typeface="Arial" pitchFamily="34" charset="0"/>
          </a:endParaRPr>
        </a:p>
      </dgm:t>
    </dgm:pt>
    <dgm:pt modelId="{B986D8E3-5E0E-4D2B-A654-039B301F5A67}" type="sibTrans" cxnId="{8B7ACA23-FB7C-4DB7-83ED-69A02D8D1F61}">
      <dgm:prSet/>
      <dgm:spPr/>
      <dgm:t>
        <a:bodyPr/>
        <a:lstStyle/>
        <a:p>
          <a:endParaRPr lang="es-MX" sz="2400">
            <a:latin typeface="Arial" pitchFamily="34" charset="0"/>
            <a:cs typeface="Arial" pitchFamily="34" charset="0"/>
          </a:endParaRPr>
        </a:p>
      </dgm:t>
    </dgm:pt>
    <dgm:pt modelId="{B8B424CD-169D-4064-B959-DA58DF24BB16}">
      <dgm:prSet phldrT="[Texto]" custT="1"/>
      <dgm:spPr/>
      <dgm:t>
        <a:bodyPr/>
        <a:lstStyle/>
        <a:p>
          <a:r>
            <a:rPr lang="es-ES" sz="2400" b="1" dirty="0" smtClean="0">
              <a:latin typeface="Arial" pitchFamily="34" charset="0"/>
              <a:cs typeface="Arial" pitchFamily="34" charset="0"/>
            </a:rPr>
            <a:t>NOTAS DE GESTIÓN ADMINISTRATIVA</a:t>
          </a:r>
          <a:endParaRPr lang="es-MX" sz="2400" b="1" dirty="0">
            <a:latin typeface="Arial" pitchFamily="34" charset="0"/>
            <a:cs typeface="Arial" pitchFamily="34" charset="0"/>
          </a:endParaRPr>
        </a:p>
      </dgm:t>
    </dgm:pt>
    <dgm:pt modelId="{D3523C8E-28C8-4B2C-A4B2-666CCCC7A6FC}" type="parTrans" cxnId="{20F2CFD9-2109-4DFF-9114-BB8AB17A975F}">
      <dgm:prSet/>
      <dgm:spPr/>
      <dgm:t>
        <a:bodyPr/>
        <a:lstStyle/>
        <a:p>
          <a:endParaRPr lang="es-MX" sz="2400">
            <a:latin typeface="Arial" pitchFamily="34" charset="0"/>
            <a:cs typeface="Arial" pitchFamily="34" charset="0"/>
          </a:endParaRPr>
        </a:p>
      </dgm:t>
    </dgm:pt>
    <dgm:pt modelId="{0590760D-CF2E-48F4-A81E-D89C9DF42C39}" type="sibTrans" cxnId="{20F2CFD9-2109-4DFF-9114-BB8AB17A975F}">
      <dgm:prSet/>
      <dgm:spPr/>
      <dgm:t>
        <a:bodyPr/>
        <a:lstStyle/>
        <a:p>
          <a:endParaRPr lang="es-MX" sz="2400">
            <a:latin typeface="Arial" pitchFamily="34" charset="0"/>
            <a:cs typeface="Arial" pitchFamily="34" charset="0"/>
          </a:endParaRPr>
        </a:p>
      </dgm:t>
    </dgm:pt>
    <dgm:pt modelId="{492A889C-0624-4237-AEFA-341CB3C12BF3}" type="pres">
      <dgm:prSet presAssocID="{88CF421F-13D6-43E3-AF23-93B8ED958BC7}" presName="linear" presStyleCnt="0">
        <dgm:presLayoutVars>
          <dgm:dir/>
          <dgm:animLvl val="lvl"/>
          <dgm:resizeHandles val="exact"/>
        </dgm:presLayoutVars>
      </dgm:prSet>
      <dgm:spPr/>
      <dgm:t>
        <a:bodyPr/>
        <a:lstStyle/>
        <a:p>
          <a:endParaRPr lang="es-MX"/>
        </a:p>
      </dgm:t>
    </dgm:pt>
    <dgm:pt modelId="{D7067B3D-00C7-4B11-B4A1-7CB2E6BAE531}" type="pres">
      <dgm:prSet presAssocID="{5A813EF2-7815-4294-8721-5B3F711CB759}" presName="parentLin" presStyleCnt="0"/>
      <dgm:spPr/>
      <dgm:t>
        <a:bodyPr/>
        <a:lstStyle/>
        <a:p>
          <a:endParaRPr lang="es-MX"/>
        </a:p>
      </dgm:t>
    </dgm:pt>
    <dgm:pt modelId="{B5DBE2C8-48CE-44CD-BEAA-5F3E0F827C03}" type="pres">
      <dgm:prSet presAssocID="{5A813EF2-7815-4294-8721-5B3F711CB759}" presName="parentLeftMargin" presStyleLbl="node1" presStyleIdx="0" presStyleCnt="3"/>
      <dgm:spPr/>
      <dgm:t>
        <a:bodyPr/>
        <a:lstStyle/>
        <a:p>
          <a:endParaRPr lang="es-MX"/>
        </a:p>
      </dgm:t>
    </dgm:pt>
    <dgm:pt modelId="{A5EE7950-8610-4000-836C-ACDC021192D3}" type="pres">
      <dgm:prSet presAssocID="{5A813EF2-7815-4294-8721-5B3F711CB759}" presName="parentText" presStyleLbl="node1" presStyleIdx="0" presStyleCnt="3" custLinFactNeighborY="-5044">
        <dgm:presLayoutVars>
          <dgm:chMax val="0"/>
          <dgm:bulletEnabled val="1"/>
        </dgm:presLayoutVars>
      </dgm:prSet>
      <dgm:spPr/>
      <dgm:t>
        <a:bodyPr/>
        <a:lstStyle/>
        <a:p>
          <a:endParaRPr lang="es-MX"/>
        </a:p>
      </dgm:t>
    </dgm:pt>
    <dgm:pt modelId="{CFFE869C-9F68-4BAE-B056-19E711FE695B}" type="pres">
      <dgm:prSet presAssocID="{5A813EF2-7815-4294-8721-5B3F711CB759}" presName="negativeSpace" presStyleCnt="0"/>
      <dgm:spPr/>
      <dgm:t>
        <a:bodyPr/>
        <a:lstStyle/>
        <a:p>
          <a:endParaRPr lang="es-MX"/>
        </a:p>
      </dgm:t>
    </dgm:pt>
    <dgm:pt modelId="{CD62B999-115B-4491-BEC7-858028A78346}" type="pres">
      <dgm:prSet presAssocID="{5A813EF2-7815-4294-8721-5B3F711CB759}" presName="childText" presStyleLbl="conFgAcc1" presStyleIdx="0" presStyleCnt="3">
        <dgm:presLayoutVars>
          <dgm:bulletEnabled val="1"/>
        </dgm:presLayoutVars>
      </dgm:prSet>
      <dgm:spPr/>
      <dgm:t>
        <a:bodyPr/>
        <a:lstStyle/>
        <a:p>
          <a:endParaRPr lang="es-MX"/>
        </a:p>
      </dgm:t>
    </dgm:pt>
    <dgm:pt modelId="{AB39F8C8-A58F-482F-B417-6B78A237268C}" type="pres">
      <dgm:prSet presAssocID="{0F010DC2-B3DF-45CD-8176-02C9A7D00722}" presName="spaceBetweenRectangles" presStyleCnt="0"/>
      <dgm:spPr/>
      <dgm:t>
        <a:bodyPr/>
        <a:lstStyle/>
        <a:p>
          <a:endParaRPr lang="es-MX"/>
        </a:p>
      </dgm:t>
    </dgm:pt>
    <dgm:pt modelId="{1990CCEB-777C-466A-91AE-02ED04B90B76}" type="pres">
      <dgm:prSet presAssocID="{B51D95B2-F770-4D2F-8317-5056CC2CA802}" presName="parentLin" presStyleCnt="0"/>
      <dgm:spPr/>
      <dgm:t>
        <a:bodyPr/>
        <a:lstStyle/>
        <a:p>
          <a:endParaRPr lang="es-MX"/>
        </a:p>
      </dgm:t>
    </dgm:pt>
    <dgm:pt modelId="{E45F307B-ED52-4CC0-9F88-E2A77394B75C}" type="pres">
      <dgm:prSet presAssocID="{B51D95B2-F770-4D2F-8317-5056CC2CA802}" presName="parentLeftMargin" presStyleLbl="node1" presStyleIdx="0" presStyleCnt="3"/>
      <dgm:spPr/>
      <dgm:t>
        <a:bodyPr/>
        <a:lstStyle/>
        <a:p>
          <a:endParaRPr lang="es-MX"/>
        </a:p>
      </dgm:t>
    </dgm:pt>
    <dgm:pt modelId="{12422A37-685A-4CC6-88A0-E016121C7645}" type="pres">
      <dgm:prSet presAssocID="{B51D95B2-F770-4D2F-8317-5056CC2CA802}" presName="parentText" presStyleLbl="node1" presStyleIdx="1" presStyleCnt="3" custScaleY="174873">
        <dgm:presLayoutVars>
          <dgm:chMax val="0"/>
          <dgm:bulletEnabled val="1"/>
        </dgm:presLayoutVars>
      </dgm:prSet>
      <dgm:spPr/>
      <dgm:t>
        <a:bodyPr/>
        <a:lstStyle/>
        <a:p>
          <a:endParaRPr lang="es-MX"/>
        </a:p>
      </dgm:t>
    </dgm:pt>
    <dgm:pt modelId="{48593193-F0EC-44B5-9F96-8EA0E98CA05D}" type="pres">
      <dgm:prSet presAssocID="{B51D95B2-F770-4D2F-8317-5056CC2CA802}" presName="negativeSpace" presStyleCnt="0"/>
      <dgm:spPr/>
      <dgm:t>
        <a:bodyPr/>
        <a:lstStyle/>
        <a:p>
          <a:endParaRPr lang="es-MX"/>
        </a:p>
      </dgm:t>
    </dgm:pt>
    <dgm:pt modelId="{AA1EA3F1-1DA2-45EF-B65F-940AD26E64AF}" type="pres">
      <dgm:prSet presAssocID="{B51D95B2-F770-4D2F-8317-5056CC2CA802}" presName="childText" presStyleLbl="conFgAcc1" presStyleIdx="1" presStyleCnt="3">
        <dgm:presLayoutVars>
          <dgm:bulletEnabled val="1"/>
        </dgm:presLayoutVars>
      </dgm:prSet>
      <dgm:spPr/>
      <dgm:t>
        <a:bodyPr/>
        <a:lstStyle/>
        <a:p>
          <a:endParaRPr lang="es-MX"/>
        </a:p>
      </dgm:t>
    </dgm:pt>
    <dgm:pt modelId="{36362A41-7DBE-4C39-BE91-53D6B9702DBE}" type="pres">
      <dgm:prSet presAssocID="{B986D8E3-5E0E-4D2B-A654-039B301F5A67}" presName="spaceBetweenRectangles" presStyleCnt="0"/>
      <dgm:spPr/>
      <dgm:t>
        <a:bodyPr/>
        <a:lstStyle/>
        <a:p>
          <a:endParaRPr lang="es-MX"/>
        </a:p>
      </dgm:t>
    </dgm:pt>
    <dgm:pt modelId="{DD4B267E-3B4D-499B-8C7D-7361EA6B35CC}" type="pres">
      <dgm:prSet presAssocID="{B8B424CD-169D-4064-B959-DA58DF24BB16}" presName="parentLin" presStyleCnt="0"/>
      <dgm:spPr/>
      <dgm:t>
        <a:bodyPr/>
        <a:lstStyle/>
        <a:p>
          <a:endParaRPr lang="es-MX"/>
        </a:p>
      </dgm:t>
    </dgm:pt>
    <dgm:pt modelId="{11A5D1C7-C00B-45A8-BCE9-F0A5F1D21011}" type="pres">
      <dgm:prSet presAssocID="{B8B424CD-169D-4064-B959-DA58DF24BB16}" presName="parentLeftMargin" presStyleLbl="node1" presStyleIdx="1" presStyleCnt="3"/>
      <dgm:spPr/>
      <dgm:t>
        <a:bodyPr/>
        <a:lstStyle/>
        <a:p>
          <a:endParaRPr lang="es-MX"/>
        </a:p>
      </dgm:t>
    </dgm:pt>
    <dgm:pt modelId="{3C694B80-749B-4171-9D86-7779D03A5224}" type="pres">
      <dgm:prSet presAssocID="{B8B424CD-169D-4064-B959-DA58DF24BB16}" presName="parentText" presStyleLbl="node1" presStyleIdx="2" presStyleCnt="3" custScaleY="160230">
        <dgm:presLayoutVars>
          <dgm:chMax val="0"/>
          <dgm:bulletEnabled val="1"/>
        </dgm:presLayoutVars>
      </dgm:prSet>
      <dgm:spPr/>
      <dgm:t>
        <a:bodyPr/>
        <a:lstStyle/>
        <a:p>
          <a:endParaRPr lang="es-MX"/>
        </a:p>
      </dgm:t>
    </dgm:pt>
    <dgm:pt modelId="{52FFF8E5-297D-4372-AB7C-8999A26E4577}" type="pres">
      <dgm:prSet presAssocID="{B8B424CD-169D-4064-B959-DA58DF24BB16}" presName="negativeSpace" presStyleCnt="0"/>
      <dgm:spPr/>
      <dgm:t>
        <a:bodyPr/>
        <a:lstStyle/>
        <a:p>
          <a:endParaRPr lang="es-MX"/>
        </a:p>
      </dgm:t>
    </dgm:pt>
    <dgm:pt modelId="{C87AFB4F-BF03-41F1-81D0-576FADE3EBE8}" type="pres">
      <dgm:prSet presAssocID="{B8B424CD-169D-4064-B959-DA58DF24BB16}" presName="childText" presStyleLbl="conFgAcc1" presStyleIdx="2" presStyleCnt="3">
        <dgm:presLayoutVars>
          <dgm:bulletEnabled val="1"/>
        </dgm:presLayoutVars>
      </dgm:prSet>
      <dgm:spPr/>
      <dgm:t>
        <a:bodyPr/>
        <a:lstStyle/>
        <a:p>
          <a:endParaRPr lang="es-MX"/>
        </a:p>
      </dgm:t>
    </dgm:pt>
  </dgm:ptLst>
  <dgm:cxnLst>
    <dgm:cxn modelId="{11CFB042-8091-4554-8B05-438646FB107C}" type="presOf" srcId="{88CF421F-13D6-43E3-AF23-93B8ED958BC7}" destId="{492A889C-0624-4237-AEFA-341CB3C12BF3}" srcOrd="0" destOrd="0" presId="urn:microsoft.com/office/officeart/2005/8/layout/list1"/>
    <dgm:cxn modelId="{4B600CEB-E836-4BF9-919C-7F8EC5C6C28E}" type="presOf" srcId="{B51D95B2-F770-4D2F-8317-5056CC2CA802}" destId="{E45F307B-ED52-4CC0-9F88-E2A77394B75C}" srcOrd="0" destOrd="0" presId="urn:microsoft.com/office/officeart/2005/8/layout/list1"/>
    <dgm:cxn modelId="{E5C1BF97-A305-48D0-9CFB-B9D0A0A543CD}" type="presOf" srcId="{B8B424CD-169D-4064-B959-DA58DF24BB16}" destId="{3C694B80-749B-4171-9D86-7779D03A5224}" srcOrd="1" destOrd="0" presId="urn:microsoft.com/office/officeart/2005/8/layout/list1"/>
    <dgm:cxn modelId="{B55803DF-F655-44A4-9132-709AB47B93D7}" type="presOf" srcId="{5A813EF2-7815-4294-8721-5B3F711CB759}" destId="{B5DBE2C8-48CE-44CD-BEAA-5F3E0F827C03}" srcOrd="0" destOrd="0" presId="urn:microsoft.com/office/officeart/2005/8/layout/list1"/>
    <dgm:cxn modelId="{20F2CFD9-2109-4DFF-9114-BB8AB17A975F}" srcId="{88CF421F-13D6-43E3-AF23-93B8ED958BC7}" destId="{B8B424CD-169D-4064-B959-DA58DF24BB16}" srcOrd="2" destOrd="0" parTransId="{D3523C8E-28C8-4B2C-A4B2-666CCCC7A6FC}" sibTransId="{0590760D-CF2E-48F4-A81E-D89C9DF42C39}"/>
    <dgm:cxn modelId="{1FC0EBA5-4D96-4DE3-8D21-891C569473D2}" type="presOf" srcId="{B51D95B2-F770-4D2F-8317-5056CC2CA802}" destId="{12422A37-685A-4CC6-88A0-E016121C7645}" srcOrd="1" destOrd="0" presId="urn:microsoft.com/office/officeart/2005/8/layout/list1"/>
    <dgm:cxn modelId="{171F19FC-C6D1-40B7-9020-355666CF5610}" srcId="{88CF421F-13D6-43E3-AF23-93B8ED958BC7}" destId="{5A813EF2-7815-4294-8721-5B3F711CB759}" srcOrd="0" destOrd="0" parTransId="{717D35AB-8635-408D-908D-35B5E77AF8B9}" sibTransId="{0F010DC2-B3DF-45CD-8176-02C9A7D00722}"/>
    <dgm:cxn modelId="{8B7ACA23-FB7C-4DB7-83ED-69A02D8D1F61}" srcId="{88CF421F-13D6-43E3-AF23-93B8ED958BC7}" destId="{B51D95B2-F770-4D2F-8317-5056CC2CA802}" srcOrd="1" destOrd="0" parTransId="{69710C1D-CDDA-4CA7-B400-8926DD142BB7}" sibTransId="{B986D8E3-5E0E-4D2B-A654-039B301F5A67}"/>
    <dgm:cxn modelId="{0BA1424D-5AA7-4FC9-9C76-9A118732AB01}" type="presOf" srcId="{B8B424CD-169D-4064-B959-DA58DF24BB16}" destId="{11A5D1C7-C00B-45A8-BCE9-F0A5F1D21011}" srcOrd="0" destOrd="0" presId="urn:microsoft.com/office/officeart/2005/8/layout/list1"/>
    <dgm:cxn modelId="{542E42C9-CC88-4AA9-BD45-6E8BD813590D}" type="presOf" srcId="{5A813EF2-7815-4294-8721-5B3F711CB759}" destId="{A5EE7950-8610-4000-836C-ACDC021192D3}" srcOrd="1" destOrd="0" presId="urn:microsoft.com/office/officeart/2005/8/layout/list1"/>
    <dgm:cxn modelId="{0E5A4445-14CA-4310-B6A5-0F53730F4134}" type="presParOf" srcId="{492A889C-0624-4237-AEFA-341CB3C12BF3}" destId="{D7067B3D-00C7-4B11-B4A1-7CB2E6BAE531}" srcOrd="0" destOrd="0" presId="urn:microsoft.com/office/officeart/2005/8/layout/list1"/>
    <dgm:cxn modelId="{1C954961-E1B1-43A1-B97F-42CEAA3B08D5}" type="presParOf" srcId="{D7067B3D-00C7-4B11-B4A1-7CB2E6BAE531}" destId="{B5DBE2C8-48CE-44CD-BEAA-5F3E0F827C03}" srcOrd="0" destOrd="0" presId="urn:microsoft.com/office/officeart/2005/8/layout/list1"/>
    <dgm:cxn modelId="{2B2E28ED-D5E6-4353-A766-F23CD4C5FE58}" type="presParOf" srcId="{D7067B3D-00C7-4B11-B4A1-7CB2E6BAE531}" destId="{A5EE7950-8610-4000-836C-ACDC021192D3}" srcOrd="1" destOrd="0" presId="urn:microsoft.com/office/officeart/2005/8/layout/list1"/>
    <dgm:cxn modelId="{3B365391-060B-4976-976C-C0DFE9AFD43C}" type="presParOf" srcId="{492A889C-0624-4237-AEFA-341CB3C12BF3}" destId="{CFFE869C-9F68-4BAE-B056-19E711FE695B}" srcOrd="1" destOrd="0" presId="urn:microsoft.com/office/officeart/2005/8/layout/list1"/>
    <dgm:cxn modelId="{3F82758C-2573-4AE6-97E8-0ECB159B68D6}" type="presParOf" srcId="{492A889C-0624-4237-AEFA-341CB3C12BF3}" destId="{CD62B999-115B-4491-BEC7-858028A78346}" srcOrd="2" destOrd="0" presId="urn:microsoft.com/office/officeart/2005/8/layout/list1"/>
    <dgm:cxn modelId="{6832F03F-2B42-445E-98A6-B1B0CDB0FACF}" type="presParOf" srcId="{492A889C-0624-4237-AEFA-341CB3C12BF3}" destId="{AB39F8C8-A58F-482F-B417-6B78A237268C}" srcOrd="3" destOrd="0" presId="urn:microsoft.com/office/officeart/2005/8/layout/list1"/>
    <dgm:cxn modelId="{88A76408-850F-4189-BCCE-E48AFC371E70}" type="presParOf" srcId="{492A889C-0624-4237-AEFA-341CB3C12BF3}" destId="{1990CCEB-777C-466A-91AE-02ED04B90B76}" srcOrd="4" destOrd="0" presId="urn:microsoft.com/office/officeart/2005/8/layout/list1"/>
    <dgm:cxn modelId="{313000BD-2942-4394-A6D8-FC9C7B658864}" type="presParOf" srcId="{1990CCEB-777C-466A-91AE-02ED04B90B76}" destId="{E45F307B-ED52-4CC0-9F88-E2A77394B75C}" srcOrd="0" destOrd="0" presId="urn:microsoft.com/office/officeart/2005/8/layout/list1"/>
    <dgm:cxn modelId="{761BAAF5-6AAD-4A9C-81B3-350E69D0701B}" type="presParOf" srcId="{1990CCEB-777C-466A-91AE-02ED04B90B76}" destId="{12422A37-685A-4CC6-88A0-E016121C7645}" srcOrd="1" destOrd="0" presId="urn:microsoft.com/office/officeart/2005/8/layout/list1"/>
    <dgm:cxn modelId="{8D91E03D-16FD-4291-B006-73F3891371D0}" type="presParOf" srcId="{492A889C-0624-4237-AEFA-341CB3C12BF3}" destId="{48593193-F0EC-44B5-9F96-8EA0E98CA05D}" srcOrd="5" destOrd="0" presId="urn:microsoft.com/office/officeart/2005/8/layout/list1"/>
    <dgm:cxn modelId="{2EB1282E-D6D4-46C5-88BA-0E7CE23CAAAB}" type="presParOf" srcId="{492A889C-0624-4237-AEFA-341CB3C12BF3}" destId="{AA1EA3F1-1DA2-45EF-B65F-940AD26E64AF}" srcOrd="6" destOrd="0" presId="urn:microsoft.com/office/officeart/2005/8/layout/list1"/>
    <dgm:cxn modelId="{F77F3AC2-7D4A-4F89-A513-B1271B5F0B68}" type="presParOf" srcId="{492A889C-0624-4237-AEFA-341CB3C12BF3}" destId="{36362A41-7DBE-4C39-BE91-53D6B9702DBE}" srcOrd="7" destOrd="0" presId="urn:microsoft.com/office/officeart/2005/8/layout/list1"/>
    <dgm:cxn modelId="{9B3142B3-82A1-4675-AE04-E103102C3E37}" type="presParOf" srcId="{492A889C-0624-4237-AEFA-341CB3C12BF3}" destId="{DD4B267E-3B4D-499B-8C7D-7361EA6B35CC}" srcOrd="8" destOrd="0" presId="urn:microsoft.com/office/officeart/2005/8/layout/list1"/>
    <dgm:cxn modelId="{8ADE4D20-67D5-489C-9E55-F1045C33DC71}" type="presParOf" srcId="{DD4B267E-3B4D-499B-8C7D-7361EA6B35CC}" destId="{11A5D1C7-C00B-45A8-BCE9-F0A5F1D21011}" srcOrd="0" destOrd="0" presId="urn:microsoft.com/office/officeart/2005/8/layout/list1"/>
    <dgm:cxn modelId="{333DF443-7E34-439D-A7DC-F01238BA0D40}" type="presParOf" srcId="{DD4B267E-3B4D-499B-8C7D-7361EA6B35CC}" destId="{3C694B80-749B-4171-9D86-7779D03A5224}" srcOrd="1" destOrd="0" presId="urn:microsoft.com/office/officeart/2005/8/layout/list1"/>
    <dgm:cxn modelId="{02AB13AD-2D19-4663-B2CB-B2AA0F61CEE6}" type="presParOf" srcId="{492A889C-0624-4237-AEFA-341CB3C12BF3}" destId="{52FFF8E5-297D-4372-AB7C-8999A26E4577}" srcOrd="9" destOrd="0" presId="urn:microsoft.com/office/officeart/2005/8/layout/list1"/>
    <dgm:cxn modelId="{240083CA-8EF2-4C0D-B55A-14E12F7E251F}" type="presParOf" srcId="{492A889C-0624-4237-AEFA-341CB3C12BF3}" destId="{C87AFB4F-BF03-41F1-81D0-576FADE3EBE8}"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687C54D-8833-4DA4-972B-03066AE0AF6F}" type="doc">
      <dgm:prSet loTypeId="urn:microsoft.com/office/officeart/2005/8/layout/arrow5" loCatId="process" qsTypeId="urn:microsoft.com/office/officeart/2005/8/quickstyle/3d2" qsCatId="3D" csTypeId="urn:microsoft.com/office/officeart/2005/8/colors/colorful2" csCatId="colorful" phldr="1"/>
      <dgm:spPr/>
      <dgm:t>
        <a:bodyPr/>
        <a:lstStyle/>
        <a:p>
          <a:endParaRPr lang="es-MX"/>
        </a:p>
      </dgm:t>
    </dgm:pt>
    <dgm:pt modelId="{E807A303-DC1C-4EAC-B22B-425F07801817}">
      <dgm:prSet custT="1"/>
      <dgm:spPr/>
      <dgm:t>
        <a:bodyPr/>
        <a:lstStyle/>
        <a:p>
          <a:pPr algn="l"/>
          <a:r>
            <a:rPr lang="es-ES" sz="1600" b="1" dirty="0" smtClean="0">
              <a:latin typeface="Arial" pitchFamily="34" charset="0"/>
              <a:cs typeface="Arial" pitchFamily="34" charset="0"/>
            </a:rPr>
            <a:t>ESTADO ANALÍTICO DEL EJERCICIO DEL PRESUPUESTO DE EGRESOS</a:t>
          </a:r>
          <a:endParaRPr lang="es-MX" sz="1600" dirty="0">
            <a:latin typeface="Arial" pitchFamily="34" charset="0"/>
            <a:cs typeface="Arial" pitchFamily="34" charset="0"/>
          </a:endParaRPr>
        </a:p>
      </dgm:t>
    </dgm:pt>
    <dgm:pt modelId="{81B78637-A8D3-478B-A6F3-046BDC2789C1}" type="parTrans" cxnId="{07BD7236-C8BB-4F62-A2CF-446BE6084065}">
      <dgm:prSet/>
      <dgm:spPr/>
      <dgm:t>
        <a:bodyPr/>
        <a:lstStyle/>
        <a:p>
          <a:pPr algn="l"/>
          <a:endParaRPr lang="es-MX" sz="1400">
            <a:latin typeface="Arial" pitchFamily="34" charset="0"/>
            <a:cs typeface="Arial" pitchFamily="34" charset="0"/>
          </a:endParaRPr>
        </a:p>
      </dgm:t>
    </dgm:pt>
    <dgm:pt modelId="{7B3C1485-522C-4E9A-A437-D2F3B0D40DAE}" type="sibTrans" cxnId="{07BD7236-C8BB-4F62-A2CF-446BE6084065}">
      <dgm:prSet/>
      <dgm:spPr/>
      <dgm:t>
        <a:bodyPr/>
        <a:lstStyle/>
        <a:p>
          <a:pPr algn="l"/>
          <a:endParaRPr lang="es-MX" sz="1400">
            <a:latin typeface="Arial" pitchFamily="34" charset="0"/>
            <a:cs typeface="Arial" pitchFamily="34" charset="0"/>
          </a:endParaRPr>
        </a:p>
      </dgm:t>
    </dgm:pt>
    <dgm:pt modelId="{BACB01E1-6303-4111-A43B-072880F3AD9D}">
      <dgm:prSet custT="1"/>
      <dgm:spPr/>
      <dgm:t>
        <a:bodyPr/>
        <a:lstStyle/>
        <a:p>
          <a:pPr algn="r"/>
          <a:r>
            <a:rPr lang="es-ES" sz="1600" b="1" dirty="0" smtClean="0">
              <a:latin typeface="Arial" pitchFamily="34" charset="0"/>
              <a:cs typeface="Arial" pitchFamily="34" charset="0"/>
            </a:rPr>
            <a:t>ESTADO ANALÍTICO DE INGRESOS</a:t>
          </a:r>
          <a:endParaRPr lang="es-MX" sz="1600" dirty="0">
            <a:latin typeface="Arial" pitchFamily="34" charset="0"/>
            <a:cs typeface="Arial" pitchFamily="34" charset="0"/>
          </a:endParaRPr>
        </a:p>
      </dgm:t>
    </dgm:pt>
    <dgm:pt modelId="{54AA56CE-2E65-4954-94E5-24D2B246D899}" type="parTrans" cxnId="{0EAE63B8-F12C-4946-ACBA-E479F5D81519}">
      <dgm:prSet/>
      <dgm:spPr/>
      <dgm:t>
        <a:bodyPr/>
        <a:lstStyle/>
        <a:p>
          <a:pPr algn="l"/>
          <a:endParaRPr lang="es-MX" sz="1400">
            <a:latin typeface="Arial" pitchFamily="34" charset="0"/>
            <a:cs typeface="Arial" pitchFamily="34" charset="0"/>
          </a:endParaRPr>
        </a:p>
      </dgm:t>
    </dgm:pt>
    <dgm:pt modelId="{C01BCCA0-F1C6-45D7-B3ED-29B40EEFD860}" type="sibTrans" cxnId="{0EAE63B8-F12C-4946-ACBA-E479F5D81519}">
      <dgm:prSet/>
      <dgm:spPr/>
      <dgm:t>
        <a:bodyPr/>
        <a:lstStyle/>
        <a:p>
          <a:pPr algn="l"/>
          <a:endParaRPr lang="es-MX" sz="1400">
            <a:latin typeface="Arial" pitchFamily="34" charset="0"/>
            <a:cs typeface="Arial" pitchFamily="34" charset="0"/>
          </a:endParaRPr>
        </a:p>
      </dgm:t>
    </dgm:pt>
    <dgm:pt modelId="{4D809DB5-796C-4F91-9EC1-506972AF7CD2}" type="pres">
      <dgm:prSet presAssocID="{C687C54D-8833-4DA4-972B-03066AE0AF6F}" presName="diagram" presStyleCnt="0">
        <dgm:presLayoutVars>
          <dgm:dir/>
          <dgm:resizeHandles val="exact"/>
        </dgm:presLayoutVars>
      </dgm:prSet>
      <dgm:spPr/>
      <dgm:t>
        <a:bodyPr/>
        <a:lstStyle/>
        <a:p>
          <a:endParaRPr lang="es-MX"/>
        </a:p>
      </dgm:t>
    </dgm:pt>
    <dgm:pt modelId="{03FA51D2-5F67-4478-AE56-494E68CE3239}" type="pres">
      <dgm:prSet presAssocID="{BACB01E1-6303-4111-A43B-072880F3AD9D}" presName="arrow" presStyleLbl="node1" presStyleIdx="0" presStyleCnt="2">
        <dgm:presLayoutVars>
          <dgm:bulletEnabled val="1"/>
        </dgm:presLayoutVars>
      </dgm:prSet>
      <dgm:spPr/>
      <dgm:t>
        <a:bodyPr/>
        <a:lstStyle/>
        <a:p>
          <a:endParaRPr lang="es-MX"/>
        </a:p>
      </dgm:t>
    </dgm:pt>
    <dgm:pt modelId="{FAB589EC-5F66-4F11-8E0C-6ADF4D22C527}" type="pres">
      <dgm:prSet presAssocID="{E807A303-DC1C-4EAC-B22B-425F07801817}" presName="arrow" presStyleLbl="node1" presStyleIdx="1" presStyleCnt="2" custRadScaleRad="100070" custRadScaleInc="3">
        <dgm:presLayoutVars>
          <dgm:bulletEnabled val="1"/>
        </dgm:presLayoutVars>
      </dgm:prSet>
      <dgm:spPr/>
      <dgm:t>
        <a:bodyPr/>
        <a:lstStyle/>
        <a:p>
          <a:endParaRPr lang="es-MX"/>
        </a:p>
      </dgm:t>
    </dgm:pt>
  </dgm:ptLst>
  <dgm:cxnLst>
    <dgm:cxn modelId="{11D50C6F-E124-49BF-B060-E64E4D19DFED}" type="presOf" srcId="{C687C54D-8833-4DA4-972B-03066AE0AF6F}" destId="{4D809DB5-796C-4F91-9EC1-506972AF7CD2}" srcOrd="0" destOrd="0" presId="urn:microsoft.com/office/officeart/2005/8/layout/arrow5"/>
    <dgm:cxn modelId="{4562B752-3580-410A-BEC2-00A8AC6AEC4B}" type="presOf" srcId="{BACB01E1-6303-4111-A43B-072880F3AD9D}" destId="{03FA51D2-5F67-4478-AE56-494E68CE3239}" srcOrd="0" destOrd="0" presId="urn:microsoft.com/office/officeart/2005/8/layout/arrow5"/>
    <dgm:cxn modelId="{DA7BFAD9-CC6F-453E-9A1A-EDD7FD8ADAE3}" type="presOf" srcId="{E807A303-DC1C-4EAC-B22B-425F07801817}" destId="{FAB589EC-5F66-4F11-8E0C-6ADF4D22C527}" srcOrd="0" destOrd="0" presId="urn:microsoft.com/office/officeart/2005/8/layout/arrow5"/>
    <dgm:cxn modelId="{0EAE63B8-F12C-4946-ACBA-E479F5D81519}" srcId="{C687C54D-8833-4DA4-972B-03066AE0AF6F}" destId="{BACB01E1-6303-4111-A43B-072880F3AD9D}" srcOrd="0" destOrd="0" parTransId="{54AA56CE-2E65-4954-94E5-24D2B246D899}" sibTransId="{C01BCCA0-F1C6-45D7-B3ED-29B40EEFD860}"/>
    <dgm:cxn modelId="{07BD7236-C8BB-4F62-A2CF-446BE6084065}" srcId="{C687C54D-8833-4DA4-972B-03066AE0AF6F}" destId="{E807A303-DC1C-4EAC-B22B-425F07801817}" srcOrd="1" destOrd="0" parTransId="{81B78637-A8D3-478B-A6F3-046BDC2789C1}" sibTransId="{7B3C1485-522C-4E9A-A437-D2F3B0D40DAE}"/>
    <dgm:cxn modelId="{D18BC6B8-650F-4C9E-9D3F-46AFEA04F445}" type="presParOf" srcId="{4D809DB5-796C-4F91-9EC1-506972AF7CD2}" destId="{03FA51D2-5F67-4478-AE56-494E68CE3239}" srcOrd="0" destOrd="0" presId="urn:microsoft.com/office/officeart/2005/8/layout/arrow5"/>
    <dgm:cxn modelId="{C43C53D3-9A6B-4BC8-9EF9-8C7D6E050131}" type="presParOf" srcId="{4D809DB5-796C-4F91-9EC1-506972AF7CD2}" destId="{FAB589EC-5F66-4F11-8E0C-6ADF4D22C527}"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2623EB5-1CA1-464B-BC1A-F661740E54AD}" type="doc">
      <dgm:prSet loTypeId="urn:microsoft.com/office/officeart/2005/8/layout/hProcess4" loCatId="process" qsTypeId="urn:microsoft.com/office/officeart/2005/8/quickstyle/simple4" qsCatId="simple" csTypeId="urn:microsoft.com/office/officeart/2005/8/colors/colorful4" csCatId="colorful" phldr="1"/>
      <dgm:spPr/>
      <dgm:t>
        <a:bodyPr/>
        <a:lstStyle/>
        <a:p>
          <a:endParaRPr lang="es-MX"/>
        </a:p>
      </dgm:t>
    </dgm:pt>
    <dgm:pt modelId="{24F1D7C1-76C6-48BD-BFDE-8DF93BA65E27}">
      <dgm:prSet phldrT="[Texto]" custT="1"/>
      <dgm:spPr/>
      <dgm:t>
        <a:bodyPr/>
        <a:lstStyle/>
        <a:p>
          <a:r>
            <a:rPr lang="es-ES" sz="2400" b="1" dirty="0" smtClean="0">
              <a:latin typeface="Arial" pitchFamily="34" charset="0"/>
              <a:cs typeface="Arial" pitchFamily="34" charset="0"/>
            </a:rPr>
            <a:t>ESTADO ANALÍTICO DE INGRESOS</a:t>
          </a:r>
          <a:endParaRPr lang="es-MX" sz="2400" dirty="0">
            <a:latin typeface="Arial" pitchFamily="34" charset="0"/>
            <a:cs typeface="Arial" pitchFamily="34" charset="0"/>
          </a:endParaRPr>
        </a:p>
      </dgm:t>
    </dgm:pt>
    <dgm:pt modelId="{4BC8D1B7-B5BB-427F-A24A-D5C848769D8A}" type="parTrans" cxnId="{18F82F01-54A8-4C12-B2F8-BD0F2CBDFECA}">
      <dgm:prSet/>
      <dgm:spPr/>
      <dgm:t>
        <a:bodyPr/>
        <a:lstStyle/>
        <a:p>
          <a:endParaRPr lang="es-MX" sz="1400"/>
        </a:p>
      </dgm:t>
    </dgm:pt>
    <dgm:pt modelId="{A682C49E-DD5B-432C-A100-C17ACA9ABCC3}" type="sibTrans" cxnId="{18F82F01-54A8-4C12-B2F8-BD0F2CBDFECA}">
      <dgm:prSet/>
      <dgm:spPr/>
      <dgm:t>
        <a:bodyPr/>
        <a:lstStyle/>
        <a:p>
          <a:endParaRPr lang="es-MX" sz="1400"/>
        </a:p>
      </dgm:t>
    </dgm:pt>
    <dgm:pt modelId="{A2338BBB-6DC6-4375-BEDD-DC6A25B656A0}">
      <dgm:prSet phldrT="[Texto]" custT="1"/>
      <dgm:spPr/>
      <dgm:t>
        <a:bodyPr/>
        <a:lstStyle/>
        <a:p>
          <a:pPr algn="just">
            <a:lnSpc>
              <a:spcPct val="150000"/>
            </a:lnSpc>
          </a:pPr>
          <a:r>
            <a:rPr lang="es-ES" sz="2100" b="1" u="sng" dirty="0" smtClean="0">
              <a:latin typeface="Arial" pitchFamily="34" charset="0"/>
              <a:cs typeface="Arial" pitchFamily="34" charset="0"/>
            </a:rPr>
            <a:t>Sus principales finalidades son:</a:t>
          </a:r>
          <a:endParaRPr lang="es-MX" sz="2100" b="1" u="sng" dirty="0">
            <a:latin typeface="Arial" pitchFamily="34" charset="0"/>
            <a:cs typeface="Arial" pitchFamily="34" charset="0"/>
          </a:endParaRPr>
        </a:p>
      </dgm:t>
    </dgm:pt>
    <dgm:pt modelId="{583FFF72-D196-479A-803B-718EF66EC34F}" type="parTrans" cxnId="{9DE772C2-4344-4241-A6C2-6FFA9D5DA397}">
      <dgm:prSet/>
      <dgm:spPr/>
      <dgm:t>
        <a:bodyPr/>
        <a:lstStyle/>
        <a:p>
          <a:endParaRPr lang="es-MX" sz="1400"/>
        </a:p>
      </dgm:t>
    </dgm:pt>
    <dgm:pt modelId="{1AC0E0C7-CA7D-4276-BEC0-BBE7D5A391BD}" type="sibTrans" cxnId="{9DE772C2-4344-4241-A6C2-6FFA9D5DA397}">
      <dgm:prSet/>
      <dgm:spPr/>
      <dgm:t>
        <a:bodyPr/>
        <a:lstStyle/>
        <a:p>
          <a:endParaRPr lang="es-MX" sz="1400"/>
        </a:p>
      </dgm:t>
    </dgm:pt>
    <dgm:pt modelId="{86AA61B5-EC33-4157-8CFC-EA3F97F1F7E1}">
      <dgm:prSet phldrT="[Texto]" custT="1"/>
      <dgm:spPr/>
      <dgm:t>
        <a:bodyPr/>
        <a:lstStyle/>
        <a:p>
          <a:pPr algn="just">
            <a:lnSpc>
              <a:spcPct val="150000"/>
            </a:lnSpc>
          </a:pPr>
          <a:r>
            <a:rPr lang="es-ES" sz="1800" dirty="0" smtClean="0">
              <a:latin typeface="Arial" pitchFamily="34" charset="0"/>
              <a:cs typeface="Arial" pitchFamily="34" charset="0"/>
            </a:rPr>
            <a:t>Mostrar un estado comparativo entre los ingresos devengados y recaudados del período que se informa con respecto a los correspondientes a la misma fecha del ejercicio anterior, así como las variaciones porcentuales correspondientes.</a:t>
          </a:r>
          <a:endParaRPr lang="es-MX" sz="1800" dirty="0"/>
        </a:p>
      </dgm:t>
    </dgm:pt>
    <dgm:pt modelId="{3EC865C4-3BBE-4923-96E9-51B4D3D3BA2D}" type="parTrans" cxnId="{AA831FD3-6A10-466C-AC55-A5C467566713}">
      <dgm:prSet/>
      <dgm:spPr/>
      <dgm:t>
        <a:bodyPr/>
        <a:lstStyle/>
        <a:p>
          <a:endParaRPr lang="es-MX" sz="1400"/>
        </a:p>
      </dgm:t>
    </dgm:pt>
    <dgm:pt modelId="{3FF021D7-53CF-4372-BBF3-8941E5EE71F1}" type="sibTrans" cxnId="{AA831FD3-6A10-466C-AC55-A5C467566713}">
      <dgm:prSet/>
      <dgm:spPr/>
      <dgm:t>
        <a:bodyPr/>
        <a:lstStyle/>
        <a:p>
          <a:endParaRPr lang="es-MX" sz="1400"/>
        </a:p>
      </dgm:t>
    </dgm:pt>
    <dgm:pt modelId="{C8EF1D34-03C4-4863-A66F-FAC6B5A59786}">
      <dgm:prSet phldrT="[Texto]" custT="1"/>
      <dgm:spPr/>
      <dgm:t>
        <a:bodyPr/>
        <a:lstStyle/>
        <a:p>
          <a:pPr algn="just">
            <a:lnSpc>
              <a:spcPct val="150000"/>
            </a:lnSpc>
          </a:pPr>
          <a:r>
            <a:rPr lang="es-ES" sz="1800" dirty="0" smtClean="0">
              <a:latin typeface="Arial" pitchFamily="34" charset="0"/>
              <a:cs typeface="Arial" pitchFamily="34" charset="0"/>
            </a:rPr>
            <a:t>Presentar la distribución de los ingresos del ente público de acuerdo con los distintos grados desagregación que presenta el Clasificador por Rubros de Ingresos y el avance que se registra en el devengado y recaudación de cada cuenta que forma parte de ellos a una fecha determinada.</a:t>
          </a:r>
          <a:endParaRPr lang="es-MX" sz="1800" dirty="0">
            <a:latin typeface="Arial" pitchFamily="34" charset="0"/>
            <a:cs typeface="Arial" pitchFamily="34" charset="0"/>
          </a:endParaRPr>
        </a:p>
      </dgm:t>
    </dgm:pt>
    <dgm:pt modelId="{E291F425-4B3A-45F0-AFA6-D178E718B6A5}" type="parTrans" cxnId="{403EC5A9-9496-4FDD-8A21-823EE1F626EC}">
      <dgm:prSet/>
      <dgm:spPr/>
      <dgm:t>
        <a:bodyPr/>
        <a:lstStyle/>
        <a:p>
          <a:endParaRPr lang="es-MX"/>
        </a:p>
      </dgm:t>
    </dgm:pt>
    <dgm:pt modelId="{1B932CCA-50C4-4305-8831-443D4BE1E3ED}" type="sibTrans" cxnId="{403EC5A9-9496-4FDD-8A21-823EE1F626EC}">
      <dgm:prSet/>
      <dgm:spPr/>
      <dgm:t>
        <a:bodyPr/>
        <a:lstStyle/>
        <a:p>
          <a:endParaRPr lang="es-MX"/>
        </a:p>
      </dgm:t>
    </dgm:pt>
    <dgm:pt modelId="{C75E306F-D954-48EC-A828-4CF52EB1FEA7}">
      <dgm:prSet phldrT="[Texto]" custT="1"/>
      <dgm:spPr/>
      <dgm:t>
        <a:bodyPr/>
        <a:lstStyle/>
        <a:p>
          <a:pPr algn="just">
            <a:lnSpc>
              <a:spcPct val="150000"/>
            </a:lnSpc>
          </a:pPr>
          <a:endParaRPr lang="es-MX" sz="1800" dirty="0">
            <a:latin typeface="Arial" pitchFamily="34" charset="0"/>
            <a:cs typeface="Arial" pitchFamily="34" charset="0"/>
          </a:endParaRPr>
        </a:p>
      </dgm:t>
    </dgm:pt>
    <dgm:pt modelId="{3B2E810B-6B7C-4708-8102-DD5F8B7A2E49}" type="parTrans" cxnId="{F2E36AFF-81B4-4146-BDE9-F861A0BB9440}">
      <dgm:prSet/>
      <dgm:spPr/>
      <dgm:t>
        <a:bodyPr/>
        <a:lstStyle/>
        <a:p>
          <a:endParaRPr lang="es-MX"/>
        </a:p>
      </dgm:t>
    </dgm:pt>
    <dgm:pt modelId="{F12A01C5-8DFA-4516-867F-7A548AC509AB}" type="sibTrans" cxnId="{F2E36AFF-81B4-4146-BDE9-F861A0BB9440}">
      <dgm:prSet/>
      <dgm:spPr/>
      <dgm:t>
        <a:bodyPr/>
        <a:lstStyle/>
        <a:p>
          <a:endParaRPr lang="es-MX"/>
        </a:p>
      </dgm:t>
    </dgm:pt>
    <dgm:pt modelId="{4DA6D149-A226-463D-A77B-75808D63DCD1}" type="pres">
      <dgm:prSet presAssocID="{A2623EB5-1CA1-464B-BC1A-F661740E54AD}" presName="Name0" presStyleCnt="0">
        <dgm:presLayoutVars>
          <dgm:dir/>
          <dgm:animLvl val="lvl"/>
          <dgm:resizeHandles val="exact"/>
        </dgm:presLayoutVars>
      </dgm:prSet>
      <dgm:spPr/>
      <dgm:t>
        <a:bodyPr/>
        <a:lstStyle/>
        <a:p>
          <a:endParaRPr lang="es-MX"/>
        </a:p>
      </dgm:t>
    </dgm:pt>
    <dgm:pt modelId="{F72CCB7C-1F25-443A-9157-0D39665F318C}" type="pres">
      <dgm:prSet presAssocID="{A2623EB5-1CA1-464B-BC1A-F661740E54AD}" presName="tSp" presStyleCnt="0"/>
      <dgm:spPr/>
      <dgm:t>
        <a:bodyPr/>
        <a:lstStyle/>
        <a:p>
          <a:endParaRPr lang="es-MX"/>
        </a:p>
      </dgm:t>
    </dgm:pt>
    <dgm:pt modelId="{B418E049-9DBD-4E95-977C-5C45D4C3D255}" type="pres">
      <dgm:prSet presAssocID="{A2623EB5-1CA1-464B-BC1A-F661740E54AD}" presName="bSp" presStyleCnt="0"/>
      <dgm:spPr/>
      <dgm:t>
        <a:bodyPr/>
        <a:lstStyle/>
        <a:p>
          <a:endParaRPr lang="es-MX"/>
        </a:p>
      </dgm:t>
    </dgm:pt>
    <dgm:pt modelId="{71B1B241-1D68-4576-923C-55546D7F873F}" type="pres">
      <dgm:prSet presAssocID="{A2623EB5-1CA1-464B-BC1A-F661740E54AD}" presName="process" presStyleCnt="0"/>
      <dgm:spPr/>
      <dgm:t>
        <a:bodyPr/>
        <a:lstStyle/>
        <a:p>
          <a:endParaRPr lang="es-MX"/>
        </a:p>
      </dgm:t>
    </dgm:pt>
    <dgm:pt modelId="{86DC8E28-C59C-4964-B7A8-96BB30F26DBC}" type="pres">
      <dgm:prSet presAssocID="{24F1D7C1-76C6-48BD-BFDE-8DF93BA65E27}" presName="composite1" presStyleCnt="0"/>
      <dgm:spPr/>
      <dgm:t>
        <a:bodyPr/>
        <a:lstStyle/>
        <a:p>
          <a:endParaRPr lang="es-MX"/>
        </a:p>
      </dgm:t>
    </dgm:pt>
    <dgm:pt modelId="{FF0F3C5B-63AC-4F9A-A41A-965A3FAD918D}" type="pres">
      <dgm:prSet presAssocID="{24F1D7C1-76C6-48BD-BFDE-8DF93BA65E27}" presName="dummyNode1" presStyleLbl="node1" presStyleIdx="0" presStyleCnt="1"/>
      <dgm:spPr/>
      <dgm:t>
        <a:bodyPr/>
        <a:lstStyle/>
        <a:p>
          <a:endParaRPr lang="es-MX"/>
        </a:p>
      </dgm:t>
    </dgm:pt>
    <dgm:pt modelId="{69BB68FD-977A-4AE9-97AB-CFCB13093A7F}" type="pres">
      <dgm:prSet presAssocID="{24F1D7C1-76C6-48BD-BFDE-8DF93BA65E27}" presName="childNode1" presStyleLbl="bgAcc1" presStyleIdx="0" presStyleCnt="1" custScaleX="327413" custScaleY="308138" custLinFactNeighborX="-207" custLinFactNeighborY="-6994">
        <dgm:presLayoutVars>
          <dgm:bulletEnabled val="1"/>
        </dgm:presLayoutVars>
      </dgm:prSet>
      <dgm:spPr/>
      <dgm:t>
        <a:bodyPr/>
        <a:lstStyle/>
        <a:p>
          <a:endParaRPr lang="es-MX"/>
        </a:p>
      </dgm:t>
    </dgm:pt>
    <dgm:pt modelId="{77BB0273-D03B-4F80-AF8D-58B75C65D9EC}" type="pres">
      <dgm:prSet presAssocID="{24F1D7C1-76C6-48BD-BFDE-8DF93BA65E27}" presName="childNode1tx" presStyleLbl="bgAcc1" presStyleIdx="0" presStyleCnt="1">
        <dgm:presLayoutVars>
          <dgm:bulletEnabled val="1"/>
        </dgm:presLayoutVars>
      </dgm:prSet>
      <dgm:spPr/>
      <dgm:t>
        <a:bodyPr/>
        <a:lstStyle/>
        <a:p>
          <a:endParaRPr lang="es-MX"/>
        </a:p>
      </dgm:t>
    </dgm:pt>
    <dgm:pt modelId="{1D0FE58D-C736-46E3-B50D-292F405535C7}" type="pres">
      <dgm:prSet presAssocID="{24F1D7C1-76C6-48BD-BFDE-8DF93BA65E27}" presName="parentNode1" presStyleLbl="node1" presStyleIdx="0" presStyleCnt="1" custScaleX="295526" custScaleY="103563" custLinFactY="100000" custLinFactNeighborX="17805" custLinFactNeighborY="125559">
        <dgm:presLayoutVars>
          <dgm:chMax val="1"/>
          <dgm:bulletEnabled val="1"/>
        </dgm:presLayoutVars>
      </dgm:prSet>
      <dgm:spPr/>
      <dgm:t>
        <a:bodyPr/>
        <a:lstStyle/>
        <a:p>
          <a:endParaRPr lang="es-MX"/>
        </a:p>
      </dgm:t>
    </dgm:pt>
    <dgm:pt modelId="{BA4BCB4C-530E-4C57-B461-87026CC5AA21}" type="pres">
      <dgm:prSet presAssocID="{24F1D7C1-76C6-48BD-BFDE-8DF93BA65E27}" presName="connSite1" presStyleCnt="0"/>
      <dgm:spPr/>
      <dgm:t>
        <a:bodyPr/>
        <a:lstStyle/>
        <a:p>
          <a:endParaRPr lang="es-MX"/>
        </a:p>
      </dgm:t>
    </dgm:pt>
  </dgm:ptLst>
  <dgm:cxnLst>
    <dgm:cxn modelId="{9DE772C2-4344-4241-A6C2-6FFA9D5DA397}" srcId="{24F1D7C1-76C6-48BD-BFDE-8DF93BA65E27}" destId="{A2338BBB-6DC6-4375-BEDD-DC6A25B656A0}" srcOrd="0" destOrd="0" parTransId="{583FFF72-D196-479A-803B-718EF66EC34F}" sibTransId="{1AC0E0C7-CA7D-4276-BEC0-BBE7D5A391BD}"/>
    <dgm:cxn modelId="{AA831FD3-6A10-466C-AC55-A5C467566713}" srcId="{24F1D7C1-76C6-48BD-BFDE-8DF93BA65E27}" destId="{86AA61B5-EC33-4157-8CFC-EA3F97F1F7E1}" srcOrd="3" destOrd="0" parTransId="{3EC865C4-3BBE-4923-96E9-51B4D3D3BA2D}" sibTransId="{3FF021D7-53CF-4372-BBF3-8941E5EE71F1}"/>
    <dgm:cxn modelId="{32DBECB6-78A6-41A7-9A45-7F14229B5A43}" type="presOf" srcId="{A2623EB5-1CA1-464B-BC1A-F661740E54AD}" destId="{4DA6D149-A226-463D-A77B-75808D63DCD1}" srcOrd="0" destOrd="0" presId="urn:microsoft.com/office/officeart/2005/8/layout/hProcess4"/>
    <dgm:cxn modelId="{B9FC49CB-81FD-4483-85A8-0211B9C79506}" type="presOf" srcId="{86AA61B5-EC33-4157-8CFC-EA3F97F1F7E1}" destId="{69BB68FD-977A-4AE9-97AB-CFCB13093A7F}" srcOrd="0" destOrd="3" presId="urn:microsoft.com/office/officeart/2005/8/layout/hProcess4"/>
    <dgm:cxn modelId="{988FC5A6-B2D0-4496-AA02-88259F49EE33}" type="presOf" srcId="{C8EF1D34-03C4-4863-A66F-FAC6B5A59786}" destId="{69BB68FD-977A-4AE9-97AB-CFCB13093A7F}" srcOrd="0" destOrd="1" presId="urn:microsoft.com/office/officeart/2005/8/layout/hProcess4"/>
    <dgm:cxn modelId="{C659B636-9EF9-46DC-96A9-4B54FA836369}" type="presOf" srcId="{24F1D7C1-76C6-48BD-BFDE-8DF93BA65E27}" destId="{1D0FE58D-C736-46E3-B50D-292F405535C7}" srcOrd="0" destOrd="0" presId="urn:microsoft.com/office/officeart/2005/8/layout/hProcess4"/>
    <dgm:cxn modelId="{18F82F01-54A8-4C12-B2F8-BD0F2CBDFECA}" srcId="{A2623EB5-1CA1-464B-BC1A-F661740E54AD}" destId="{24F1D7C1-76C6-48BD-BFDE-8DF93BA65E27}" srcOrd="0" destOrd="0" parTransId="{4BC8D1B7-B5BB-427F-A24A-D5C848769D8A}" sibTransId="{A682C49E-DD5B-432C-A100-C17ACA9ABCC3}"/>
    <dgm:cxn modelId="{403EC5A9-9496-4FDD-8A21-823EE1F626EC}" srcId="{24F1D7C1-76C6-48BD-BFDE-8DF93BA65E27}" destId="{C8EF1D34-03C4-4863-A66F-FAC6B5A59786}" srcOrd="1" destOrd="0" parTransId="{E291F425-4B3A-45F0-AFA6-D178E718B6A5}" sibTransId="{1B932CCA-50C4-4305-8831-443D4BE1E3ED}"/>
    <dgm:cxn modelId="{AE5422FB-A710-49D5-8099-9CBAF41F21E2}" type="presOf" srcId="{C75E306F-D954-48EC-A828-4CF52EB1FEA7}" destId="{77BB0273-D03B-4F80-AF8D-58B75C65D9EC}" srcOrd="1" destOrd="2" presId="urn:microsoft.com/office/officeart/2005/8/layout/hProcess4"/>
    <dgm:cxn modelId="{8E134DAA-A903-401A-9B90-9B47913C40D2}" type="presOf" srcId="{A2338BBB-6DC6-4375-BEDD-DC6A25B656A0}" destId="{69BB68FD-977A-4AE9-97AB-CFCB13093A7F}" srcOrd="0" destOrd="0" presId="urn:microsoft.com/office/officeart/2005/8/layout/hProcess4"/>
    <dgm:cxn modelId="{BA67A9FD-FCF7-4898-86F4-E1198BD8210E}" type="presOf" srcId="{A2338BBB-6DC6-4375-BEDD-DC6A25B656A0}" destId="{77BB0273-D03B-4F80-AF8D-58B75C65D9EC}" srcOrd="1" destOrd="0" presId="urn:microsoft.com/office/officeart/2005/8/layout/hProcess4"/>
    <dgm:cxn modelId="{816EA9BC-4ACC-45FF-A274-9BC8F383853F}" type="presOf" srcId="{C75E306F-D954-48EC-A828-4CF52EB1FEA7}" destId="{69BB68FD-977A-4AE9-97AB-CFCB13093A7F}" srcOrd="0" destOrd="2" presId="urn:microsoft.com/office/officeart/2005/8/layout/hProcess4"/>
    <dgm:cxn modelId="{1DA7FDC0-E40D-41EC-BE25-E852D5D28905}" type="presOf" srcId="{C8EF1D34-03C4-4863-A66F-FAC6B5A59786}" destId="{77BB0273-D03B-4F80-AF8D-58B75C65D9EC}" srcOrd="1" destOrd="1" presId="urn:microsoft.com/office/officeart/2005/8/layout/hProcess4"/>
    <dgm:cxn modelId="{F2E36AFF-81B4-4146-BDE9-F861A0BB9440}" srcId="{24F1D7C1-76C6-48BD-BFDE-8DF93BA65E27}" destId="{C75E306F-D954-48EC-A828-4CF52EB1FEA7}" srcOrd="2" destOrd="0" parTransId="{3B2E810B-6B7C-4708-8102-DD5F8B7A2E49}" sibTransId="{F12A01C5-8DFA-4516-867F-7A548AC509AB}"/>
    <dgm:cxn modelId="{CE7813DF-2FC8-4D78-9122-6598453C591F}" type="presOf" srcId="{86AA61B5-EC33-4157-8CFC-EA3F97F1F7E1}" destId="{77BB0273-D03B-4F80-AF8D-58B75C65D9EC}" srcOrd="1" destOrd="3" presId="urn:microsoft.com/office/officeart/2005/8/layout/hProcess4"/>
    <dgm:cxn modelId="{EA283A22-A805-469D-AADA-ABC0F0F7CB1B}" type="presParOf" srcId="{4DA6D149-A226-463D-A77B-75808D63DCD1}" destId="{F72CCB7C-1F25-443A-9157-0D39665F318C}" srcOrd="0" destOrd="0" presId="urn:microsoft.com/office/officeart/2005/8/layout/hProcess4"/>
    <dgm:cxn modelId="{393EBC0F-980C-4A67-ABC8-BB8B04F18D3A}" type="presParOf" srcId="{4DA6D149-A226-463D-A77B-75808D63DCD1}" destId="{B418E049-9DBD-4E95-977C-5C45D4C3D255}" srcOrd="1" destOrd="0" presId="urn:microsoft.com/office/officeart/2005/8/layout/hProcess4"/>
    <dgm:cxn modelId="{2CD025F8-1D6D-4651-884D-2D8592948ACD}" type="presParOf" srcId="{4DA6D149-A226-463D-A77B-75808D63DCD1}" destId="{71B1B241-1D68-4576-923C-55546D7F873F}" srcOrd="2" destOrd="0" presId="urn:microsoft.com/office/officeart/2005/8/layout/hProcess4"/>
    <dgm:cxn modelId="{EF3B490C-2BD1-491C-89F2-0F4DF314EEDA}" type="presParOf" srcId="{71B1B241-1D68-4576-923C-55546D7F873F}" destId="{86DC8E28-C59C-4964-B7A8-96BB30F26DBC}" srcOrd="0" destOrd="0" presId="urn:microsoft.com/office/officeart/2005/8/layout/hProcess4"/>
    <dgm:cxn modelId="{96986370-BE64-4066-B057-D5FB2F5F9D70}" type="presParOf" srcId="{86DC8E28-C59C-4964-B7A8-96BB30F26DBC}" destId="{FF0F3C5B-63AC-4F9A-A41A-965A3FAD918D}" srcOrd="0" destOrd="0" presId="urn:microsoft.com/office/officeart/2005/8/layout/hProcess4"/>
    <dgm:cxn modelId="{B221E80A-4228-44B7-8C8A-CA67F4557A60}" type="presParOf" srcId="{86DC8E28-C59C-4964-B7A8-96BB30F26DBC}" destId="{69BB68FD-977A-4AE9-97AB-CFCB13093A7F}" srcOrd="1" destOrd="0" presId="urn:microsoft.com/office/officeart/2005/8/layout/hProcess4"/>
    <dgm:cxn modelId="{EBE47BDD-D9DA-4D5D-A7A4-12367488B9CE}" type="presParOf" srcId="{86DC8E28-C59C-4964-B7A8-96BB30F26DBC}" destId="{77BB0273-D03B-4F80-AF8D-58B75C65D9EC}" srcOrd="2" destOrd="0" presId="urn:microsoft.com/office/officeart/2005/8/layout/hProcess4"/>
    <dgm:cxn modelId="{9F0AA237-142B-45AA-B61F-B803E52DAA70}" type="presParOf" srcId="{86DC8E28-C59C-4964-B7A8-96BB30F26DBC}" destId="{1D0FE58D-C736-46E3-B50D-292F405535C7}" srcOrd="3" destOrd="0" presId="urn:microsoft.com/office/officeart/2005/8/layout/hProcess4"/>
    <dgm:cxn modelId="{2BAECE6B-344E-498D-A46E-5185DDE24B9D}" type="presParOf" srcId="{86DC8E28-C59C-4964-B7A8-96BB30F26DBC}" destId="{BA4BCB4C-530E-4C57-B461-87026CC5AA21}"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EB4F278-7FB9-4680-8624-E15F6A51141D}" type="doc">
      <dgm:prSet loTypeId="urn:microsoft.com/office/officeart/2005/8/layout/hProcess4" loCatId="process" qsTypeId="urn:microsoft.com/office/officeart/2005/8/quickstyle/simple4" qsCatId="simple" csTypeId="urn:microsoft.com/office/officeart/2005/8/colors/colorful5" csCatId="colorful" phldr="1"/>
      <dgm:spPr/>
      <dgm:t>
        <a:bodyPr/>
        <a:lstStyle/>
        <a:p>
          <a:endParaRPr lang="es-MX"/>
        </a:p>
      </dgm:t>
    </dgm:pt>
    <dgm:pt modelId="{562A7E3B-09F9-48BA-99D4-84F9EF2121D7}">
      <dgm:prSet phldrT="[Texto]" custT="1"/>
      <dgm:spPr>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sz="2400" b="1" dirty="0" smtClean="0">
              <a:latin typeface="Arial" pitchFamily="34" charset="0"/>
              <a:cs typeface="Arial" pitchFamily="34" charset="0"/>
            </a:rPr>
            <a:t>ESTADO ANALÍTICO DEL EJERCICIO DEL PRESUPUESTO DE EGRESOS</a:t>
          </a:r>
          <a:endParaRPr lang="es-MX" sz="2400" dirty="0">
            <a:latin typeface="Arial" pitchFamily="34" charset="0"/>
            <a:cs typeface="Arial" pitchFamily="34" charset="0"/>
          </a:endParaRPr>
        </a:p>
      </dgm:t>
    </dgm:pt>
    <dgm:pt modelId="{1246B42C-E412-4DAF-8A6D-C68D0701E5EB}" type="parTrans" cxnId="{35F35A77-883B-4838-8A8D-5973FADC27ED}">
      <dgm:prSet/>
      <dgm:spPr/>
      <dgm:t>
        <a:bodyPr/>
        <a:lstStyle/>
        <a:p>
          <a:endParaRPr lang="es-MX"/>
        </a:p>
      </dgm:t>
    </dgm:pt>
    <dgm:pt modelId="{F9BD8C2D-2E43-46E1-92EE-00BD72BB4F6D}" type="sibTrans" cxnId="{35F35A77-883B-4838-8A8D-5973FADC27ED}">
      <dgm:prSet/>
      <dgm:spPr/>
      <dgm:t>
        <a:bodyPr/>
        <a:lstStyle/>
        <a:p>
          <a:endParaRPr lang="es-MX"/>
        </a:p>
      </dgm:t>
    </dgm:pt>
    <dgm:pt modelId="{71FE2268-8ADC-4D7F-BB63-771292BB2DD8}">
      <dgm:prSet phldrT="[Texto]" custT="1"/>
      <dgm:spPr>
        <a:ln>
          <a:solidFill>
            <a:srgbClr val="33CC33"/>
          </a:solidFill>
        </a:ln>
      </dgm:spPr>
      <dgm:t>
        <a:bodyPr/>
        <a:lstStyle/>
        <a:p>
          <a:pPr algn="just">
            <a:lnSpc>
              <a:spcPct val="150000"/>
            </a:lnSpc>
          </a:pPr>
          <a:r>
            <a:rPr lang="es-ES" sz="2100" dirty="0" smtClean="0">
              <a:latin typeface="Arial" pitchFamily="34" charset="0"/>
              <a:cs typeface="Arial" pitchFamily="34" charset="0"/>
            </a:rPr>
            <a:t>Su presentación corresponde a los momentos contables del egreso: </a:t>
          </a:r>
          <a:r>
            <a:rPr lang="es-ES" sz="2100" b="1" dirty="0" smtClean="0">
              <a:solidFill>
                <a:srgbClr val="00B0F0"/>
              </a:solidFill>
              <a:latin typeface="Arial" pitchFamily="34" charset="0"/>
              <a:cs typeface="Arial" pitchFamily="34" charset="0"/>
            </a:rPr>
            <a:t>original, modificado, devengado, </a:t>
          </a:r>
          <a:r>
            <a:rPr lang="es-ES" sz="2100" dirty="0" smtClean="0">
              <a:solidFill>
                <a:schemeClr val="tx1"/>
              </a:solidFill>
              <a:latin typeface="Arial" pitchFamily="34" charset="0"/>
              <a:cs typeface="Arial" pitchFamily="34" charset="0"/>
            </a:rPr>
            <a:t>y</a:t>
          </a:r>
          <a:r>
            <a:rPr lang="es-ES" sz="2100" dirty="0" smtClean="0">
              <a:solidFill>
                <a:srgbClr val="00B0F0"/>
              </a:solidFill>
              <a:latin typeface="Arial" pitchFamily="34" charset="0"/>
              <a:cs typeface="Arial" pitchFamily="34" charset="0"/>
            </a:rPr>
            <a:t> </a:t>
          </a:r>
          <a:r>
            <a:rPr lang="es-ES" sz="2100" b="1" dirty="0" smtClean="0">
              <a:solidFill>
                <a:srgbClr val="00B0F0"/>
              </a:solidFill>
              <a:latin typeface="Arial" pitchFamily="34" charset="0"/>
              <a:cs typeface="Arial" pitchFamily="34" charset="0"/>
            </a:rPr>
            <a:t>pagado</a:t>
          </a:r>
          <a:r>
            <a:rPr lang="es-ES" sz="2100" b="1" dirty="0" smtClean="0">
              <a:latin typeface="Arial" pitchFamily="34" charset="0"/>
              <a:cs typeface="Arial" pitchFamily="34" charset="0"/>
            </a:rPr>
            <a:t>,</a:t>
          </a:r>
          <a:r>
            <a:rPr lang="es-ES" sz="2100" dirty="0" smtClean="0">
              <a:latin typeface="Arial" pitchFamily="34" charset="0"/>
              <a:cs typeface="Arial" pitchFamily="34" charset="0"/>
            </a:rPr>
            <a:t> y tiene como objetivo primordial mostrar los avances del ejercicio del presupuesto, informando acerca de los recursos disponibles, comprometidos, devengados y pagados.</a:t>
          </a:r>
          <a:endParaRPr lang="es-MX" sz="2100" dirty="0"/>
        </a:p>
      </dgm:t>
    </dgm:pt>
    <dgm:pt modelId="{582B04C4-F931-40FC-9819-EF82313070AA}" type="parTrans" cxnId="{6D067F89-7CFC-425B-A91C-684E519B2255}">
      <dgm:prSet/>
      <dgm:spPr/>
      <dgm:t>
        <a:bodyPr/>
        <a:lstStyle/>
        <a:p>
          <a:endParaRPr lang="es-MX"/>
        </a:p>
      </dgm:t>
    </dgm:pt>
    <dgm:pt modelId="{8BD59E1F-411C-429F-BF99-D949B6A14D2B}" type="sibTrans" cxnId="{6D067F89-7CFC-425B-A91C-684E519B2255}">
      <dgm:prSet/>
      <dgm:spPr/>
      <dgm:t>
        <a:bodyPr/>
        <a:lstStyle/>
        <a:p>
          <a:endParaRPr lang="es-MX"/>
        </a:p>
      </dgm:t>
    </dgm:pt>
    <dgm:pt modelId="{125C846F-E6C1-4E2E-9F15-1472060EE779}">
      <dgm:prSet custT="1"/>
      <dgm:spPr>
        <a:ln>
          <a:solidFill>
            <a:srgbClr val="33CC33"/>
          </a:solidFill>
        </a:ln>
      </dgm:spPr>
      <dgm:t>
        <a:bodyPr/>
        <a:lstStyle/>
        <a:p>
          <a:pPr algn="just">
            <a:lnSpc>
              <a:spcPct val="150000"/>
            </a:lnSpc>
          </a:pPr>
          <a:r>
            <a:rPr lang="es-ES" sz="2100" dirty="0" smtClean="0">
              <a:latin typeface="Arial" pitchFamily="34" charset="0"/>
              <a:cs typeface="Arial" pitchFamily="34" charset="0"/>
            </a:rPr>
            <a:t>Adicionalmente, muestra el total de ampliaciones y reducciones respecto al original, que indican la variación en las necesidades de recursos para financiar los requerimientos de cada ente público.</a:t>
          </a:r>
          <a:endParaRPr lang="es-ES" sz="2100" dirty="0">
            <a:latin typeface="Arial" pitchFamily="34" charset="0"/>
            <a:cs typeface="Arial" pitchFamily="34" charset="0"/>
          </a:endParaRPr>
        </a:p>
      </dgm:t>
    </dgm:pt>
    <dgm:pt modelId="{C63B8CB6-0502-441F-A0BA-BD6C8A74C7EC}" type="parTrans" cxnId="{40E8B22A-AF71-4053-B7CD-4C5D331A4093}">
      <dgm:prSet/>
      <dgm:spPr/>
      <dgm:t>
        <a:bodyPr/>
        <a:lstStyle/>
        <a:p>
          <a:endParaRPr lang="es-MX"/>
        </a:p>
      </dgm:t>
    </dgm:pt>
    <dgm:pt modelId="{7B51FDBA-AF95-4E22-B10F-624B0B0C6D4C}" type="sibTrans" cxnId="{40E8B22A-AF71-4053-B7CD-4C5D331A4093}">
      <dgm:prSet/>
      <dgm:spPr/>
      <dgm:t>
        <a:bodyPr/>
        <a:lstStyle/>
        <a:p>
          <a:endParaRPr lang="es-MX"/>
        </a:p>
      </dgm:t>
    </dgm:pt>
    <dgm:pt modelId="{8657EFC6-241F-4010-9996-4BF9B4F604C7}" type="pres">
      <dgm:prSet presAssocID="{7EB4F278-7FB9-4680-8624-E15F6A51141D}" presName="Name0" presStyleCnt="0">
        <dgm:presLayoutVars>
          <dgm:dir/>
          <dgm:animLvl val="lvl"/>
          <dgm:resizeHandles val="exact"/>
        </dgm:presLayoutVars>
      </dgm:prSet>
      <dgm:spPr/>
      <dgm:t>
        <a:bodyPr/>
        <a:lstStyle/>
        <a:p>
          <a:endParaRPr lang="es-MX"/>
        </a:p>
      </dgm:t>
    </dgm:pt>
    <dgm:pt modelId="{00558017-8139-4AD0-8E9A-E6D63B9FA74C}" type="pres">
      <dgm:prSet presAssocID="{7EB4F278-7FB9-4680-8624-E15F6A51141D}" presName="tSp" presStyleCnt="0"/>
      <dgm:spPr/>
    </dgm:pt>
    <dgm:pt modelId="{363E8419-C70C-4499-A038-125867B4968F}" type="pres">
      <dgm:prSet presAssocID="{7EB4F278-7FB9-4680-8624-E15F6A51141D}" presName="bSp" presStyleCnt="0"/>
      <dgm:spPr/>
    </dgm:pt>
    <dgm:pt modelId="{895E7B6B-68D4-4F6C-93F2-07A63C179388}" type="pres">
      <dgm:prSet presAssocID="{7EB4F278-7FB9-4680-8624-E15F6A51141D}" presName="process" presStyleCnt="0"/>
      <dgm:spPr/>
    </dgm:pt>
    <dgm:pt modelId="{37E2DFE4-D5CC-4D11-BC44-64B5FE67FF26}" type="pres">
      <dgm:prSet presAssocID="{562A7E3B-09F9-48BA-99D4-84F9EF2121D7}" presName="composite1" presStyleCnt="0"/>
      <dgm:spPr/>
    </dgm:pt>
    <dgm:pt modelId="{63478C31-039D-4ED2-BD11-D5044D3951B7}" type="pres">
      <dgm:prSet presAssocID="{562A7E3B-09F9-48BA-99D4-84F9EF2121D7}" presName="dummyNode1" presStyleLbl="node1" presStyleIdx="0" presStyleCnt="1"/>
      <dgm:spPr/>
    </dgm:pt>
    <dgm:pt modelId="{E20AA1F2-2F19-4593-9F22-F8DA1AF96B4E}" type="pres">
      <dgm:prSet presAssocID="{562A7E3B-09F9-48BA-99D4-84F9EF2121D7}" presName="childNode1" presStyleLbl="bgAcc1" presStyleIdx="0" presStyleCnt="1" custScaleX="274443" custScaleY="237408" custLinFactNeighborY="-9378">
        <dgm:presLayoutVars>
          <dgm:bulletEnabled val="1"/>
        </dgm:presLayoutVars>
      </dgm:prSet>
      <dgm:spPr/>
      <dgm:t>
        <a:bodyPr/>
        <a:lstStyle/>
        <a:p>
          <a:endParaRPr lang="es-MX"/>
        </a:p>
      </dgm:t>
    </dgm:pt>
    <dgm:pt modelId="{999CC460-3715-480A-90D6-0BC2AE7AB4FF}" type="pres">
      <dgm:prSet presAssocID="{562A7E3B-09F9-48BA-99D4-84F9EF2121D7}" presName="childNode1tx" presStyleLbl="bgAcc1" presStyleIdx="0" presStyleCnt="1">
        <dgm:presLayoutVars>
          <dgm:bulletEnabled val="1"/>
        </dgm:presLayoutVars>
      </dgm:prSet>
      <dgm:spPr/>
      <dgm:t>
        <a:bodyPr/>
        <a:lstStyle/>
        <a:p>
          <a:endParaRPr lang="es-MX"/>
        </a:p>
      </dgm:t>
    </dgm:pt>
    <dgm:pt modelId="{75D8374E-D6C2-493C-ACFF-66ADB410667A}" type="pres">
      <dgm:prSet presAssocID="{562A7E3B-09F9-48BA-99D4-84F9EF2121D7}" presName="parentNode1" presStyleLbl="node1" presStyleIdx="0" presStyleCnt="1" custScaleX="255004" custScaleY="88596" custLinFactY="29541" custLinFactNeighborX="11448" custLinFactNeighborY="100000">
        <dgm:presLayoutVars>
          <dgm:chMax val="1"/>
          <dgm:bulletEnabled val="1"/>
        </dgm:presLayoutVars>
      </dgm:prSet>
      <dgm:spPr/>
      <dgm:t>
        <a:bodyPr/>
        <a:lstStyle/>
        <a:p>
          <a:endParaRPr lang="es-MX"/>
        </a:p>
      </dgm:t>
    </dgm:pt>
    <dgm:pt modelId="{0B2FD09A-698B-4A62-BE52-271700B9E9F5}" type="pres">
      <dgm:prSet presAssocID="{562A7E3B-09F9-48BA-99D4-84F9EF2121D7}" presName="connSite1" presStyleCnt="0"/>
      <dgm:spPr/>
    </dgm:pt>
  </dgm:ptLst>
  <dgm:cxnLst>
    <dgm:cxn modelId="{AB7FA1B3-02B8-4BF0-873F-A117584E501C}" type="presOf" srcId="{71FE2268-8ADC-4D7F-BB63-771292BB2DD8}" destId="{E20AA1F2-2F19-4593-9F22-F8DA1AF96B4E}" srcOrd="0" destOrd="0" presId="urn:microsoft.com/office/officeart/2005/8/layout/hProcess4"/>
    <dgm:cxn modelId="{35F35A77-883B-4838-8A8D-5973FADC27ED}" srcId="{7EB4F278-7FB9-4680-8624-E15F6A51141D}" destId="{562A7E3B-09F9-48BA-99D4-84F9EF2121D7}" srcOrd="0" destOrd="0" parTransId="{1246B42C-E412-4DAF-8A6D-C68D0701E5EB}" sibTransId="{F9BD8C2D-2E43-46E1-92EE-00BD72BB4F6D}"/>
    <dgm:cxn modelId="{D8D248BF-B962-4027-A13A-1DA1A90A98FF}" type="presOf" srcId="{562A7E3B-09F9-48BA-99D4-84F9EF2121D7}" destId="{75D8374E-D6C2-493C-ACFF-66ADB410667A}" srcOrd="0" destOrd="0" presId="urn:microsoft.com/office/officeart/2005/8/layout/hProcess4"/>
    <dgm:cxn modelId="{A52FBAE8-BA98-40F4-85D3-1BB36EF6B268}" type="presOf" srcId="{125C846F-E6C1-4E2E-9F15-1472060EE779}" destId="{999CC460-3715-480A-90D6-0BC2AE7AB4FF}" srcOrd="1" destOrd="1" presId="urn:microsoft.com/office/officeart/2005/8/layout/hProcess4"/>
    <dgm:cxn modelId="{8A6E107F-A8B5-44EC-B9E8-6C65E0BD1D06}" type="presOf" srcId="{125C846F-E6C1-4E2E-9F15-1472060EE779}" destId="{E20AA1F2-2F19-4593-9F22-F8DA1AF96B4E}" srcOrd="0" destOrd="1" presId="urn:microsoft.com/office/officeart/2005/8/layout/hProcess4"/>
    <dgm:cxn modelId="{6D067F89-7CFC-425B-A91C-684E519B2255}" srcId="{562A7E3B-09F9-48BA-99D4-84F9EF2121D7}" destId="{71FE2268-8ADC-4D7F-BB63-771292BB2DD8}" srcOrd="0" destOrd="0" parTransId="{582B04C4-F931-40FC-9819-EF82313070AA}" sibTransId="{8BD59E1F-411C-429F-BF99-D949B6A14D2B}"/>
    <dgm:cxn modelId="{40E8B22A-AF71-4053-B7CD-4C5D331A4093}" srcId="{562A7E3B-09F9-48BA-99D4-84F9EF2121D7}" destId="{125C846F-E6C1-4E2E-9F15-1472060EE779}" srcOrd="1" destOrd="0" parTransId="{C63B8CB6-0502-441F-A0BA-BD6C8A74C7EC}" sibTransId="{7B51FDBA-AF95-4E22-B10F-624B0B0C6D4C}"/>
    <dgm:cxn modelId="{21EDF5AD-C7F6-4CBC-9DAA-32582D2A134D}" type="presOf" srcId="{7EB4F278-7FB9-4680-8624-E15F6A51141D}" destId="{8657EFC6-241F-4010-9996-4BF9B4F604C7}" srcOrd="0" destOrd="0" presId="urn:microsoft.com/office/officeart/2005/8/layout/hProcess4"/>
    <dgm:cxn modelId="{F9F580BA-B93B-498A-8A5D-8E1C0971DB09}" type="presOf" srcId="{71FE2268-8ADC-4D7F-BB63-771292BB2DD8}" destId="{999CC460-3715-480A-90D6-0BC2AE7AB4FF}" srcOrd="1" destOrd="0" presId="urn:microsoft.com/office/officeart/2005/8/layout/hProcess4"/>
    <dgm:cxn modelId="{DC1476FF-4848-422C-9126-C88BAFFAB718}" type="presParOf" srcId="{8657EFC6-241F-4010-9996-4BF9B4F604C7}" destId="{00558017-8139-4AD0-8E9A-E6D63B9FA74C}" srcOrd="0" destOrd="0" presId="urn:microsoft.com/office/officeart/2005/8/layout/hProcess4"/>
    <dgm:cxn modelId="{F98F211E-381E-4A99-A6E8-829E4F4DA281}" type="presParOf" srcId="{8657EFC6-241F-4010-9996-4BF9B4F604C7}" destId="{363E8419-C70C-4499-A038-125867B4968F}" srcOrd="1" destOrd="0" presId="urn:microsoft.com/office/officeart/2005/8/layout/hProcess4"/>
    <dgm:cxn modelId="{68D58D5E-49A6-4E34-B8B4-8513A2CAC034}" type="presParOf" srcId="{8657EFC6-241F-4010-9996-4BF9B4F604C7}" destId="{895E7B6B-68D4-4F6C-93F2-07A63C179388}" srcOrd="2" destOrd="0" presId="urn:microsoft.com/office/officeart/2005/8/layout/hProcess4"/>
    <dgm:cxn modelId="{AB293407-5E9F-4922-AD23-FF3F5A6778D5}" type="presParOf" srcId="{895E7B6B-68D4-4F6C-93F2-07A63C179388}" destId="{37E2DFE4-D5CC-4D11-BC44-64B5FE67FF26}" srcOrd="0" destOrd="0" presId="urn:microsoft.com/office/officeart/2005/8/layout/hProcess4"/>
    <dgm:cxn modelId="{58E718B3-B0A7-4C4D-8C74-16FA3AC79EF9}" type="presParOf" srcId="{37E2DFE4-D5CC-4D11-BC44-64B5FE67FF26}" destId="{63478C31-039D-4ED2-BD11-D5044D3951B7}" srcOrd="0" destOrd="0" presId="urn:microsoft.com/office/officeart/2005/8/layout/hProcess4"/>
    <dgm:cxn modelId="{1D27505C-67B8-4FB9-BBBD-9CA51ED054E1}" type="presParOf" srcId="{37E2DFE4-D5CC-4D11-BC44-64B5FE67FF26}" destId="{E20AA1F2-2F19-4593-9F22-F8DA1AF96B4E}" srcOrd="1" destOrd="0" presId="urn:microsoft.com/office/officeart/2005/8/layout/hProcess4"/>
    <dgm:cxn modelId="{641FBF91-391D-49B7-A046-35D0A0261645}" type="presParOf" srcId="{37E2DFE4-D5CC-4D11-BC44-64B5FE67FF26}" destId="{999CC460-3715-480A-90D6-0BC2AE7AB4FF}" srcOrd="2" destOrd="0" presId="urn:microsoft.com/office/officeart/2005/8/layout/hProcess4"/>
    <dgm:cxn modelId="{E88AFBEF-52E9-4A01-A281-2F588C665126}" type="presParOf" srcId="{37E2DFE4-D5CC-4D11-BC44-64B5FE67FF26}" destId="{75D8374E-D6C2-493C-ACFF-66ADB410667A}" srcOrd="3" destOrd="0" presId="urn:microsoft.com/office/officeart/2005/8/layout/hProcess4"/>
    <dgm:cxn modelId="{7B49DC1D-0D0C-4635-A05B-8FC109BFD9CB}" type="presParOf" srcId="{37E2DFE4-D5CC-4D11-BC44-64B5FE67FF26}" destId="{0B2FD09A-698B-4A62-BE52-271700B9E9F5}"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BE26272-BF6A-45D8-8974-55470B8E4B00}"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s-MX"/>
        </a:p>
      </dgm:t>
    </dgm:pt>
    <dgm:pt modelId="{666F2205-45EB-461E-AA4B-58E867B5B445}">
      <dgm:prSet phldrT="[Texto]" custT="1"/>
      <dgm:spPr/>
      <dgm:t>
        <a:bodyPr/>
        <a:lstStyle/>
        <a:p>
          <a:pPr algn="l"/>
          <a:r>
            <a:rPr lang="es-ES" sz="2000" b="1" dirty="0" smtClean="0">
              <a:latin typeface="Arial" pitchFamily="34" charset="0"/>
              <a:cs typeface="Arial" pitchFamily="34" charset="0"/>
              <a:hlinkClick xmlns:r="http://schemas.openxmlformats.org/officeDocument/2006/relationships" r:id="rId1" action="ppaction://hlinkpres?slideindex=91&amp;slidetitle=Diapositiva 91"/>
            </a:rPr>
            <a:t>Clasificación por Objeto del Gasto (Capítulo y Concepto)</a:t>
          </a:r>
          <a:endParaRPr lang="es-MX" sz="2000" b="1" dirty="0"/>
        </a:p>
      </dgm:t>
    </dgm:pt>
    <dgm:pt modelId="{C30398B9-D310-4E4C-8B59-24282282346E}" type="parTrans" cxnId="{A8D54F80-BB51-4ECB-B837-72088B6E0FDA}">
      <dgm:prSet/>
      <dgm:spPr/>
      <dgm:t>
        <a:bodyPr/>
        <a:lstStyle/>
        <a:p>
          <a:pPr algn="l"/>
          <a:endParaRPr lang="es-MX" sz="2000" b="1"/>
        </a:p>
      </dgm:t>
    </dgm:pt>
    <dgm:pt modelId="{14B97500-2F26-402A-958F-72001663F05E}" type="sibTrans" cxnId="{A8D54F80-BB51-4ECB-B837-72088B6E0FDA}">
      <dgm:prSet/>
      <dgm:spPr/>
      <dgm:t>
        <a:bodyPr/>
        <a:lstStyle/>
        <a:p>
          <a:pPr algn="l"/>
          <a:endParaRPr lang="es-MX" sz="2000" b="1"/>
        </a:p>
      </dgm:t>
    </dgm:pt>
    <dgm:pt modelId="{227DDB34-51A8-41AF-A5FE-D44E05A6C5AF}">
      <dgm:prSet phldrT="[Texto]" custT="1"/>
      <dgm:spPr/>
      <dgm:t>
        <a:bodyPr/>
        <a:lstStyle/>
        <a:p>
          <a:pPr algn="l"/>
          <a:r>
            <a:rPr lang="es-ES" sz="2000" b="1" dirty="0" smtClean="0">
              <a:latin typeface="Arial" pitchFamily="34" charset="0"/>
              <a:cs typeface="Arial" pitchFamily="34" charset="0"/>
              <a:hlinkClick xmlns:r="http://schemas.openxmlformats.org/officeDocument/2006/relationships" r:id="rId1" action="ppaction://hlinkpres?slideindex=94&amp;slidetitle=Diapositiva 94"/>
            </a:rPr>
            <a:t>Clasificación Económica (por Tipo de Gasto)</a:t>
          </a:r>
          <a:endParaRPr lang="es-MX" sz="2000" b="1" dirty="0"/>
        </a:p>
      </dgm:t>
    </dgm:pt>
    <dgm:pt modelId="{7C4E9CCC-E253-4470-BF0C-1805CA9AC843}" type="parTrans" cxnId="{97346C34-2965-4F47-9017-FE0EAC58F8BC}">
      <dgm:prSet/>
      <dgm:spPr/>
      <dgm:t>
        <a:bodyPr/>
        <a:lstStyle/>
        <a:p>
          <a:pPr algn="l"/>
          <a:endParaRPr lang="es-MX" sz="2000" b="1"/>
        </a:p>
      </dgm:t>
    </dgm:pt>
    <dgm:pt modelId="{B3F9F832-ECE0-4AA9-A856-FDC94F80FC72}" type="sibTrans" cxnId="{97346C34-2965-4F47-9017-FE0EAC58F8BC}">
      <dgm:prSet/>
      <dgm:spPr/>
      <dgm:t>
        <a:bodyPr/>
        <a:lstStyle/>
        <a:p>
          <a:pPr algn="l"/>
          <a:endParaRPr lang="es-MX" sz="2000" b="1"/>
        </a:p>
      </dgm:t>
    </dgm:pt>
    <dgm:pt modelId="{C6F73736-9E47-46A9-B29B-C61B4CE5DBB8}">
      <dgm:prSet phldrT="[Texto]" custT="1"/>
      <dgm:spPr/>
      <dgm:t>
        <a:bodyPr/>
        <a:lstStyle/>
        <a:p>
          <a:pPr algn="l"/>
          <a:r>
            <a:rPr lang="es-ES" sz="2000" b="1" dirty="0" smtClean="0">
              <a:latin typeface="Arial" pitchFamily="34" charset="0"/>
              <a:cs typeface="Arial" pitchFamily="34" charset="0"/>
              <a:hlinkClick xmlns:r="http://schemas.openxmlformats.org/officeDocument/2006/relationships" r:id="rId1" action="ppaction://hlinkpres?slideindex=96&amp;slidetitle=Diapositiva 96"/>
            </a:rPr>
            <a:t>Clasificación Administrativa</a:t>
          </a:r>
          <a:endParaRPr lang="es-MX" sz="2000" b="1" dirty="0"/>
        </a:p>
      </dgm:t>
    </dgm:pt>
    <dgm:pt modelId="{2DE35C09-C83B-4D71-8340-55E3271855A9}" type="parTrans" cxnId="{5C36FFAB-47DE-4F97-8E07-7084E768B407}">
      <dgm:prSet/>
      <dgm:spPr/>
      <dgm:t>
        <a:bodyPr/>
        <a:lstStyle/>
        <a:p>
          <a:pPr algn="l"/>
          <a:endParaRPr lang="es-MX" sz="2000" b="1"/>
        </a:p>
      </dgm:t>
    </dgm:pt>
    <dgm:pt modelId="{CAB7888B-C051-40EC-A5C3-B6A1634D30B9}" type="sibTrans" cxnId="{5C36FFAB-47DE-4F97-8E07-7084E768B407}">
      <dgm:prSet/>
      <dgm:spPr/>
      <dgm:t>
        <a:bodyPr/>
        <a:lstStyle/>
        <a:p>
          <a:pPr algn="l"/>
          <a:endParaRPr lang="es-MX" sz="2000" b="1"/>
        </a:p>
      </dgm:t>
    </dgm:pt>
    <dgm:pt modelId="{FD2A51D2-F98B-4ABF-AAC3-B9B416C33AC7}">
      <dgm:prSet phldrT="[Texto]" custT="1"/>
      <dgm:spPr/>
      <dgm:t>
        <a:bodyPr/>
        <a:lstStyle/>
        <a:p>
          <a:pPr algn="l"/>
          <a:r>
            <a:rPr lang="es-ES" sz="2000" b="1" dirty="0" smtClean="0">
              <a:latin typeface="Arial" pitchFamily="34" charset="0"/>
              <a:cs typeface="Arial" pitchFamily="34" charset="0"/>
              <a:hlinkClick xmlns:r="http://schemas.openxmlformats.org/officeDocument/2006/relationships" r:id="rId1" action="ppaction://hlinkpres?slideindex=100&amp;slidetitle=Diapositiva 100"/>
            </a:rPr>
            <a:t>Clasificación Funcional (Finalidad y Función)</a:t>
          </a:r>
          <a:endParaRPr lang="es-MX" sz="2000" b="1" dirty="0"/>
        </a:p>
      </dgm:t>
    </dgm:pt>
    <dgm:pt modelId="{844E7D9A-230B-42E5-879C-1C75EBA7AE3A}" type="parTrans" cxnId="{CA036306-7CC9-488F-A45A-3065531C0155}">
      <dgm:prSet/>
      <dgm:spPr/>
      <dgm:t>
        <a:bodyPr/>
        <a:lstStyle/>
        <a:p>
          <a:pPr algn="l"/>
          <a:endParaRPr lang="es-MX" sz="2000" b="1"/>
        </a:p>
      </dgm:t>
    </dgm:pt>
    <dgm:pt modelId="{7E72D593-D1D2-4418-8176-91A4475B5309}" type="sibTrans" cxnId="{CA036306-7CC9-488F-A45A-3065531C0155}">
      <dgm:prSet/>
      <dgm:spPr/>
      <dgm:t>
        <a:bodyPr/>
        <a:lstStyle/>
        <a:p>
          <a:pPr algn="l"/>
          <a:endParaRPr lang="es-MX" sz="2000" b="1"/>
        </a:p>
      </dgm:t>
    </dgm:pt>
    <dgm:pt modelId="{66C8EAD9-249A-45A7-B145-4F9BD0947476}" type="pres">
      <dgm:prSet presAssocID="{ABE26272-BF6A-45D8-8974-55470B8E4B00}" presName="linear" presStyleCnt="0">
        <dgm:presLayoutVars>
          <dgm:dir/>
          <dgm:animLvl val="lvl"/>
          <dgm:resizeHandles val="exact"/>
        </dgm:presLayoutVars>
      </dgm:prSet>
      <dgm:spPr/>
      <dgm:t>
        <a:bodyPr/>
        <a:lstStyle/>
        <a:p>
          <a:endParaRPr lang="es-MX"/>
        </a:p>
      </dgm:t>
    </dgm:pt>
    <dgm:pt modelId="{D37CC5D6-CDBC-4D14-A170-1A235E3C586B}" type="pres">
      <dgm:prSet presAssocID="{666F2205-45EB-461E-AA4B-58E867B5B445}" presName="parentLin" presStyleCnt="0"/>
      <dgm:spPr/>
    </dgm:pt>
    <dgm:pt modelId="{E24C98AA-EA5F-44C0-9958-CE3504BAE712}" type="pres">
      <dgm:prSet presAssocID="{666F2205-45EB-461E-AA4B-58E867B5B445}" presName="parentLeftMargin" presStyleLbl="node1" presStyleIdx="0" presStyleCnt="4"/>
      <dgm:spPr/>
      <dgm:t>
        <a:bodyPr/>
        <a:lstStyle/>
        <a:p>
          <a:endParaRPr lang="es-MX"/>
        </a:p>
      </dgm:t>
    </dgm:pt>
    <dgm:pt modelId="{80B81E8A-F08C-4BF1-A57C-494C174E757F}" type="pres">
      <dgm:prSet presAssocID="{666F2205-45EB-461E-AA4B-58E867B5B445}" presName="parentText" presStyleLbl="node1" presStyleIdx="0" presStyleCnt="4" custScaleX="127356" custScaleY="152183">
        <dgm:presLayoutVars>
          <dgm:chMax val="0"/>
          <dgm:bulletEnabled val="1"/>
        </dgm:presLayoutVars>
      </dgm:prSet>
      <dgm:spPr/>
      <dgm:t>
        <a:bodyPr/>
        <a:lstStyle/>
        <a:p>
          <a:endParaRPr lang="es-MX"/>
        </a:p>
      </dgm:t>
    </dgm:pt>
    <dgm:pt modelId="{D82E1695-0A18-409C-81BF-6BA457B14BBD}" type="pres">
      <dgm:prSet presAssocID="{666F2205-45EB-461E-AA4B-58E867B5B445}" presName="negativeSpace" presStyleCnt="0"/>
      <dgm:spPr/>
    </dgm:pt>
    <dgm:pt modelId="{D491A62D-80D7-40D3-873F-940EDA06BD1C}" type="pres">
      <dgm:prSet presAssocID="{666F2205-45EB-461E-AA4B-58E867B5B445}" presName="childText" presStyleLbl="conFgAcc1" presStyleIdx="0" presStyleCnt="4">
        <dgm:presLayoutVars>
          <dgm:bulletEnabled val="1"/>
        </dgm:presLayoutVars>
      </dgm:prSet>
      <dgm:spPr/>
    </dgm:pt>
    <dgm:pt modelId="{25DFA5F3-19AF-4F37-A617-633CB484F593}" type="pres">
      <dgm:prSet presAssocID="{14B97500-2F26-402A-958F-72001663F05E}" presName="spaceBetweenRectangles" presStyleCnt="0"/>
      <dgm:spPr/>
    </dgm:pt>
    <dgm:pt modelId="{5058BB70-AD64-42E9-86C5-4E95DBDBB92D}" type="pres">
      <dgm:prSet presAssocID="{227DDB34-51A8-41AF-A5FE-D44E05A6C5AF}" presName="parentLin" presStyleCnt="0"/>
      <dgm:spPr/>
    </dgm:pt>
    <dgm:pt modelId="{0D62763F-0ACB-4657-81DA-D7A62AB074D8}" type="pres">
      <dgm:prSet presAssocID="{227DDB34-51A8-41AF-A5FE-D44E05A6C5AF}" presName="parentLeftMargin" presStyleLbl="node1" presStyleIdx="0" presStyleCnt="4"/>
      <dgm:spPr/>
      <dgm:t>
        <a:bodyPr/>
        <a:lstStyle/>
        <a:p>
          <a:endParaRPr lang="es-MX"/>
        </a:p>
      </dgm:t>
    </dgm:pt>
    <dgm:pt modelId="{F723C6FA-3366-4A33-9491-33BCF6300292}" type="pres">
      <dgm:prSet presAssocID="{227DDB34-51A8-41AF-A5FE-D44E05A6C5AF}" presName="parentText" presStyleLbl="node1" presStyleIdx="1" presStyleCnt="4" custScaleX="127356" custScaleY="140971">
        <dgm:presLayoutVars>
          <dgm:chMax val="0"/>
          <dgm:bulletEnabled val="1"/>
        </dgm:presLayoutVars>
      </dgm:prSet>
      <dgm:spPr/>
      <dgm:t>
        <a:bodyPr/>
        <a:lstStyle/>
        <a:p>
          <a:endParaRPr lang="es-MX"/>
        </a:p>
      </dgm:t>
    </dgm:pt>
    <dgm:pt modelId="{F17F827E-E2D3-4164-9A54-4ADD54D36EFD}" type="pres">
      <dgm:prSet presAssocID="{227DDB34-51A8-41AF-A5FE-D44E05A6C5AF}" presName="negativeSpace" presStyleCnt="0"/>
      <dgm:spPr/>
    </dgm:pt>
    <dgm:pt modelId="{C1FDEE53-011F-4C99-A602-E704CC20D5AF}" type="pres">
      <dgm:prSet presAssocID="{227DDB34-51A8-41AF-A5FE-D44E05A6C5AF}" presName="childText" presStyleLbl="conFgAcc1" presStyleIdx="1" presStyleCnt="4">
        <dgm:presLayoutVars>
          <dgm:bulletEnabled val="1"/>
        </dgm:presLayoutVars>
      </dgm:prSet>
      <dgm:spPr/>
    </dgm:pt>
    <dgm:pt modelId="{9FFABEDE-A610-477A-B172-909570705F4A}" type="pres">
      <dgm:prSet presAssocID="{B3F9F832-ECE0-4AA9-A856-FDC94F80FC72}" presName="spaceBetweenRectangles" presStyleCnt="0"/>
      <dgm:spPr/>
    </dgm:pt>
    <dgm:pt modelId="{680E2919-FF7E-4241-B0B2-1386740F31F1}" type="pres">
      <dgm:prSet presAssocID="{C6F73736-9E47-46A9-B29B-C61B4CE5DBB8}" presName="parentLin" presStyleCnt="0"/>
      <dgm:spPr/>
    </dgm:pt>
    <dgm:pt modelId="{C74F8BA7-2986-482E-BF3E-D4135A7667FF}" type="pres">
      <dgm:prSet presAssocID="{C6F73736-9E47-46A9-B29B-C61B4CE5DBB8}" presName="parentLeftMargin" presStyleLbl="node1" presStyleIdx="1" presStyleCnt="4"/>
      <dgm:spPr/>
      <dgm:t>
        <a:bodyPr/>
        <a:lstStyle/>
        <a:p>
          <a:endParaRPr lang="es-MX"/>
        </a:p>
      </dgm:t>
    </dgm:pt>
    <dgm:pt modelId="{59F6CA1E-36E3-45D9-97AE-299854696FE4}" type="pres">
      <dgm:prSet presAssocID="{C6F73736-9E47-46A9-B29B-C61B4CE5DBB8}" presName="parentText" presStyleLbl="node1" presStyleIdx="2" presStyleCnt="4" custScaleX="127356" custScaleY="140971">
        <dgm:presLayoutVars>
          <dgm:chMax val="0"/>
          <dgm:bulletEnabled val="1"/>
        </dgm:presLayoutVars>
      </dgm:prSet>
      <dgm:spPr/>
      <dgm:t>
        <a:bodyPr/>
        <a:lstStyle/>
        <a:p>
          <a:endParaRPr lang="es-MX"/>
        </a:p>
      </dgm:t>
    </dgm:pt>
    <dgm:pt modelId="{E028BDCA-1310-4B16-8600-FBB571880C64}" type="pres">
      <dgm:prSet presAssocID="{C6F73736-9E47-46A9-B29B-C61B4CE5DBB8}" presName="negativeSpace" presStyleCnt="0"/>
      <dgm:spPr/>
    </dgm:pt>
    <dgm:pt modelId="{9783EC92-4BEE-46CD-AEF3-A8949CD01F34}" type="pres">
      <dgm:prSet presAssocID="{C6F73736-9E47-46A9-B29B-C61B4CE5DBB8}" presName="childText" presStyleLbl="conFgAcc1" presStyleIdx="2" presStyleCnt="4">
        <dgm:presLayoutVars>
          <dgm:bulletEnabled val="1"/>
        </dgm:presLayoutVars>
      </dgm:prSet>
      <dgm:spPr/>
    </dgm:pt>
    <dgm:pt modelId="{F0FFED7E-B43F-4815-8FEF-4B102B388F7A}" type="pres">
      <dgm:prSet presAssocID="{CAB7888B-C051-40EC-A5C3-B6A1634D30B9}" presName="spaceBetweenRectangles" presStyleCnt="0"/>
      <dgm:spPr/>
    </dgm:pt>
    <dgm:pt modelId="{DE119808-6A66-4302-B121-D9A115E3521E}" type="pres">
      <dgm:prSet presAssocID="{FD2A51D2-F98B-4ABF-AAC3-B9B416C33AC7}" presName="parentLin" presStyleCnt="0"/>
      <dgm:spPr/>
    </dgm:pt>
    <dgm:pt modelId="{B8FEC5F2-D847-4A81-907A-E9357E8946B4}" type="pres">
      <dgm:prSet presAssocID="{FD2A51D2-F98B-4ABF-AAC3-B9B416C33AC7}" presName="parentLeftMargin" presStyleLbl="node1" presStyleIdx="2" presStyleCnt="4"/>
      <dgm:spPr/>
      <dgm:t>
        <a:bodyPr/>
        <a:lstStyle/>
        <a:p>
          <a:endParaRPr lang="es-MX"/>
        </a:p>
      </dgm:t>
    </dgm:pt>
    <dgm:pt modelId="{3C297D8F-0E8E-4C11-BBB6-F4F1F079F469}" type="pres">
      <dgm:prSet presAssocID="{FD2A51D2-F98B-4ABF-AAC3-B9B416C33AC7}" presName="parentText" presStyleLbl="node1" presStyleIdx="3" presStyleCnt="4" custScaleX="127356" custScaleY="140971">
        <dgm:presLayoutVars>
          <dgm:chMax val="0"/>
          <dgm:bulletEnabled val="1"/>
        </dgm:presLayoutVars>
      </dgm:prSet>
      <dgm:spPr/>
      <dgm:t>
        <a:bodyPr/>
        <a:lstStyle/>
        <a:p>
          <a:endParaRPr lang="es-MX"/>
        </a:p>
      </dgm:t>
    </dgm:pt>
    <dgm:pt modelId="{E51E7251-970E-4E6D-A93C-13D309BD3536}" type="pres">
      <dgm:prSet presAssocID="{FD2A51D2-F98B-4ABF-AAC3-B9B416C33AC7}" presName="negativeSpace" presStyleCnt="0"/>
      <dgm:spPr/>
    </dgm:pt>
    <dgm:pt modelId="{6E728741-B150-47F9-A569-BC076521F023}" type="pres">
      <dgm:prSet presAssocID="{FD2A51D2-F98B-4ABF-AAC3-B9B416C33AC7}" presName="childText" presStyleLbl="conFgAcc1" presStyleIdx="3" presStyleCnt="4">
        <dgm:presLayoutVars>
          <dgm:bulletEnabled val="1"/>
        </dgm:presLayoutVars>
      </dgm:prSet>
      <dgm:spPr/>
    </dgm:pt>
  </dgm:ptLst>
  <dgm:cxnLst>
    <dgm:cxn modelId="{ECCC2A07-A4B3-4212-8BBF-09ABE653A39D}" type="presOf" srcId="{227DDB34-51A8-41AF-A5FE-D44E05A6C5AF}" destId="{0D62763F-0ACB-4657-81DA-D7A62AB074D8}" srcOrd="0" destOrd="0" presId="urn:microsoft.com/office/officeart/2005/8/layout/list1"/>
    <dgm:cxn modelId="{E8C6DA17-AFD7-44EF-801A-3F52904DC7B8}" type="presOf" srcId="{666F2205-45EB-461E-AA4B-58E867B5B445}" destId="{80B81E8A-F08C-4BF1-A57C-494C174E757F}" srcOrd="1" destOrd="0" presId="urn:microsoft.com/office/officeart/2005/8/layout/list1"/>
    <dgm:cxn modelId="{F74F33E9-BF43-427D-BBC1-3DFDAD7072B6}" type="presOf" srcId="{227DDB34-51A8-41AF-A5FE-D44E05A6C5AF}" destId="{F723C6FA-3366-4A33-9491-33BCF6300292}" srcOrd="1" destOrd="0" presId="urn:microsoft.com/office/officeart/2005/8/layout/list1"/>
    <dgm:cxn modelId="{108BA9EB-CAB7-4929-B898-7F1BF097833D}" type="presOf" srcId="{FD2A51D2-F98B-4ABF-AAC3-B9B416C33AC7}" destId="{3C297D8F-0E8E-4C11-BBB6-F4F1F079F469}" srcOrd="1" destOrd="0" presId="urn:microsoft.com/office/officeart/2005/8/layout/list1"/>
    <dgm:cxn modelId="{97346C34-2965-4F47-9017-FE0EAC58F8BC}" srcId="{ABE26272-BF6A-45D8-8974-55470B8E4B00}" destId="{227DDB34-51A8-41AF-A5FE-D44E05A6C5AF}" srcOrd="1" destOrd="0" parTransId="{7C4E9CCC-E253-4470-BF0C-1805CA9AC843}" sibTransId="{B3F9F832-ECE0-4AA9-A856-FDC94F80FC72}"/>
    <dgm:cxn modelId="{CA036306-7CC9-488F-A45A-3065531C0155}" srcId="{ABE26272-BF6A-45D8-8974-55470B8E4B00}" destId="{FD2A51D2-F98B-4ABF-AAC3-B9B416C33AC7}" srcOrd="3" destOrd="0" parTransId="{844E7D9A-230B-42E5-879C-1C75EBA7AE3A}" sibTransId="{7E72D593-D1D2-4418-8176-91A4475B5309}"/>
    <dgm:cxn modelId="{A8D54F80-BB51-4ECB-B837-72088B6E0FDA}" srcId="{ABE26272-BF6A-45D8-8974-55470B8E4B00}" destId="{666F2205-45EB-461E-AA4B-58E867B5B445}" srcOrd="0" destOrd="0" parTransId="{C30398B9-D310-4E4C-8B59-24282282346E}" sibTransId="{14B97500-2F26-402A-958F-72001663F05E}"/>
    <dgm:cxn modelId="{CCD8935A-0D74-43CC-BF03-0CDC6DA53891}" type="presOf" srcId="{ABE26272-BF6A-45D8-8974-55470B8E4B00}" destId="{66C8EAD9-249A-45A7-B145-4F9BD0947476}" srcOrd="0" destOrd="0" presId="urn:microsoft.com/office/officeart/2005/8/layout/list1"/>
    <dgm:cxn modelId="{80B0B157-C80B-4B62-A000-FAEC3D311568}" type="presOf" srcId="{FD2A51D2-F98B-4ABF-AAC3-B9B416C33AC7}" destId="{B8FEC5F2-D847-4A81-907A-E9357E8946B4}" srcOrd="0" destOrd="0" presId="urn:microsoft.com/office/officeart/2005/8/layout/list1"/>
    <dgm:cxn modelId="{DE5C3214-3278-42FE-9C47-24B4CCA6832B}" type="presOf" srcId="{C6F73736-9E47-46A9-B29B-C61B4CE5DBB8}" destId="{C74F8BA7-2986-482E-BF3E-D4135A7667FF}" srcOrd="0" destOrd="0" presId="urn:microsoft.com/office/officeart/2005/8/layout/list1"/>
    <dgm:cxn modelId="{39B8676A-B3BC-4771-93EC-3837CE295D67}" type="presOf" srcId="{C6F73736-9E47-46A9-B29B-C61B4CE5DBB8}" destId="{59F6CA1E-36E3-45D9-97AE-299854696FE4}" srcOrd="1" destOrd="0" presId="urn:microsoft.com/office/officeart/2005/8/layout/list1"/>
    <dgm:cxn modelId="{5C36FFAB-47DE-4F97-8E07-7084E768B407}" srcId="{ABE26272-BF6A-45D8-8974-55470B8E4B00}" destId="{C6F73736-9E47-46A9-B29B-C61B4CE5DBB8}" srcOrd="2" destOrd="0" parTransId="{2DE35C09-C83B-4D71-8340-55E3271855A9}" sibTransId="{CAB7888B-C051-40EC-A5C3-B6A1634D30B9}"/>
    <dgm:cxn modelId="{151B6EA8-895B-4EA2-9FE6-3530983AD738}" type="presOf" srcId="{666F2205-45EB-461E-AA4B-58E867B5B445}" destId="{E24C98AA-EA5F-44C0-9958-CE3504BAE712}" srcOrd="0" destOrd="0" presId="urn:microsoft.com/office/officeart/2005/8/layout/list1"/>
    <dgm:cxn modelId="{D0768F49-D585-4F1D-B895-693B2B357B44}" type="presParOf" srcId="{66C8EAD9-249A-45A7-B145-4F9BD0947476}" destId="{D37CC5D6-CDBC-4D14-A170-1A235E3C586B}" srcOrd="0" destOrd="0" presId="urn:microsoft.com/office/officeart/2005/8/layout/list1"/>
    <dgm:cxn modelId="{635351EE-904D-499C-868B-3940054C76E4}" type="presParOf" srcId="{D37CC5D6-CDBC-4D14-A170-1A235E3C586B}" destId="{E24C98AA-EA5F-44C0-9958-CE3504BAE712}" srcOrd="0" destOrd="0" presId="urn:microsoft.com/office/officeart/2005/8/layout/list1"/>
    <dgm:cxn modelId="{7A235D21-7FD4-4E19-A2E6-3372CF2CBA5C}" type="presParOf" srcId="{D37CC5D6-CDBC-4D14-A170-1A235E3C586B}" destId="{80B81E8A-F08C-4BF1-A57C-494C174E757F}" srcOrd="1" destOrd="0" presId="urn:microsoft.com/office/officeart/2005/8/layout/list1"/>
    <dgm:cxn modelId="{03B145FD-EBC6-4FCF-958A-5CB891C1F3CD}" type="presParOf" srcId="{66C8EAD9-249A-45A7-B145-4F9BD0947476}" destId="{D82E1695-0A18-409C-81BF-6BA457B14BBD}" srcOrd="1" destOrd="0" presId="urn:microsoft.com/office/officeart/2005/8/layout/list1"/>
    <dgm:cxn modelId="{8B3479D0-E7FC-419D-BC3A-E072E0DE11DF}" type="presParOf" srcId="{66C8EAD9-249A-45A7-B145-4F9BD0947476}" destId="{D491A62D-80D7-40D3-873F-940EDA06BD1C}" srcOrd="2" destOrd="0" presId="urn:microsoft.com/office/officeart/2005/8/layout/list1"/>
    <dgm:cxn modelId="{C67DE45F-19A8-4160-8A8F-B5B13C817CE5}" type="presParOf" srcId="{66C8EAD9-249A-45A7-B145-4F9BD0947476}" destId="{25DFA5F3-19AF-4F37-A617-633CB484F593}" srcOrd="3" destOrd="0" presId="urn:microsoft.com/office/officeart/2005/8/layout/list1"/>
    <dgm:cxn modelId="{6BC3DE32-246A-414A-A7D2-C7181821D4AA}" type="presParOf" srcId="{66C8EAD9-249A-45A7-B145-4F9BD0947476}" destId="{5058BB70-AD64-42E9-86C5-4E95DBDBB92D}" srcOrd="4" destOrd="0" presId="urn:microsoft.com/office/officeart/2005/8/layout/list1"/>
    <dgm:cxn modelId="{8D54981C-B812-4056-AA3D-D1E6BA86C420}" type="presParOf" srcId="{5058BB70-AD64-42E9-86C5-4E95DBDBB92D}" destId="{0D62763F-0ACB-4657-81DA-D7A62AB074D8}" srcOrd="0" destOrd="0" presId="urn:microsoft.com/office/officeart/2005/8/layout/list1"/>
    <dgm:cxn modelId="{A186B6A6-CADE-48C9-B804-28F633F6DFCF}" type="presParOf" srcId="{5058BB70-AD64-42E9-86C5-4E95DBDBB92D}" destId="{F723C6FA-3366-4A33-9491-33BCF6300292}" srcOrd="1" destOrd="0" presId="urn:microsoft.com/office/officeart/2005/8/layout/list1"/>
    <dgm:cxn modelId="{BC3BE742-D338-41CE-BE9B-0074BA118297}" type="presParOf" srcId="{66C8EAD9-249A-45A7-B145-4F9BD0947476}" destId="{F17F827E-E2D3-4164-9A54-4ADD54D36EFD}" srcOrd="5" destOrd="0" presId="urn:microsoft.com/office/officeart/2005/8/layout/list1"/>
    <dgm:cxn modelId="{A56658DE-2BF8-4C8A-B255-B2540ECEC1A7}" type="presParOf" srcId="{66C8EAD9-249A-45A7-B145-4F9BD0947476}" destId="{C1FDEE53-011F-4C99-A602-E704CC20D5AF}" srcOrd="6" destOrd="0" presId="urn:microsoft.com/office/officeart/2005/8/layout/list1"/>
    <dgm:cxn modelId="{6F2562A3-742D-45A9-891A-A1B76C6381C2}" type="presParOf" srcId="{66C8EAD9-249A-45A7-B145-4F9BD0947476}" destId="{9FFABEDE-A610-477A-B172-909570705F4A}" srcOrd="7" destOrd="0" presId="urn:microsoft.com/office/officeart/2005/8/layout/list1"/>
    <dgm:cxn modelId="{A8041E68-ACA1-4AF9-B71A-DD2FA643C1E5}" type="presParOf" srcId="{66C8EAD9-249A-45A7-B145-4F9BD0947476}" destId="{680E2919-FF7E-4241-B0B2-1386740F31F1}" srcOrd="8" destOrd="0" presId="urn:microsoft.com/office/officeart/2005/8/layout/list1"/>
    <dgm:cxn modelId="{6E3AEA9E-765D-4564-82A2-5EC7CAC222B7}" type="presParOf" srcId="{680E2919-FF7E-4241-B0B2-1386740F31F1}" destId="{C74F8BA7-2986-482E-BF3E-D4135A7667FF}" srcOrd="0" destOrd="0" presId="urn:microsoft.com/office/officeart/2005/8/layout/list1"/>
    <dgm:cxn modelId="{D06D9531-8D10-4FD7-B4CC-68FC896386E6}" type="presParOf" srcId="{680E2919-FF7E-4241-B0B2-1386740F31F1}" destId="{59F6CA1E-36E3-45D9-97AE-299854696FE4}" srcOrd="1" destOrd="0" presId="urn:microsoft.com/office/officeart/2005/8/layout/list1"/>
    <dgm:cxn modelId="{90B754D8-13A8-4E23-B1CC-EAD10FC949A8}" type="presParOf" srcId="{66C8EAD9-249A-45A7-B145-4F9BD0947476}" destId="{E028BDCA-1310-4B16-8600-FBB571880C64}" srcOrd="9" destOrd="0" presId="urn:microsoft.com/office/officeart/2005/8/layout/list1"/>
    <dgm:cxn modelId="{508D5B1F-F106-414C-AB86-9A7866E61A78}" type="presParOf" srcId="{66C8EAD9-249A-45A7-B145-4F9BD0947476}" destId="{9783EC92-4BEE-46CD-AEF3-A8949CD01F34}" srcOrd="10" destOrd="0" presId="urn:microsoft.com/office/officeart/2005/8/layout/list1"/>
    <dgm:cxn modelId="{C3555BF4-097D-4A8E-B729-74BD8CF3C8A1}" type="presParOf" srcId="{66C8EAD9-249A-45A7-B145-4F9BD0947476}" destId="{F0FFED7E-B43F-4815-8FEF-4B102B388F7A}" srcOrd="11" destOrd="0" presId="urn:microsoft.com/office/officeart/2005/8/layout/list1"/>
    <dgm:cxn modelId="{9BF36300-05FF-4E28-98DC-2D60E0CDA3BA}" type="presParOf" srcId="{66C8EAD9-249A-45A7-B145-4F9BD0947476}" destId="{DE119808-6A66-4302-B121-D9A115E3521E}" srcOrd="12" destOrd="0" presId="urn:microsoft.com/office/officeart/2005/8/layout/list1"/>
    <dgm:cxn modelId="{0F179FFF-0484-4437-BFED-98951EB8ED72}" type="presParOf" srcId="{DE119808-6A66-4302-B121-D9A115E3521E}" destId="{B8FEC5F2-D847-4A81-907A-E9357E8946B4}" srcOrd="0" destOrd="0" presId="urn:microsoft.com/office/officeart/2005/8/layout/list1"/>
    <dgm:cxn modelId="{3E3C5977-341C-4DCE-9D71-770A073BA65C}" type="presParOf" srcId="{DE119808-6A66-4302-B121-D9A115E3521E}" destId="{3C297D8F-0E8E-4C11-BBB6-F4F1F079F469}" srcOrd="1" destOrd="0" presId="urn:microsoft.com/office/officeart/2005/8/layout/list1"/>
    <dgm:cxn modelId="{DF3A46EE-3EAE-490E-8D60-19DC65758C6E}" type="presParOf" srcId="{66C8EAD9-249A-45A7-B145-4F9BD0947476}" destId="{E51E7251-970E-4E6D-A93C-13D309BD3536}" srcOrd="13" destOrd="0" presId="urn:microsoft.com/office/officeart/2005/8/layout/list1"/>
    <dgm:cxn modelId="{0EDF2272-88B1-4031-9C99-9DDFF7E608BF}" type="presParOf" srcId="{66C8EAD9-249A-45A7-B145-4F9BD0947476}" destId="{6E728741-B150-47F9-A569-BC076521F023}"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57CFCBC-A174-4F1E-911E-00121D866B33}" type="doc">
      <dgm:prSet loTypeId="urn:microsoft.com/office/officeart/2005/8/layout/hList1" loCatId="list" qsTypeId="urn:microsoft.com/office/officeart/2005/8/quickstyle/3d2" qsCatId="3D" csTypeId="urn:microsoft.com/office/officeart/2005/8/colors/colorful2" csCatId="colorful" phldr="1"/>
      <dgm:spPr/>
      <dgm:t>
        <a:bodyPr/>
        <a:lstStyle/>
        <a:p>
          <a:endParaRPr lang="es-MX"/>
        </a:p>
      </dgm:t>
    </dgm:pt>
    <dgm:pt modelId="{BB43C8F5-289B-4C4B-AA67-5C88AC443565}">
      <dgm:prSet phldrT="[Texto]"/>
      <dgm:spPr/>
      <dgm:t>
        <a:bodyPr/>
        <a:lstStyle/>
        <a:p>
          <a:r>
            <a:rPr lang="es-MX" b="1" u="sng" dirty="0" smtClean="0">
              <a:latin typeface="Arial" pitchFamily="34" charset="0"/>
              <a:cs typeface="Arial" pitchFamily="34" charset="0"/>
            </a:rPr>
            <a:t>TOMO1</a:t>
          </a:r>
        </a:p>
        <a:p>
          <a:r>
            <a:rPr lang="es-MX" b="1" dirty="0" smtClean="0">
              <a:latin typeface="Arial" pitchFamily="34" charset="0"/>
              <a:cs typeface="Arial" pitchFamily="34" charset="0"/>
            </a:rPr>
            <a:t>RESULTADOS GENERALES</a:t>
          </a:r>
          <a:endParaRPr lang="es-MX" b="1" dirty="0">
            <a:latin typeface="Arial" pitchFamily="34" charset="0"/>
            <a:cs typeface="Arial" pitchFamily="34" charset="0"/>
          </a:endParaRPr>
        </a:p>
      </dgm:t>
    </dgm:pt>
    <dgm:pt modelId="{5C658B8B-61EA-4B77-BECD-D65FBA6C3CC4}" type="parTrans" cxnId="{94E7A107-8F63-44C2-B241-3ABC8E4EEBDC}">
      <dgm:prSet/>
      <dgm:spPr/>
      <dgm:t>
        <a:bodyPr/>
        <a:lstStyle/>
        <a:p>
          <a:endParaRPr lang="es-MX">
            <a:latin typeface="Arial" pitchFamily="34" charset="0"/>
            <a:cs typeface="Arial" pitchFamily="34" charset="0"/>
          </a:endParaRPr>
        </a:p>
      </dgm:t>
    </dgm:pt>
    <dgm:pt modelId="{A8C67769-32FD-4770-BE77-EAFDA9568548}" type="sibTrans" cxnId="{94E7A107-8F63-44C2-B241-3ABC8E4EEBDC}">
      <dgm:prSet/>
      <dgm:spPr/>
      <dgm:t>
        <a:bodyPr/>
        <a:lstStyle/>
        <a:p>
          <a:endParaRPr lang="es-MX">
            <a:latin typeface="Arial" pitchFamily="34" charset="0"/>
            <a:cs typeface="Arial" pitchFamily="34" charset="0"/>
          </a:endParaRPr>
        </a:p>
      </dgm:t>
    </dgm:pt>
    <dgm:pt modelId="{5A65EC01-E91C-4FAB-9FF3-9B01167046EB}">
      <dgm:prSet phldrT="[Texto]" custT="1"/>
      <dgm:spPr/>
      <dgm:t>
        <a:bodyPr/>
        <a:lstStyle/>
        <a:p>
          <a:pPr algn="ctr"/>
          <a:r>
            <a:rPr lang="es-MX" sz="3200" dirty="0" smtClean="0">
              <a:latin typeface="Arial" pitchFamily="34" charset="0"/>
              <a:cs typeface="Arial" pitchFamily="34" charset="0"/>
            </a:rPr>
            <a:t>Información libre</a:t>
          </a:r>
          <a:endParaRPr lang="es-MX" sz="3200" dirty="0">
            <a:latin typeface="Arial" pitchFamily="34" charset="0"/>
            <a:cs typeface="Arial" pitchFamily="34" charset="0"/>
          </a:endParaRPr>
        </a:p>
      </dgm:t>
    </dgm:pt>
    <dgm:pt modelId="{D2A1B58E-7CD5-4653-8047-C312D0B3F28D}" type="parTrans" cxnId="{59AECE2B-96C0-4BD3-A9FD-D61DFDAB1FC5}">
      <dgm:prSet/>
      <dgm:spPr/>
      <dgm:t>
        <a:bodyPr/>
        <a:lstStyle/>
        <a:p>
          <a:endParaRPr lang="es-MX">
            <a:latin typeface="Arial" pitchFamily="34" charset="0"/>
            <a:cs typeface="Arial" pitchFamily="34" charset="0"/>
          </a:endParaRPr>
        </a:p>
      </dgm:t>
    </dgm:pt>
    <dgm:pt modelId="{C4B9FE00-CE9D-4620-A943-7036486B7576}" type="sibTrans" cxnId="{59AECE2B-96C0-4BD3-A9FD-D61DFDAB1FC5}">
      <dgm:prSet/>
      <dgm:spPr/>
      <dgm:t>
        <a:bodyPr/>
        <a:lstStyle/>
        <a:p>
          <a:endParaRPr lang="es-MX">
            <a:latin typeface="Arial" pitchFamily="34" charset="0"/>
            <a:cs typeface="Arial" pitchFamily="34" charset="0"/>
          </a:endParaRPr>
        </a:p>
      </dgm:t>
    </dgm:pt>
    <dgm:pt modelId="{A6648EE4-812D-4BE9-B9BB-564551312368}">
      <dgm:prSet phldrT="[Texto]"/>
      <dgm:spPr/>
      <dgm:t>
        <a:bodyPr/>
        <a:lstStyle/>
        <a:p>
          <a:r>
            <a:rPr lang="es-MX" b="1" u="sng" dirty="0" smtClean="0">
              <a:latin typeface="Arial" pitchFamily="34" charset="0"/>
              <a:cs typeface="Arial" pitchFamily="34" charset="0"/>
            </a:rPr>
            <a:t>TOMO 2</a:t>
          </a:r>
        </a:p>
        <a:p>
          <a:r>
            <a:rPr lang="es-MX" b="1" dirty="0" smtClean="0">
              <a:latin typeface="Arial" pitchFamily="34" charset="0"/>
              <a:cs typeface="Arial" pitchFamily="34" charset="0"/>
            </a:rPr>
            <a:t>INFORMACIÓN CONSOLIDADA</a:t>
          </a:r>
          <a:endParaRPr lang="es-MX" b="1" dirty="0">
            <a:latin typeface="Arial" pitchFamily="34" charset="0"/>
            <a:cs typeface="Arial" pitchFamily="34" charset="0"/>
          </a:endParaRPr>
        </a:p>
      </dgm:t>
    </dgm:pt>
    <dgm:pt modelId="{62A8AA64-8B53-4765-B96C-64E786438475}" type="parTrans" cxnId="{49799AB7-802D-48BB-A1D7-CB06379C0794}">
      <dgm:prSet/>
      <dgm:spPr/>
      <dgm:t>
        <a:bodyPr/>
        <a:lstStyle/>
        <a:p>
          <a:endParaRPr lang="es-MX">
            <a:latin typeface="Arial" pitchFamily="34" charset="0"/>
            <a:cs typeface="Arial" pitchFamily="34" charset="0"/>
          </a:endParaRPr>
        </a:p>
      </dgm:t>
    </dgm:pt>
    <dgm:pt modelId="{3A6E74BD-C788-499A-A413-2EC2178121BD}" type="sibTrans" cxnId="{49799AB7-802D-48BB-A1D7-CB06379C0794}">
      <dgm:prSet/>
      <dgm:spPr/>
      <dgm:t>
        <a:bodyPr/>
        <a:lstStyle/>
        <a:p>
          <a:endParaRPr lang="es-MX">
            <a:latin typeface="Arial" pitchFamily="34" charset="0"/>
            <a:cs typeface="Arial" pitchFamily="34" charset="0"/>
          </a:endParaRPr>
        </a:p>
      </dgm:t>
    </dgm:pt>
    <dgm:pt modelId="{2717DA72-9A04-4DCF-BA50-7A32BC1E97D4}">
      <dgm:prSet phldrT="[Texto]" custT="1"/>
      <dgm:spPr/>
      <dgm:t>
        <a:bodyPr/>
        <a:lstStyle/>
        <a:p>
          <a:pPr algn="ctr"/>
          <a:r>
            <a:rPr lang="es-MX" sz="3200" dirty="0" smtClean="0">
              <a:latin typeface="Arial" pitchFamily="34" charset="0"/>
              <a:cs typeface="Arial" pitchFamily="34" charset="0"/>
            </a:rPr>
            <a:t>Información Contable</a:t>
          </a:r>
          <a:endParaRPr lang="es-MX" sz="3200" dirty="0">
            <a:latin typeface="Arial" pitchFamily="34" charset="0"/>
            <a:cs typeface="Arial" pitchFamily="34" charset="0"/>
          </a:endParaRPr>
        </a:p>
      </dgm:t>
    </dgm:pt>
    <dgm:pt modelId="{2834C7A0-4B82-4049-BC04-F84CA4BCF7C5}" type="parTrans" cxnId="{757D068D-CD9A-46D7-85E5-3D9C9803B03E}">
      <dgm:prSet/>
      <dgm:spPr/>
      <dgm:t>
        <a:bodyPr/>
        <a:lstStyle/>
        <a:p>
          <a:endParaRPr lang="es-MX">
            <a:latin typeface="Arial" pitchFamily="34" charset="0"/>
            <a:cs typeface="Arial" pitchFamily="34" charset="0"/>
          </a:endParaRPr>
        </a:p>
      </dgm:t>
    </dgm:pt>
    <dgm:pt modelId="{9E4C3D03-071D-4031-8D2A-04F03ECA8DFC}" type="sibTrans" cxnId="{757D068D-CD9A-46D7-85E5-3D9C9803B03E}">
      <dgm:prSet/>
      <dgm:spPr/>
      <dgm:t>
        <a:bodyPr/>
        <a:lstStyle/>
        <a:p>
          <a:endParaRPr lang="es-MX">
            <a:latin typeface="Arial" pitchFamily="34" charset="0"/>
            <a:cs typeface="Arial" pitchFamily="34" charset="0"/>
          </a:endParaRPr>
        </a:p>
      </dgm:t>
    </dgm:pt>
    <dgm:pt modelId="{B48F0ECF-CF57-4739-9A4B-1B4F75B292D7}">
      <dgm:prSet phldrT="[Texto]" custT="1"/>
      <dgm:spPr/>
      <dgm:t>
        <a:bodyPr/>
        <a:lstStyle/>
        <a:p>
          <a:pPr algn="ctr"/>
          <a:endParaRPr lang="es-MX" sz="3200" dirty="0">
            <a:latin typeface="Arial" pitchFamily="34" charset="0"/>
            <a:cs typeface="Arial" pitchFamily="34" charset="0"/>
          </a:endParaRPr>
        </a:p>
      </dgm:t>
    </dgm:pt>
    <dgm:pt modelId="{8721D781-86C2-4077-BBA5-0BD5E37E6582}" type="parTrans" cxnId="{86A15229-8252-4BDA-94EC-9E2154BA3F63}">
      <dgm:prSet/>
      <dgm:spPr/>
      <dgm:t>
        <a:bodyPr/>
        <a:lstStyle/>
        <a:p>
          <a:endParaRPr lang="es-MX">
            <a:latin typeface="Arial" pitchFamily="34" charset="0"/>
            <a:cs typeface="Arial" pitchFamily="34" charset="0"/>
          </a:endParaRPr>
        </a:p>
      </dgm:t>
    </dgm:pt>
    <dgm:pt modelId="{B34E5045-D574-447D-BAD7-7133AF4980A5}" type="sibTrans" cxnId="{86A15229-8252-4BDA-94EC-9E2154BA3F63}">
      <dgm:prSet/>
      <dgm:spPr/>
      <dgm:t>
        <a:bodyPr/>
        <a:lstStyle/>
        <a:p>
          <a:endParaRPr lang="es-MX">
            <a:latin typeface="Arial" pitchFamily="34" charset="0"/>
            <a:cs typeface="Arial" pitchFamily="34" charset="0"/>
          </a:endParaRPr>
        </a:p>
      </dgm:t>
    </dgm:pt>
    <dgm:pt modelId="{23E8CB81-FD08-4AF0-92C4-00E946BE2BC4}">
      <dgm:prSet phldrT="[Texto]" custT="1"/>
      <dgm:spPr/>
      <dgm:t>
        <a:bodyPr/>
        <a:lstStyle/>
        <a:p>
          <a:pPr algn="ctr"/>
          <a:endParaRPr lang="es-MX" sz="3200" dirty="0">
            <a:latin typeface="Arial" pitchFamily="34" charset="0"/>
            <a:cs typeface="Arial" pitchFamily="34" charset="0"/>
          </a:endParaRPr>
        </a:p>
      </dgm:t>
    </dgm:pt>
    <dgm:pt modelId="{243D9C57-5ACA-4C2C-A44A-F07ACE5F2D05}" type="parTrans" cxnId="{6588DC46-0037-4F0A-856D-073B15C12ACE}">
      <dgm:prSet/>
      <dgm:spPr/>
      <dgm:t>
        <a:bodyPr/>
        <a:lstStyle/>
        <a:p>
          <a:endParaRPr lang="es-MX"/>
        </a:p>
      </dgm:t>
    </dgm:pt>
    <dgm:pt modelId="{56F1C180-0041-47D3-94D0-FCAED2053856}" type="sibTrans" cxnId="{6588DC46-0037-4F0A-856D-073B15C12ACE}">
      <dgm:prSet/>
      <dgm:spPr/>
      <dgm:t>
        <a:bodyPr/>
        <a:lstStyle/>
        <a:p>
          <a:endParaRPr lang="es-MX"/>
        </a:p>
      </dgm:t>
    </dgm:pt>
    <dgm:pt modelId="{4F636E53-5D31-4CA2-A958-8D19D229A08C}">
      <dgm:prSet phldrT="[Texto]" custT="1"/>
      <dgm:spPr/>
      <dgm:t>
        <a:bodyPr/>
        <a:lstStyle/>
        <a:p>
          <a:pPr algn="ctr"/>
          <a:endParaRPr lang="es-MX" sz="3200" dirty="0">
            <a:latin typeface="Arial" pitchFamily="34" charset="0"/>
            <a:cs typeface="Arial" pitchFamily="34" charset="0"/>
          </a:endParaRPr>
        </a:p>
      </dgm:t>
    </dgm:pt>
    <dgm:pt modelId="{1A6F98C2-0E1A-4BA2-B11F-12B48B1A5E1C}" type="parTrans" cxnId="{B39A5FC1-81D2-4AE3-8B62-A66BB8F0E1FF}">
      <dgm:prSet/>
      <dgm:spPr/>
      <dgm:t>
        <a:bodyPr/>
        <a:lstStyle/>
        <a:p>
          <a:endParaRPr lang="es-MX"/>
        </a:p>
      </dgm:t>
    </dgm:pt>
    <dgm:pt modelId="{B165A847-A0B8-4B3E-B6F7-B15837A746A6}" type="sibTrans" cxnId="{B39A5FC1-81D2-4AE3-8B62-A66BB8F0E1FF}">
      <dgm:prSet/>
      <dgm:spPr/>
      <dgm:t>
        <a:bodyPr/>
        <a:lstStyle/>
        <a:p>
          <a:endParaRPr lang="es-MX"/>
        </a:p>
      </dgm:t>
    </dgm:pt>
    <dgm:pt modelId="{049EF7E4-E5DA-4D83-A31E-AA39F972B9C0}" type="pres">
      <dgm:prSet presAssocID="{457CFCBC-A174-4F1E-911E-00121D866B33}" presName="Name0" presStyleCnt="0">
        <dgm:presLayoutVars>
          <dgm:dir/>
          <dgm:animLvl val="lvl"/>
          <dgm:resizeHandles val="exact"/>
        </dgm:presLayoutVars>
      </dgm:prSet>
      <dgm:spPr/>
      <dgm:t>
        <a:bodyPr/>
        <a:lstStyle/>
        <a:p>
          <a:endParaRPr lang="es-MX"/>
        </a:p>
      </dgm:t>
    </dgm:pt>
    <dgm:pt modelId="{9EFDCFDC-25C2-4DCC-AAD8-9A6C429BF915}" type="pres">
      <dgm:prSet presAssocID="{BB43C8F5-289B-4C4B-AA67-5C88AC443565}" presName="composite" presStyleCnt="0"/>
      <dgm:spPr/>
    </dgm:pt>
    <dgm:pt modelId="{84DD37DB-9F93-4A85-B3A5-D26DB09DDC71}" type="pres">
      <dgm:prSet presAssocID="{BB43C8F5-289B-4C4B-AA67-5C88AC443565}" presName="parTx" presStyleLbl="alignNode1" presStyleIdx="0" presStyleCnt="2">
        <dgm:presLayoutVars>
          <dgm:chMax val="0"/>
          <dgm:chPref val="0"/>
          <dgm:bulletEnabled val="1"/>
        </dgm:presLayoutVars>
      </dgm:prSet>
      <dgm:spPr/>
      <dgm:t>
        <a:bodyPr/>
        <a:lstStyle/>
        <a:p>
          <a:endParaRPr lang="es-MX"/>
        </a:p>
      </dgm:t>
    </dgm:pt>
    <dgm:pt modelId="{DE85FFBF-5E11-46A7-8112-AFC50F891426}" type="pres">
      <dgm:prSet presAssocID="{BB43C8F5-289B-4C4B-AA67-5C88AC443565}" presName="desTx" presStyleLbl="alignAccFollowNode1" presStyleIdx="0" presStyleCnt="2">
        <dgm:presLayoutVars>
          <dgm:bulletEnabled val="1"/>
        </dgm:presLayoutVars>
      </dgm:prSet>
      <dgm:spPr/>
      <dgm:t>
        <a:bodyPr/>
        <a:lstStyle/>
        <a:p>
          <a:endParaRPr lang="es-MX"/>
        </a:p>
      </dgm:t>
    </dgm:pt>
    <dgm:pt modelId="{C5A66731-8C8E-4C85-B55C-A7D3EA3DA388}" type="pres">
      <dgm:prSet presAssocID="{A8C67769-32FD-4770-BE77-EAFDA9568548}" presName="space" presStyleCnt="0"/>
      <dgm:spPr/>
    </dgm:pt>
    <dgm:pt modelId="{BFDC66CC-12B4-487E-B2B0-2276FF25CFF4}" type="pres">
      <dgm:prSet presAssocID="{A6648EE4-812D-4BE9-B9BB-564551312368}" presName="composite" presStyleCnt="0"/>
      <dgm:spPr/>
    </dgm:pt>
    <dgm:pt modelId="{6AA3368A-1B2B-4114-8902-F2939AD73319}" type="pres">
      <dgm:prSet presAssocID="{A6648EE4-812D-4BE9-B9BB-564551312368}" presName="parTx" presStyleLbl="alignNode1" presStyleIdx="1" presStyleCnt="2">
        <dgm:presLayoutVars>
          <dgm:chMax val="0"/>
          <dgm:chPref val="0"/>
          <dgm:bulletEnabled val="1"/>
        </dgm:presLayoutVars>
      </dgm:prSet>
      <dgm:spPr/>
      <dgm:t>
        <a:bodyPr/>
        <a:lstStyle/>
        <a:p>
          <a:endParaRPr lang="es-MX"/>
        </a:p>
      </dgm:t>
    </dgm:pt>
    <dgm:pt modelId="{BDBC22EB-EA42-4CDB-9F1F-E20921F0BFDA}" type="pres">
      <dgm:prSet presAssocID="{A6648EE4-812D-4BE9-B9BB-564551312368}" presName="desTx" presStyleLbl="alignAccFollowNode1" presStyleIdx="1" presStyleCnt="2" custScaleY="100000">
        <dgm:presLayoutVars>
          <dgm:bulletEnabled val="1"/>
        </dgm:presLayoutVars>
      </dgm:prSet>
      <dgm:spPr/>
      <dgm:t>
        <a:bodyPr/>
        <a:lstStyle/>
        <a:p>
          <a:endParaRPr lang="es-MX"/>
        </a:p>
      </dgm:t>
    </dgm:pt>
  </dgm:ptLst>
  <dgm:cxnLst>
    <dgm:cxn modelId="{FA325F69-CD3B-4444-9442-CB24E1B6DBAE}" type="presOf" srcId="{BB43C8F5-289B-4C4B-AA67-5C88AC443565}" destId="{84DD37DB-9F93-4A85-B3A5-D26DB09DDC71}" srcOrd="0" destOrd="0" presId="urn:microsoft.com/office/officeart/2005/8/layout/hList1"/>
    <dgm:cxn modelId="{49799AB7-802D-48BB-A1D7-CB06379C0794}" srcId="{457CFCBC-A174-4F1E-911E-00121D866B33}" destId="{A6648EE4-812D-4BE9-B9BB-564551312368}" srcOrd="1" destOrd="0" parTransId="{62A8AA64-8B53-4765-B96C-64E786438475}" sibTransId="{3A6E74BD-C788-499A-A413-2EC2178121BD}"/>
    <dgm:cxn modelId="{348AE93D-98D7-45C5-9974-96FD4DC3880E}" type="presOf" srcId="{5A65EC01-E91C-4FAB-9FF3-9B01167046EB}" destId="{DE85FFBF-5E11-46A7-8112-AFC50F891426}" srcOrd="0" destOrd="1" presId="urn:microsoft.com/office/officeart/2005/8/layout/hList1"/>
    <dgm:cxn modelId="{757D068D-CD9A-46D7-85E5-3D9C9803B03E}" srcId="{A6648EE4-812D-4BE9-B9BB-564551312368}" destId="{2717DA72-9A04-4DCF-BA50-7A32BC1E97D4}" srcOrd="1" destOrd="0" parTransId="{2834C7A0-4B82-4049-BC04-F84CA4BCF7C5}" sibTransId="{9E4C3D03-071D-4031-8D2A-04F03ECA8DFC}"/>
    <dgm:cxn modelId="{B39A5FC1-81D2-4AE3-8B62-A66BB8F0E1FF}" srcId="{BB43C8F5-289B-4C4B-AA67-5C88AC443565}" destId="{4F636E53-5D31-4CA2-A958-8D19D229A08C}" srcOrd="0" destOrd="0" parTransId="{1A6F98C2-0E1A-4BA2-B11F-12B48B1A5E1C}" sibTransId="{B165A847-A0B8-4B3E-B6F7-B15837A746A6}"/>
    <dgm:cxn modelId="{119D414C-3698-4ECF-BE5D-663815A5DB6F}" type="presOf" srcId="{4F636E53-5D31-4CA2-A958-8D19D229A08C}" destId="{DE85FFBF-5E11-46A7-8112-AFC50F891426}" srcOrd="0" destOrd="0" presId="urn:microsoft.com/office/officeart/2005/8/layout/hList1"/>
    <dgm:cxn modelId="{59AECE2B-96C0-4BD3-A9FD-D61DFDAB1FC5}" srcId="{BB43C8F5-289B-4C4B-AA67-5C88AC443565}" destId="{5A65EC01-E91C-4FAB-9FF3-9B01167046EB}" srcOrd="1" destOrd="0" parTransId="{D2A1B58E-7CD5-4653-8047-C312D0B3F28D}" sibTransId="{C4B9FE00-CE9D-4620-A943-7036486B7576}"/>
    <dgm:cxn modelId="{94E7A107-8F63-44C2-B241-3ABC8E4EEBDC}" srcId="{457CFCBC-A174-4F1E-911E-00121D866B33}" destId="{BB43C8F5-289B-4C4B-AA67-5C88AC443565}" srcOrd="0" destOrd="0" parTransId="{5C658B8B-61EA-4B77-BECD-D65FBA6C3CC4}" sibTransId="{A8C67769-32FD-4770-BE77-EAFDA9568548}"/>
    <dgm:cxn modelId="{6588DC46-0037-4F0A-856D-073B15C12ACE}" srcId="{A6648EE4-812D-4BE9-B9BB-564551312368}" destId="{23E8CB81-FD08-4AF0-92C4-00E946BE2BC4}" srcOrd="0" destOrd="0" parTransId="{243D9C57-5ACA-4C2C-A44A-F07ACE5F2D05}" sibTransId="{56F1C180-0041-47D3-94D0-FCAED2053856}"/>
    <dgm:cxn modelId="{527B0FD3-7821-4C37-BB5E-A3DB422FCC2F}" type="presOf" srcId="{2717DA72-9A04-4DCF-BA50-7A32BC1E97D4}" destId="{BDBC22EB-EA42-4CDB-9F1F-E20921F0BFDA}" srcOrd="0" destOrd="1" presId="urn:microsoft.com/office/officeart/2005/8/layout/hList1"/>
    <dgm:cxn modelId="{45FDA110-4860-454F-A1DA-128C8662F6BC}" type="presOf" srcId="{457CFCBC-A174-4F1E-911E-00121D866B33}" destId="{049EF7E4-E5DA-4D83-A31E-AA39F972B9C0}" srcOrd="0" destOrd="0" presId="urn:microsoft.com/office/officeart/2005/8/layout/hList1"/>
    <dgm:cxn modelId="{86A15229-8252-4BDA-94EC-9E2154BA3F63}" srcId="{A6648EE4-812D-4BE9-B9BB-564551312368}" destId="{B48F0ECF-CF57-4739-9A4B-1B4F75B292D7}" srcOrd="2" destOrd="0" parTransId="{8721D781-86C2-4077-BBA5-0BD5E37E6582}" sibTransId="{B34E5045-D574-447D-BAD7-7133AF4980A5}"/>
    <dgm:cxn modelId="{085800B8-DE5E-45F4-B1E6-5A99E612A728}" type="presOf" srcId="{A6648EE4-812D-4BE9-B9BB-564551312368}" destId="{6AA3368A-1B2B-4114-8902-F2939AD73319}" srcOrd="0" destOrd="0" presId="urn:microsoft.com/office/officeart/2005/8/layout/hList1"/>
    <dgm:cxn modelId="{2AFF8469-25EC-4921-A775-77D096923C10}" type="presOf" srcId="{B48F0ECF-CF57-4739-9A4B-1B4F75B292D7}" destId="{BDBC22EB-EA42-4CDB-9F1F-E20921F0BFDA}" srcOrd="0" destOrd="2" presId="urn:microsoft.com/office/officeart/2005/8/layout/hList1"/>
    <dgm:cxn modelId="{B233B731-5975-474D-8030-C11A27798931}" type="presOf" srcId="{23E8CB81-FD08-4AF0-92C4-00E946BE2BC4}" destId="{BDBC22EB-EA42-4CDB-9F1F-E20921F0BFDA}" srcOrd="0" destOrd="0" presId="urn:microsoft.com/office/officeart/2005/8/layout/hList1"/>
    <dgm:cxn modelId="{AFBADEB4-3E2E-4AB0-92E9-69068F1767ED}" type="presParOf" srcId="{049EF7E4-E5DA-4D83-A31E-AA39F972B9C0}" destId="{9EFDCFDC-25C2-4DCC-AAD8-9A6C429BF915}" srcOrd="0" destOrd="0" presId="urn:microsoft.com/office/officeart/2005/8/layout/hList1"/>
    <dgm:cxn modelId="{3D063399-1CC9-4A4B-BA8C-AE4D2C5B27B0}" type="presParOf" srcId="{9EFDCFDC-25C2-4DCC-AAD8-9A6C429BF915}" destId="{84DD37DB-9F93-4A85-B3A5-D26DB09DDC71}" srcOrd="0" destOrd="0" presId="urn:microsoft.com/office/officeart/2005/8/layout/hList1"/>
    <dgm:cxn modelId="{1E1B8A35-7776-474A-981C-5A53EA37E0F8}" type="presParOf" srcId="{9EFDCFDC-25C2-4DCC-AAD8-9A6C429BF915}" destId="{DE85FFBF-5E11-46A7-8112-AFC50F891426}" srcOrd="1" destOrd="0" presId="urn:microsoft.com/office/officeart/2005/8/layout/hList1"/>
    <dgm:cxn modelId="{6B6593B1-718D-4FBB-970C-5D78A501A23C}" type="presParOf" srcId="{049EF7E4-E5DA-4D83-A31E-AA39F972B9C0}" destId="{C5A66731-8C8E-4C85-B55C-A7D3EA3DA388}" srcOrd="1" destOrd="0" presId="urn:microsoft.com/office/officeart/2005/8/layout/hList1"/>
    <dgm:cxn modelId="{414F8639-C2D8-43D6-BAE7-B42E09BA2CCB}" type="presParOf" srcId="{049EF7E4-E5DA-4D83-A31E-AA39F972B9C0}" destId="{BFDC66CC-12B4-487E-B2B0-2276FF25CFF4}" srcOrd="2" destOrd="0" presId="urn:microsoft.com/office/officeart/2005/8/layout/hList1"/>
    <dgm:cxn modelId="{041BC9C9-C72B-4C4F-A8B8-CDB7834258CD}" type="presParOf" srcId="{BFDC66CC-12B4-487E-B2B0-2276FF25CFF4}" destId="{6AA3368A-1B2B-4114-8902-F2939AD73319}" srcOrd="0" destOrd="0" presId="urn:microsoft.com/office/officeart/2005/8/layout/hList1"/>
    <dgm:cxn modelId="{FFF40BF6-879D-4A44-B4C4-5155EDADCBD2}" type="presParOf" srcId="{BFDC66CC-12B4-487E-B2B0-2276FF25CFF4}" destId="{BDBC22EB-EA42-4CDB-9F1F-E20921F0BFDA}"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C1AFCB0-0932-46FB-8230-9D97CC7A0375}" type="doc">
      <dgm:prSet loTypeId="urn:microsoft.com/office/officeart/2005/8/layout/hierarchy3" loCatId="hierarchy" qsTypeId="urn:microsoft.com/office/officeart/2005/8/quickstyle/3d2" qsCatId="3D" csTypeId="urn:microsoft.com/office/officeart/2005/8/colors/colorful2" csCatId="colorful" phldr="1"/>
      <dgm:spPr/>
      <dgm:t>
        <a:bodyPr/>
        <a:lstStyle/>
        <a:p>
          <a:endParaRPr lang="es-MX"/>
        </a:p>
      </dgm:t>
    </dgm:pt>
    <dgm:pt modelId="{E42FD22B-5E39-4353-9F8C-4168295CA946}">
      <dgm:prSet phldrT="[Texto]" custT="1"/>
      <dgm:spPr/>
      <dgm:t>
        <a:bodyPr/>
        <a:lstStyle/>
        <a:p>
          <a:r>
            <a:rPr lang="es-MX" sz="2000" b="1" u="sng" dirty="0" smtClean="0">
              <a:latin typeface="Arial" pitchFamily="34" charset="0"/>
              <a:cs typeface="Arial" pitchFamily="34" charset="0"/>
            </a:rPr>
            <a:t>TOMO 3</a:t>
          </a:r>
        </a:p>
        <a:p>
          <a:r>
            <a:rPr lang="es-MX" sz="2000" b="1" u="none" dirty="0" smtClean="0">
              <a:latin typeface="Arial" pitchFamily="34" charset="0"/>
              <a:cs typeface="Arial" pitchFamily="34" charset="0"/>
            </a:rPr>
            <a:t>PODER EJECUTIVO DEL ESTADO</a:t>
          </a:r>
          <a:endParaRPr lang="es-MX" sz="2000" u="none" dirty="0">
            <a:latin typeface="Arial" pitchFamily="34" charset="0"/>
            <a:cs typeface="Arial" pitchFamily="34" charset="0"/>
          </a:endParaRPr>
        </a:p>
      </dgm:t>
    </dgm:pt>
    <dgm:pt modelId="{09FF588D-CFE0-4349-B491-ACC4A5B26739}" type="parTrans" cxnId="{81927FDE-26D0-433A-8D8E-0DA3FD8DB16B}">
      <dgm:prSet/>
      <dgm:spPr/>
      <dgm:t>
        <a:bodyPr/>
        <a:lstStyle/>
        <a:p>
          <a:endParaRPr lang="es-MX"/>
        </a:p>
      </dgm:t>
    </dgm:pt>
    <dgm:pt modelId="{4053D3E0-C4A8-4249-B50E-F0C87D67DDD4}" type="sibTrans" cxnId="{81927FDE-26D0-433A-8D8E-0DA3FD8DB16B}">
      <dgm:prSet/>
      <dgm:spPr/>
      <dgm:t>
        <a:bodyPr/>
        <a:lstStyle/>
        <a:p>
          <a:endParaRPr lang="es-MX"/>
        </a:p>
      </dgm:t>
    </dgm:pt>
    <dgm:pt modelId="{740A6EE5-12E5-4532-AF58-4FE816DDE8F8}">
      <dgm:prSet phldrT="[Texto]" custT="1"/>
      <dgm:spPr/>
      <dgm:t>
        <a:bodyPr/>
        <a:lstStyle/>
        <a:p>
          <a:r>
            <a:rPr lang="es-MX" sz="1800" b="1" dirty="0" smtClean="0">
              <a:latin typeface="Arial" pitchFamily="34" charset="0"/>
              <a:cs typeface="Arial" pitchFamily="34" charset="0"/>
            </a:rPr>
            <a:t>DEPENDENCIAS</a:t>
          </a:r>
          <a:endParaRPr lang="es-MX" sz="1800" dirty="0">
            <a:latin typeface="Arial" pitchFamily="34" charset="0"/>
            <a:cs typeface="Arial" pitchFamily="34" charset="0"/>
          </a:endParaRPr>
        </a:p>
      </dgm:t>
    </dgm:pt>
    <dgm:pt modelId="{B63A58D0-1320-4813-859D-82F8C04BB381}" type="parTrans" cxnId="{20A87F82-5FCE-4A77-A35B-7683D565B056}">
      <dgm:prSet/>
      <dgm:spPr/>
      <dgm:t>
        <a:bodyPr/>
        <a:lstStyle/>
        <a:p>
          <a:endParaRPr lang="es-MX"/>
        </a:p>
      </dgm:t>
    </dgm:pt>
    <dgm:pt modelId="{367A86CE-9F61-47BE-A4C8-64AFF688A96F}" type="sibTrans" cxnId="{20A87F82-5FCE-4A77-A35B-7683D565B056}">
      <dgm:prSet/>
      <dgm:spPr/>
      <dgm:t>
        <a:bodyPr/>
        <a:lstStyle/>
        <a:p>
          <a:endParaRPr lang="es-MX"/>
        </a:p>
      </dgm:t>
    </dgm:pt>
    <dgm:pt modelId="{1D629AD3-B483-47CB-B843-D459DEB8231A}">
      <dgm:prSet phldrT="[Texto]" custT="1"/>
      <dgm:spPr/>
      <dgm:t>
        <a:bodyPr/>
        <a:lstStyle/>
        <a:p>
          <a:r>
            <a:rPr lang="es-ES" sz="1600" b="1" dirty="0" smtClean="0">
              <a:latin typeface="Arial" pitchFamily="34" charset="0"/>
              <a:cs typeface="Arial" pitchFamily="34" charset="0"/>
            </a:rPr>
            <a:t>PROCURADURÍA GENERAL DE JUSTICIA </a:t>
          </a:r>
          <a:r>
            <a:rPr lang="es-ES" sz="1800" b="1" dirty="0" smtClean="0">
              <a:latin typeface="Arial" pitchFamily="34" charset="0"/>
              <a:cs typeface="Arial" pitchFamily="34" charset="0"/>
            </a:rPr>
            <a:t>DEL</a:t>
          </a:r>
          <a:r>
            <a:rPr lang="es-ES" sz="1600" b="1" dirty="0" smtClean="0">
              <a:latin typeface="Arial" pitchFamily="34" charset="0"/>
              <a:cs typeface="Arial" pitchFamily="34" charset="0"/>
            </a:rPr>
            <a:t> ESTADO</a:t>
          </a:r>
          <a:endParaRPr lang="es-MX" sz="1600" dirty="0">
            <a:latin typeface="Arial" pitchFamily="34" charset="0"/>
            <a:cs typeface="Arial" pitchFamily="34" charset="0"/>
          </a:endParaRPr>
        </a:p>
      </dgm:t>
    </dgm:pt>
    <dgm:pt modelId="{3ACD4D47-7057-46F3-89DD-389FD24F93D2}" type="parTrans" cxnId="{200EB762-11C9-4071-AC59-78D78E69A851}">
      <dgm:prSet/>
      <dgm:spPr/>
      <dgm:t>
        <a:bodyPr/>
        <a:lstStyle/>
        <a:p>
          <a:endParaRPr lang="es-MX"/>
        </a:p>
      </dgm:t>
    </dgm:pt>
    <dgm:pt modelId="{3196F7B8-473B-48F7-AAC1-B82D194B7F54}" type="sibTrans" cxnId="{200EB762-11C9-4071-AC59-78D78E69A851}">
      <dgm:prSet/>
      <dgm:spPr/>
      <dgm:t>
        <a:bodyPr/>
        <a:lstStyle/>
        <a:p>
          <a:endParaRPr lang="es-MX"/>
        </a:p>
      </dgm:t>
    </dgm:pt>
    <dgm:pt modelId="{D5748799-50E7-4C7D-9BE1-BD380E899F2F}">
      <dgm:prSet phldrT="[Texto]" custT="1"/>
      <dgm:spPr/>
      <dgm:t>
        <a:bodyPr/>
        <a:lstStyle/>
        <a:p>
          <a:r>
            <a:rPr lang="es-MX" sz="1600" b="1" dirty="0" smtClean="0">
              <a:latin typeface="Arial" pitchFamily="34" charset="0"/>
              <a:cs typeface="Arial" pitchFamily="34" charset="0"/>
            </a:rPr>
            <a:t>ORGANOS ADMINISTRATIVOS DESCONCENTRADOS </a:t>
          </a:r>
          <a:endParaRPr lang="es-MX" sz="1600" dirty="0">
            <a:latin typeface="Arial" pitchFamily="34" charset="0"/>
            <a:cs typeface="Arial" pitchFamily="34" charset="0"/>
          </a:endParaRPr>
        </a:p>
      </dgm:t>
    </dgm:pt>
    <dgm:pt modelId="{0E5984DA-DD02-4ABA-A91E-3B72B7E47F59}" type="parTrans" cxnId="{C2A0B7C7-E6BD-481B-AB4F-A0F2BCAFEF6A}">
      <dgm:prSet/>
      <dgm:spPr/>
      <dgm:t>
        <a:bodyPr/>
        <a:lstStyle/>
        <a:p>
          <a:endParaRPr lang="es-MX"/>
        </a:p>
      </dgm:t>
    </dgm:pt>
    <dgm:pt modelId="{B5E0FF1C-A9D7-46A1-8369-F19E6D47454E}" type="sibTrans" cxnId="{C2A0B7C7-E6BD-481B-AB4F-A0F2BCAFEF6A}">
      <dgm:prSet/>
      <dgm:spPr/>
      <dgm:t>
        <a:bodyPr/>
        <a:lstStyle/>
        <a:p>
          <a:endParaRPr lang="es-MX"/>
        </a:p>
      </dgm:t>
    </dgm:pt>
    <dgm:pt modelId="{8FD3714D-8332-43F3-80E5-F8EBAEF6BA4E}" type="pres">
      <dgm:prSet presAssocID="{0C1AFCB0-0932-46FB-8230-9D97CC7A0375}" presName="diagram" presStyleCnt="0">
        <dgm:presLayoutVars>
          <dgm:chPref val="1"/>
          <dgm:dir/>
          <dgm:animOne val="branch"/>
          <dgm:animLvl val="lvl"/>
          <dgm:resizeHandles/>
        </dgm:presLayoutVars>
      </dgm:prSet>
      <dgm:spPr/>
      <dgm:t>
        <a:bodyPr/>
        <a:lstStyle/>
        <a:p>
          <a:endParaRPr lang="es-MX"/>
        </a:p>
      </dgm:t>
    </dgm:pt>
    <dgm:pt modelId="{786735BE-81A4-475A-9718-AB67476F8092}" type="pres">
      <dgm:prSet presAssocID="{E42FD22B-5E39-4353-9F8C-4168295CA946}" presName="root" presStyleCnt="0"/>
      <dgm:spPr/>
    </dgm:pt>
    <dgm:pt modelId="{8EF4284E-24D0-4818-86D3-8DF3AE4F4A14}" type="pres">
      <dgm:prSet presAssocID="{E42FD22B-5E39-4353-9F8C-4168295CA946}" presName="rootComposite" presStyleCnt="0"/>
      <dgm:spPr/>
    </dgm:pt>
    <dgm:pt modelId="{CFFB90BC-6B05-40DB-85EC-BDC32AF11FD8}" type="pres">
      <dgm:prSet presAssocID="{E42FD22B-5E39-4353-9F8C-4168295CA946}" presName="rootText" presStyleLbl="node1" presStyleIdx="0" presStyleCnt="1" custScaleX="183180" custScaleY="46756"/>
      <dgm:spPr/>
      <dgm:t>
        <a:bodyPr/>
        <a:lstStyle/>
        <a:p>
          <a:endParaRPr lang="es-MX"/>
        </a:p>
      </dgm:t>
    </dgm:pt>
    <dgm:pt modelId="{C96C2D3B-A428-43C2-900B-C18C15826992}" type="pres">
      <dgm:prSet presAssocID="{E42FD22B-5E39-4353-9F8C-4168295CA946}" presName="rootConnector" presStyleLbl="node1" presStyleIdx="0" presStyleCnt="1"/>
      <dgm:spPr/>
      <dgm:t>
        <a:bodyPr/>
        <a:lstStyle/>
        <a:p>
          <a:endParaRPr lang="es-MX"/>
        </a:p>
      </dgm:t>
    </dgm:pt>
    <dgm:pt modelId="{D65E9AEE-B085-4F55-B180-81FCC35DFA2B}" type="pres">
      <dgm:prSet presAssocID="{E42FD22B-5E39-4353-9F8C-4168295CA946}" presName="childShape" presStyleCnt="0"/>
      <dgm:spPr/>
    </dgm:pt>
    <dgm:pt modelId="{8A80D2A0-E6C3-46F1-9D20-B32213410937}" type="pres">
      <dgm:prSet presAssocID="{B63A58D0-1320-4813-859D-82F8C04BB381}" presName="Name13" presStyleLbl="parChTrans1D2" presStyleIdx="0" presStyleCnt="3"/>
      <dgm:spPr/>
      <dgm:t>
        <a:bodyPr/>
        <a:lstStyle/>
        <a:p>
          <a:endParaRPr lang="es-MX"/>
        </a:p>
      </dgm:t>
    </dgm:pt>
    <dgm:pt modelId="{29291AF6-156D-4D40-8893-BB640B7B944D}" type="pres">
      <dgm:prSet presAssocID="{740A6EE5-12E5-4532-AF58-4FE816DDE8F8}" presName="childText" presStyleLbl="bgAcc1" presStyleIdx="0" presStyleCnt="3" custScaleX="105336" custScaleY="56086" custLinFactNeighborX="1061" custLinFactNeighborY="-642">
        <dgm:presLayoutVars>
          <dgm:bulletEnabled val="1"/>
        </dgm:presLayoutVars>
      </dgm:prSet>
      <dgm:spPr/>
      <dgm:t>
        <a:bodyPr/>
        <a:lstStyle/>
        <a:p>
          <a:endParaRPr lang="es-MX"/>
        </a:p>
      </dgm:t>
    </dgm:pt>
    <dgm:pt modelId="{AF2C4E6A-AD60-4B43-B893-57680BE214EB}" type="pres">
      <dgm:prSet presAssocID="{3ACD4D47-7057-46F3-89DD-389FD24F93D2}" presName="Name13" presStyleLbl="parChTrans1D2" presStyleIdx="1" presStyleCnt="3"/>
      <dgm:spPr/>
      <dgm:t>
        <a:bodyPr/>
        <a:lstStyle/>
        <a:p>
          <a:endParaRPr lang="es-MX"/>
        </a:p>
      </dgm:t>
    </dgm:pt>
    <dgm:pt modelId="{CFFE274E-99F9-448F-838F-06FDEF492424}" type="pres">
      <dgm:prSet presAssocID="{1D629AD3-B483-47CB-B843-D459DEB8231A}" presName="childText" presStyleLbl="bgAcc1" presStyleIdx="1" presStyleCnt="3" custScaleX="105336" custLinFactNeighborX="0">
        <dgm:presLayoutVars>
          <dgm:bulletEnabled val="1"/>
        </dgm:presLayoutVars>
      </dgm:prSet>
      <dgm:spPr/>
      <dgm:t>
        <a:bodyPr/>
        <a:lstStyle/>
        <a:p>
          <a:endParaRPr lang="es-MX"/>
        </a:p>
      </dgm:t>
    </dgm:pt>
    <dgm:pt modelId="{9ACE395E-D273-4425-AFBA-0A01E9059F78}" type="pres">
      <dgm:prSet presAssocID="{0E5984DA-DD02-4ABA-A91E-3B72B7E47F59}" presName="Name13" presStyleLbl="parChTrans1D2" presStyleIdx="2" presStyleCnt="3"/>
      <dgm:spPr/>
      <dgm:t>
        <a:bodyPr/>
        <a:lstStyle/>
        <a:p>
          <a:endParaRPr lang="es-MX"/>
        </a:p>
      </dgm:t>
    </dgm:pt>
    <dgm:pt modelId="{8EB7FDDF-4492-4AF8-BBE9-AA03CADB3023}" type="pres">
      <dgm:prSet presAssocID="{D5748799-50E7-4C7D-9BE1-BD380E899F2F}" presName="childText" presStyleLbl="bgAcc1" presStyleIdx="2" presStyleCnt="3" custScaleX="105336">
        <dgm:presLayoutVars>
          <dgm:bulletEnabled val="1"/>
        </dgm:presLayoutVars>
      </dgm:prSet>
      <dgm:spPr/>
      <dgm:t>
        <a:bodyPr/>
        <a:lstStyle/>
        <a:p>
          <a:endParaRPr lang="es-MX"/>
        </a:p>
      </dgm:t>
    </dgm:pt>
  </dgm:ptLst>
  <dgm:cxnLst>
    <dgm:cxn modelId="{E8F5CC8E-0975-498C-BA80-9C244F5DDDF0}" type="presOf" srcId="{B63A58D0-1320-4813-859D-82F8C04BB381}" destId="{8A80D2A0-E6C3-46F1-9D20-B32213410937}" srcOrd="0" destOrd="0" presId="urn:microsoft.com/office/officeart/2005/8/layout/hierarchy3"/>
    <dgm:cxn modelId="{F06C01B5-B513-4B7B-9CFA-9AAE45F56F4E}" type="presOf" srcId="{740A6EE5-12E5-4532-AF58-4FE816DDE8F8}" destId="{29291AF6-156D-4D40-8893-BB640B7B944D}" srcOrd="0" destOrd="0" presId="urn:microsoft.com/office/officeart/2005/8/layout/hierarchy3"/>
    <dgm:cxn modelId="{1C4896D8-8648-4BDC-9DAF-29C7AA1179F3}" type="presOf" srcId="{1D629AD3-B483-47CB-B843-D459DEB8231A}" destId="{CFFE274E-99F9-448F-838F-06FDEF492424}" srcOrd="0" destOrd="0" presId="urn:microsoft.com/office/officeart/2005/8/layout/hierarchy3"/>
    <dgm:cxn modelId="{17553C89-B1D1-421F-A7B3-1D94C7D6E1D3}" type="presOf" srcId="{3ACD4D47-7057-46F3-89DD-389FD24F93D2}" destId="{AF2C4E6A-AD60-4B43-B893-57680BE214EB}" srcOrd="0" destOrd="0" presId="urn:microsoft.com/office/officeart/2005/8/layout/hierarchy3"/>
    <dgm:cxn modelId="{502C41F2-500C-4040-BCA2-17D6E442F706}" type="presOf" srcId="{0E5984DA-DD02-4ABA-A91E-3B72B7E47F59}" destId="{9ACE395E-D273-4425-AFBA-0A01E9059F78}" srcOrd="0" destOrd="0" presId="urn:microsoft.com/office/officeart/2005/8/layout/hierarchy3"/>
    <dgm:cxn modelId="{200EB762-11C9-4071-AC59-78D78E69A851}" srcId="{E42FD22B-5E39-4353-9F8C-4168295CA946}" destId="{1D629AD3-B483-47CB-B843-D459DEB8231A}" srcOrd="1" destOrd="0" parTransId="{3ACD4D47-7057-46F3-89DD-389FD24F93D2}" sibTransId="{3196F7B8-473B-48F7-AAC1-B82D194B7F54}"/>
    <dgm:cxn modelId="{20A87F82-5FCE-4A77-A35B-7683D565B056}" srcId="{E42FD22B-5E39-4353-9F8C-4168295CA946}" destId="{740A6EE5-12E5-4532-AF58-4FE816DDE8F8}" srcOrd="0" destOrd="0" parTransId="{B63A58D0-1320-4813-859D-82F8C04BB381}" sibTransId="{367A86CE-9F61-47BE-A4C8-64AFF688A96F}"/>
    <dgm:cxn modelId="{22E86B8A-0BFF-4D70-AA64-189369E72E4E}" type="presOf" srcId="{0C1AFCB0-0932-46FB-8230-9D97CC7A0375}" destId="{8FD3714D-8332-43F3-80E5-F8EBAEF6BA4E}" srcOrd="0" destOrd="0" presId="urn:microsoft.com/office/officeart/2005/8/layout/hierarchy3"/>
    <dgm:cxn modelId="{81927FDE-26D0-433A-8D8E-0DA3FD8DB16B}" srcId="{0C1AFCB0-0932-46FB-8230-9D97CC7A0375}" destId="{E42FD22B-5E39-4353-9F8C-4168295CA946}" srcOrd="0" destOrd="0" parTransId="{09FF588D-CFE0-4349-B491-ACC4A5B26739}" sibTransId="{4053D3E0-C4A8-4249-B50E-F0C87D67DDD4}"/>
    <dgm:cxn modelId="{6A96A998-70C5-4DEF-ABC8-A09A84315A6C}" type="presOf" srcId="{E42FD22B-5E39-4353-9F8C-4168295CA946}" destId="{CFFB90BC-6B05-40DB-85EC-BDC32AF11FD8}" srcOrd="0" destOrd="0" presId="urn:microsoft.com/office/officeart/2005/8/layout/hierarchy3"/>
    <dgm:cxn modelId="{C2A0B7C7-E6BD-481B-AB4F-A0F2BCAFEF6A}" srcId="{E42FD22B-5E39-4353-9F8C-4168295CA946}" destId="{D5748799-50E7-4C7D-9BE1-BD380E899F2F}" srcOrd="2" destOrd="0" parTransId="{0E5984DA-DD02-4ABA-A91E-3B72B7E47F59}" sibTransId="{B5E0FF1C-A9D7-46A1-8369-F19E6D47454E}"/>
    <dgm:cxn modelId="{7CFD5493-AC3B-405C-943B-3B70E9FCA521}" type="presOf" srcId="{D5748799-50E7-4C7D-9BE1-BD380E899F2F}" destId="{8EB7FDDF-4492-4AF8-BBE9-AA03CADB3023}" srcOrd="0" destOrd="0" presId="urn:microsoft.com/office/officeart/2005/8/layout/hierarchy3"/>
    <dgm:cxn modelId="{82E49BE4-8C0B-489B-A79D-74DD98824AC8}" type="presOf" srcId="{E42FD22B-5E39-4353-9F8C-4168295CA946}" destId="{C96C2D3B-A428-43C2-900B-C18C15826992}" srcOrd="1" destOrd="0" presId="urn:microsoft.com/office/officeart/2005/8/layout/hierarchy3"/>
    <dgm:cxn modelId="{03528C9D-4404-46D1-9258-D2282BA87631}" type="presParOf" srcId="{8FD3714D-8332-43F3-80E5-F8EBAEF6BA4E}" destId="{786735BE-81A4-475A-9718-AB67476F8092}" srcOrd="0" destOrd="0" presId="urn:microsoft.com/office/officeart/2005/8/layout/hierarchy3"/>
    <dgm:cxn modelId="{E6BC4CB8-3BF5-4B50-B92E-161CCCDC682E}" type="presParOf" srcId="{786735BE-81A4-475A-9718-AB67476F8092}" destId="{8EF4284E-24D0-4818-86D3-8DF3AE4F4A14}" srcOrd="0" destOrd="0" presId="urn:microsoft.com/office/officeart/2005/8/layout/hierarchy3"/>
    <dgm:cxn modelId="{B8D230A1-890F-44FC-9BE2-E2029F7654F1}" type="presParOf" srcId="{8EF4284E-24D0-4818-86D3-8DF3AE4F4A14}" destId="{CFFB90BC-6B05-40DB-85EC-BDC32AF11FD8}" srcOrd="0" destOrd="0" presId="urn:microsoft.com/office/officeart/2005/8/layout/hierarchy3"/>
    <dgm:cxn modelId="{FEF1A627-65E7-4582-A542-084F6B7778C5}" type="presParOf" srcId="{8EF4284E-24D0-4818-86D3-8DF3AE4F4A14}" destId="{C96C2D3B-A428-43C2-900B-C18C15826992}" srcOrd="1" destOrd="0" presId="urn:microsoft.com/office/officeart/2005/8/layout/hierarchy3"/>
    <dgm:cxn modelId="{240D43FE-8229-4216-B1D1-F6F1752DD9FE}" type="presParOf" srcId="{786735BE-81A4-475A-9718-AB67476F8092}" destId="{D65E9AEE-B085-4F55-B180-81FCC35DFA2B}" srcOrd="1" destOrd="0" presId="urn:microsoft.com/office/officeart/2005/8/layout/hierarchy3"/>
    <dgm:cxn modelId="{918CD62C-3114-4AD4-AA7F-6A68BF897DAE}" type="presParOf" srcId="{D65E9AEE-B085-4F55-B180-81FCC35DFA2B}" destId="{8A80D2A0-E6C3-46F1-9D20-B32213410937}" srcOrd="0" destOrd="0" presId="urn:microsoft.com/office/officeart/2005/8/layout/hierarchy3"/>
    <dgm:cxn modelId="{6E7BECF8-DB6F-450C-BEE1-B69ACF0E4342}" type="presParOf" srcId="{D65E9AEE-B085-4F55-B180-81FCC35DFA2B}" destId="{29291AF6-156D-4D40-8893-BB640B7B944D}" srcOrd="1" destOrd="0" presId="urn:microsoft.com/office/officeart/2005/8/layout/hierarchy3"/>
    <dgm:cxn modelId="{2E1C4883-1A0F-4179-95DD-A5AC57188169}" type="presParOf" srcId="{D65E9AEE-B085-4F55-B180-81FCC35DFA2B}" destId="{AF2C4E6A-AD60-4B43-B893-57680BE214EB}" srcOrd="2" destOrd="0" presId="urn:microsoft.com/office/officeart/2005/8/layout/hierarchy3"/>
    <dgm:cxn modelId="{2F06972B-85B3-460D-8B79-0BAB60999FAB}" type="presParOf" srcId="{D65E9AEE-B085-4F55-B180-81FCC35DFA2B}" destId="{CFFE274E-99F9-448F-838F-06FDEF492424}" srcOrd="3" destOrd="0" presId="urn:microsoft.com/office/officeart/2005/8/layout/hierarchy3"/>
    <dgm:cxn modelId="{304A4E60-7DFB-4304-884E-99D332003B56}" type="presParOf" srcId="{D65E9AEE-B085-4F55-B180-81FCC35DFA2B}" destId="{9ACE395E-D273-4425-AFBA-0A01E9059F78}" srcOrd="4" destOrd="0" presId="urn:microsoft.com/office/officeart/2005/8/layout/hierarchy3"/>
    <dgm:cxn modelId="{0E9CF5C1-FAC4-402A-8227-719279D616F6}" type="presParOf" srcId="{D65E9AEE-B085-4F55-B180-81FCC35DFA2B}" destId="{8EB7FDDF-4492-4AF8-BBE9-AA03CADB3023}"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C1AFCB0-0932-46FB-8230-9D97CC7A0375}" type="doc">
      <dgm:prSet loTypeId="urn:microsoft.com/office/officeart/2005/8/layout/hierarchy3" loCatId="hierarchy" qsTypeId="urn:microsoft.com/office/officeart/2005/8/quickstyle/3d2" qsCatId="3D" csTypeId="urn:microsoft.com/office/officeart/2005/8/colors/colorful5" csCatId="colorful" phldr="1"/>
      <dgm:spPr/>
      <dgm:t>
        <a:bodyPr/>
        <a:lstStyle/>
        <a:p>
          <a:endParaRPr lang="es-MX"/>
        </a:p>
      </dgm:t>
    </dgm:pt>
    <dgm:pt modelId="{E42FD22B-5E39-4353-9F8C-4168295CA946}">
      <dgm:prSet phldrT="[Texto]" custT="1"/>
      <dgm:spPr>
        <a:solidFill>
          <a:srgbClr val="00B050"/>
        </a:solidFill>
      </dgm:spPr>
      <dgm:t>
        <a:bodyPr/>
        <a:lstStyle/>
        <a:p>
          <a:r>
            <a:rPr lang="es-MX" sz="1800" b="1" u="sng" dirty="0" smtClean="0">
              <a:latin typeface="Arial" pitchFamily="34" charset="0"/>
              <a:cs typeface="Arial" pitchFamily="34" charset="0"/>
            </a:rPr>
            <a:t>TOMO 4</a:t>
          </a:r>
        </a:p>
        <a:p>
          <a:r>
            <a:rPr lang="es-MX" sz="1800" b="1" u="none" dirty="0" smtClean="0">
              <a:latin typeface="Arial" pitchFamily="34" charset="0"/>
              <a:cs typeface="Arial" pitchFamily="34" charset="0"/>
            </a:rPr>
            <a:t>PODER LEGISLATIVO DEL ESTADO</a:t>
          </a:r>
          <a:endParaRPr lang="es-MX" sz="1800" u="none" dirty="0">
            <a:latin typeface="Arial" pitchFamily="34" charset="0"/>
            <a:cs typeface="Arial" pitchFamily="34" charset="0"/>
          </a:endParaRPr>
        </a:p>
      </dgm:t>
    </dgm:pt>
    <dgm:pt modelId="{09FF588D-CFE0-4349-B491-ACC4A5B26739}" type="parTrans" cxnId="{81927FDE-26D0-433A-8D8E-0DA3FD8DB16B}">
      <dgm:prSet/>
      <dgm:spPr/>
      <dgm:t>
        <a:bodyPr/>
        <a:lstStyle/>
        <a:p>
          <a:endParaRPr lang="es-MX"/>
        </a:p>
      </dgm:t>
    </dgm:pt>
    <dgm:pt modelId="{4053D3E0-C4A8-4249-B50E-F0C87D67DDD4}" type="sibTrans" cxnId="{81927FDE-26D0-433A-8D8E-0DA3FD8DB16B}">
      <dgm:prSet/>
      <dgm:spPr/>
      <dgm:t>
        <a:bodyPr/>
        <a:lstStyle/>
        <a:p>
          <a:endParaRPr lang="es-MX"/>
        </a:p>
      </dgm:t>
    </dgm:pt>
    <dgm:pt modelId="{740A6EE5-12E5-4532-AF58-4FE816DDE8F8}">
      <dgm:prSet phldrT="[Texto]" custT="1"/>
      <dgm:spPr/>
      <dgm:t>
        <a:bodyPr/>
        <a:lstStyle/>
        <a:p>
          <a:r>
            <a:rPr lang="es-ES" sz="1600" b="1" dirty="0" smtClean="0">
              <a:latin typeface="Arial" pitchFamily="34" charset="0"/>
              <a:cs typeface="Arial" pitchFamily="34" charset="0"/>
            </a:rPr>
            <a:t>ENTIDADES DE FISCALIZACIÓN SUPERIOR DEL ESTADO </a:t>
          </a:r>
          <a:endParaRPr lang="es-MX" sz="1600" dirty="0">
            <a:latin typeface="Arial" pitchFamily="34" charset="0"/>
            <a:cs typeface="Arial" pitchFamily="34" charset="0"/>
          </a:endParaRPr>
        </a:p>
      </dgm:t>
    </dgm:pt>
    <dgm:pt modelId="{B63A58D0-1320-4813-859D-82F8C04BB381}" type="parTrans" cxnId="{20A87F82-5FCE-4A77-A35B-7683D565B056}">
      <dgm:prSet/>
      <dgm:spPr/>
      <dgm:t>
        <a:bodyPr/>
        <a:lstStyle/>
        <a:p>
          <a:endParaRPr lang="es-MX"/>
        </a:p>
      </dgm:t>
    </dgm:pt>
    <dgm:pt modelId="{367A86CE-9F61-47BE-A4C8-64AFF688A96F}" type="sibTrans" cxnId="{20A87F82-5FCE-4A77-A35B-7683D565B056}">
      <dgm:prSet/>
      <dgm:spPr/>
      <dgm:t>
        <a:bodyPr/>
        <a:lstStyle/>
        <a:p>
          <a:endParaRPr lang="es-MX"/>
        </a:p>
      </dgm:t>
    </dgm:pt>
    <dgm:pt modelId="{1D629AD3-B483-47CB-B843-D459DEB8231A}">
      <dgm:prSet phldrT="[Texto]" custT="1"/>
      <dgm:spPr/>
      <dgm:t>
        <a:bodyPr/>
        <a:lstStyle/>
        <a:p>
          <a:r>
            <a:rPr lang="es-ES" sz="1600" b="1" dirty="0" smtClean="0">
              <a:latin typeface="Arial" pitchFamily="34" charset="0"/>
              <a:cs typeface="Arial" pitchFamily="34" charset="0"/>
            </a:rPr>
            <a:t>OTROS ENTES PÚBLICOS DEL PODER LEGISLATIVO</a:t>
          </a:r>
          <a:endParaRPr lang="es-MX" sz="1600" dirty="0">
            <a:latin typeface="Arial" pitchFamily="34" charset="0"/>
            <a:cs typeface="Arial" pitchFamily="34" charset="0"/>
          </a:endParaRPr>
        </a:p>
      </dgm:t>
    </dgm:pt>
    <dgm:pt modelId="{3ACD4D47-7057-46F3-89DD-389FD24F93D2}" type="parTrans" cxnId="{200EB762-11C9-4071-AC59-78D78E69A851}">
      <dgm:prSet/>
      <dgm:spPr/>
      <dgm:t>
        <a:bodyPr/>
        <a:lstStyle/>
        <a:p>
          <a:endParaRPr lang="es-MX"/>
        </a:p>
      </dgm:t>
    </dgm:pt>
    <dgm:pt modelId="{3196F7B8-473B-48F7-AAC1-B82D194B7F54}" type="sibTrans" cxnId="{200EB762-11C9-4071-AC59-78D78E69A851}">
      <dgm:prSet/>
      <dgm:spPr/>
      <dgm:t>
        <a:bodyPr/>
        <a:lstStyle/>
        <a:p>
          <a:endParaRPr lang="es-MX"/>
        </a:p>
      </dgm:t>
    </dgm:pt>
    <dgm:pt modelId="{8FD3714D-8332-43F3-80E5-F8EBAEF6BA4E}" type="pres">
      <dgm:prSet presAssocID="{0C1AFCB0-0932-46FB-8230-9D97CC7A0375}" presName="diagram" presStyleCnt="0">
        <dgm:presLayoutVars>
          <dgm:chPref val="1"/>
          <dgm:dir/>
          <dgm:animOne val="branch"/>
          <dgm:animLvl val="lvl"/>
          <dgm:resizeHandles/>
        </dgm:presLayoutVars>
      </dgm:prSet>
      <dgm:spPr/>
      <dgm:t>
        <a:bodyPr/>
        <a:lstStyle/>
        <a:p>
          <a:endParaRPr lang="es-MX"/>
        </a:p>
      </dgm:t>
    </dgm:pt>
    <dgm:pt modelId="{786735BE-81A4-475A-9718-AB67476F8092}" type="pres">
      <dgm:prSet presAssocID="{E42FD22B-5E39-4353-9F8C-4168295CA946}" presName="root" presStyleCnt="0"/>
      <dgm:spPr/>
    </dgm:pt>
    <dgm:pt modelId="{8EF4284E-24D0-4818-86D3-8DF3AE4F4A14}" type="pres">
      <dgm:prSet presAssocID="{E42FD22B-5E39-4353-9F8C-4168295CA946}" presName="rootComposite" presStyleCnt="0"/>
      <dgm:spPr/>
    </dgm:pt>
    <dgm:pt modelId="{CFFB90BC-6B05-40DB-85EC-BDC32AF11FD8}" type="pres">
      <dgm:prSet presAssocID="{E42FD22B-5E39-4353-9F8C-4168295CA946}" presName="rootText" presStyleLbl="node1" presStyleIdx="0" presStyleCnt="1" custScaleX="109941" custScaleY="40592"/>
      <dgm:spPr/>
      <dgm:t>
        <a:bodyPr/>
        <a:lstStyle/>
        <a:p>
          <a:endParaRPr lang="es-MX"/>
        </a:p>
      </dgm:t>
    </dgm:pt>
    <dgm:pt modelId="{C96C2D3B-A428-43C2-900B-C18C15826992}" type="pres">
      <dgm:prSet presAssocID="{E42FD22B-5E39-4353-9F8C-4168295CA946}" presName="rootConnector" presStyleLbl="node1" presStyleIdx="0" presStyleCnt="1"/>
      <dgm:spPr/>
      <dgm:t>
        <a:bodyPr/>
        <a:lstStyle/>
        <a:p>
          <a:endParaRPr lang="es-MX"/>
        </a:p>
      </dgm:t>
    </dgm:pt>
    <dgm:pt modelId="{D65E9AEE-B085-4F55-B180-81FCC35DFA2B}" type="pres">
      <dgm:prSet presAssocID="{E42FD22B-5E39-4353-9F8C-4168295CA946}" presName="childShape" presStyleCnt="0"/>
      <dgm:spPr/>
    </dgm:pt>
    <dgm:pt modelId="{8A80D2A0-E6C3-46F1-9D20-B32213410937}" type="pres">
      <dgm:prSet presAssocID="{B63A58D0-1320-4813-859D-82F8C04BB381}" presName="Name13" presStyleLbl="parChTrans1D2" presStyleIdx="0" presStyleCnt="2"/>
      <dgm:spPr/>
      <dgm:t>
        <a:bodyPr/>
        <a:lstStyle/>
        <a:p>
          <a:endParaRPr lang="es-MX"/>
        </a:p>
      </dgm:t>
    </dgm:pt>
    <dgm:pt modelId="{29291AF6-156D-4D40-8893-BB640B7B944D}" type="pres">
      <dgm:prSet presAssocID="{740A6EE5-12E5-4532-AF58-4FE816DDE8F8}" presName="childText" presStyleLbl="bgAcc1" presStyleIdx="0" presStyleCnt="2" custScaleX="86643" custScaleY="57667" custLinFactNeighborX="1061" custLinFactNeighborY="-642">
        <dgm:presLayoutVars>
          <dgm:bulletEnabled val="1"/>
        </dgm:presLayoutVars>
      </dgm:prSet>
      <dgm:spPr/>
      <dgm:t>
        <a:bodyPr/>
        <a:lstStyle/>
        <a:p>
          <a:endParaRPr lang="es-MX"/>
        </a:p>
      </dgm:t>
    </dgm:pt>
    <dgm:pt modelId="{AF2C4E6A-AD60-4B43-B893-57680BE214EB}" type="pres">
      <dgm:prSet presAssocID="{3ACD4D47-7057-46F3-89DD-389FD24F93D2}" presName="Name13" presStyleLbl="parChTrans1D2" presStyleIdx="1" presStyleCnt="2"/>
      <dgm:spPr/>
      <dgm:t>
        <a:bodyPr/>
        <a:lstStyle/>
        <a:p>
          <a:endParaRPr lang="es-MX"/>
        </a:p>
      </dgm:t>
    </dgm:pt>
    <dgm:pt modelId="{CFFE274E-99F9-448F-838F-06FDEF492424}" type="pres">
      <dgm:prSet presAssocID="{1D629AD3-B483-47CB-B843-D459DEB8231A}" presName="childText" presStyleLbl="bgAcc1" presStyleIdx="1" presStyleCnt="2" custScaleX="86643" custScaleY="54485" custLinFactNeighborX="0">
        <dgm:presLayoutVars>
          <dgm:bulletEnabled val="1"/>
        </dgm:presLayoutVars>
      </dgm:prSet>
      <dgm:spPr/>
      <dgm:t>
        <a:bodyPr/>
        <a:lstStyle/>
        <a:p>
          <a:endParaRPr lang="es-MX"/>
        </a:p>
      </dgm:t>
    </dgm:pt>
  </dgm:ptLst>
  <dgm:cxnLst>
    <dgm:cxn modelId="{200EB762-11C9-4071-AC59-78D78E69A851}" srcId="{E42FD22B-5E39-4353-9F8C-4168295CA946}" destId="{1D629AD3-B483-47CB-B843-D459DEB8231A}" srcOrd="1" destOrd="0" parTransId="{3ACD4D47-7057-46F3-89DD-389FD24F93D2}" sibTransId="{3196F7B8-473B-48F7-AAC1-B82D194B7F54}"/>
    <dgm:cxn modelId="{D1FD0B39-251B-4F75-8081-AE21010EDD9C}" type="presOf" srcId="{0C1AFCB0-0932-46FB-8230-9D97CC7A0375}" destId="{8FD3714D-8332-43F3-80E5-F8EBAEF6BA4E}" srcOrd="0" destOrd="0" presId="urn:microsoft.com/office/officeart/2005/8/layout/hierarchy3"/>
    <dgm:cxn modelId="{B2DFCAB3-1EA8-4C30-9539-FCCD0DC52107}" type="presOf" srcId="{E42FD22B-5E39-4353-9F8C-4168295CA946}" destId="{C96C2D3B-A428-43C2-900B-C18C15826992}" srcOrd="1" destOrd="0" presId="urn:microsoft.com/office/officeart/2005/8/layout/hierarchy3"/>
    <dgm:cxn modelId="{63B7CE3E-0A63-433A-BEC4-222D0897BC3C}" type="presOf" srcId="{E42FD22B-5E39-4353-9F8C-4168295CA946}" destId="{CFFB90BC-6B05-40DB-85EC-BDC32AF11FD8}" srcOrd="0" destOrd="0" presId="urn:microsoft.com/office/officeart/2005/8/layout/hierarchy3"/>
    <dgm:cxn modelId="{24CC994D-751E-4A4A-B6A6-3E4B298CE63A}" type="presOf" srcId="{B63A58D0-1320-4813-859D-82F8C04BB381}" destId="{8A80D2A0-E6C3-46F1-9D20-B32213410937}" srcOrd="0" destOrd="0" presId="urn:microsoft.com/office/officeart/2005/8/layout/hierarchy3"/>
    <dgm:cxn modelId="{20A87F82-5FCE-4A77-A35B-7683D565B056}" srcId="{E42FD22B-5E39-4353-9F8C-4168295CA946}" destId="{740A6EE5-12E5-4532-AF58-4FE816DDE8F8}" srcOrd="0" destOrd="0" parTransId="{B63A58D0-1320-4813-859D-82F8C04BB381}" sibTransId="{367A86CE-9F61-47BE-A4C8-64AFF688A96F}"/>
    <dgm:cxn modelId="{81927FDE-26D0-433A-8D8E-0DA3FD8DB16B}" srcId="{0C1AFCB0-0932-46FB-8230-9D97CC7A0375}" destId="{E42FD22B-5E39-4353-9F8C-4168295CA946}" srcOrd="0" destOrd="0" parTransId="{09FF588D-CFE0-4349-B491-ACC4A5B26739}" sibTransId="{4053D3E0-C4A8-4249-B50E-F0C87D67DDD4}"/>
    <dgm:cxn modelId="{3EB089D9-1C30-4CCF-8840-70FF9B3C4AB0}" type="presOf" srcId="{3ACD4D47-7057-46F3-89DD-389FD24F93D2}" destId="{AF2C4E6A-AD60-4B43-B893-57680BE214EB}" srcOrd="0" destOrd="0" presId="urn:microsoft.com/office/officeart/2005/8/layout/hierarchy3"/>
    <dgm:cxn modelId="{B183888E-43C7-4FFC-8AAA-C9A3F9C435AD}" type="presOf" srcId="{740A6EE5-12E5-4532-AF58-4FE816DDE8F8}" destId="{29291AF6-156D-4D40-8893-BB640B7B944D}" srcOrd="0" destOrd="0" presId="urn:microsoft.com/office/officeart/2005/8/layout/hierarchy3"/>
    <dgm:cxn modelId="{5F6794E2-CEE3-460B-86E7-C716EE840DFC}" type="presOf" srcId="{1D629AD3-B483-47CB-B843-D459DEB8231A}" destId="{CFFE274E-99F9-448F-838F-06FDEF492424}" srcOrd="0" destOrd="0" presId="urn:microsoft.com/office/officeart/2005/8/layout/hierarchy3"/>
    <dgm:cxn modelId="{207B95AF-43FC-4A59-A33C-058CD5F15F3D}" type="presParOf" srcId="{8FD3714D-8332-43F3-80E5-F8EBAEF6BA4E}" destId="{786735BE-81A4-475A-9718-AB67476F8092}" srcOrd="0" destOrd="0" presId="urn:microsoft.com/office/officeart/2005/8/layout/hierarchy3"/>
    <dgm:cxn modelId="{48FF3A92-3C88-471F-95FC-2A32DE469E6B}" type="presParOf" srcId="{786735BE-81A4-475A-9718-AB67476F8092}" destId="{8EF4284E-24D0-4818-86D3-8DF3AE4F4A14}" srcOrd="0" destOrd="0" presId="urn:microsoft.com/office/officeart/2005/8/layout/hierarchy3"/>
    <dgm:cxn modelId="{A64C8EFB-CA88-4123-B11F-F608F82BC6B7}" type="presParOf" srcId="{8EF4284E-24D0-4818-86D3-8DF3AE4F4A14}" destId="{CFFB90BC-6B05-40DB-85EC-BDC32AF11FD8}" srcOrd="0" destOrd="0" presId="urn:microsoft.com/office/officeart/2005/8/layout/hierarchy3"/>
    <dgm:cxn modelId="{1F347202-0B3A-4D2A-9749-996FA1C80C3B}" type="presParOf" srcId="{8EF4284E-24D0-4818-86D3-8DF3AE4F4A14}" destId="{C96C2D3B-A428-43C2-900B-C18C15826992}" srcOrd="1" destOrd="0" presId="urn:microsoft.com/office/officeart/2005/8/layout/hierarchy3"/>
    <dgm:cxn modelId="{BED0CE13-7711-48A9-A74D-B52C9A7DAB9F}" type="presParOf" srcId="{786735BE-81A4-475A-9718-AB67476F8092}" destId="{D65E9AEE-B085-4F55-B180-81FCC35DFA2B}" srcOrd="1" destOrd="0" presId="urn:microsoft.com/office/officeart/2005/8/layout/hierarchy3"/>
    <dgm:cxn modelId="{9573A47D-7A77-4A89-99E5-FD74B6F7348B}" type="presParOf" srcId="{D65E9AEE-B085-4F55-B180-81FCC35DFA2B}" destId="{8A80D2A0-E6C3-46F1-9D20-B32213410937}" srcOrd="0" destOrd="0" presId="urn:microsoft.com/office/officeart/2005/8/layout/hierarchy3"/>
    <dgm:cxn modelId="{CFE2B0A2-FBC1-4CF1-9534-A0A60B16C6B3}" type="presParOf" srcId="{D65E9AEE-B085-4F55-B180-81FCC35DFA2B}" destId="{29291AF6-156D-4D40-8893-BB640B7B944D}" srcOrd="1" destOrd="0" presId="urn:microsoft.com/office/officeart/2005/8/layout/hierarchy3"/>
    <dgm:cxn modelId="{979A5306-5163-43F7-B573-C1C305A6DE71}" type="presParOf" srcId="{D65E9AEE-B085-4F55-B180-81FCC35DFA2B}" destId="{AF2C4E6A-AD60-4B43-B893-57680BE214EB}" srcOrd="2" destOrd="0" presId="urn:microsoft.com/office/officeart/2005/8/layout/hierarchy3"/>
    <dgm:cxn modelId="{55EB3A49-2987-4425-8365-93A418ED1B87}" type="presParOf" srcId="{D65E9AEE-B085-4F55-B180-81FCC35DFA2B}" destId="{CFFE274E-99F9-448F-838F-06FDEF492424}"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BD61F6-E3CB-4478-80DE-63A36EE7FCEA}"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s-MX"/>
        </a:p>
      </dgm:t>
    </dgm:pt>
    <dgm:pt modelId="{B5F300F5-E9CE-4B54-A28D-8439C7F0A5EC}">
      <dgm:prSet phldrT="[Texto]"/>
      <dgm:spPr/>
      <dgm:t>
        <a:bodyPr/>
        <a:lstStyle/>
        <a:p>
          <a:r>
            <a:rPr lang="es-MX" b="0" dirty="0" smtClean="0">
              <a:latin typeface="Arial" pitchFamily="34" charset="0"/>
              <a:cs typeface="Arial" pitchFamily="34" charset="0"/>
            </a:rPr>
            <a:t>LEY DE FISCALIZACIÓN SUPERIOR Y AUDITORÍA PÚBLICA DE JALISCO</a:t>
          </a:r>
          <a:endParaRPr lang="es-MX" b="0" dirty="0">
            <a:latin typeface="Arial" pitchFamily="34" charset="0"/>
            <a:cs typeface="Arial" pitchFamily="34" charset="0"/>
          </a:endParaRPr>
        </a:p>
      </dgm:t>
    </dgm:pt>
    <dgm:pt modelId="{BB15A97C-FE87-4D11-A348-3223B846D9FD}" type="parTrans" cxnId="{D3D1C534-30F5-4C38-8772-87ED513AEEBC}">
      <dgm:prSet/>
      <dgm:spPr/>
      <dgm:t>
        <a:bodyPr/>
        <a:lstStyle/>
        <a:p>
          <a:endParaRPr lang="es-MX"/>
        </a:p>
      </dgm:t>
    </dgm:pt>
    <dgm:pt modelId="{88E5E49F-A51A-42EC-ABBA-A9C8D8062BB1}" type="sibTrans" cxnId="{D3D1C534-30F5-4C38-8772-87ED513AEEBC}">
      <dgm:prSet/>
      <dgm:spPr/>
      <dgm:t>
        <a:bodyPr/>
        <a:lstStyle/>
        <a:p>
          <a:endParaRPr lang="es-MX"/>
        </a:p>
      </dgm:t>
    </dgm:pt>
    <dgm:pt modelId="{DFF59DFC-7E2F-4DD9-8AD8-7099AC9EB9DA}">
      <dgm:prSet phldrT="[Texto]"/>
      <dgm:spPr/>
      <dgm:t>
        <a:bodyPr/>
        <a:lstStyle/>
        <a:p>
          <a:r>
            <a:rPr lang="es-MX" b="1" dirty="0" smtClean="0">
              <a:latin typeface="Arial" pitchFamily="34" charset="0"/>
              <a:cs typeface="Arial" pitchFamily="34" charset="0"/>
            </a:rPr>
            <a:t>Artículo 3.</a:t>
          </a:r>
          <a:endParaRPr lang="es-MX" dirty="0">
            <a:latin typeface="Arial" pitchFamily="34" charset="0"/>
            <a:cs typeface="Arial" pitchFamily="34" charset="0"/>
          </a:endParaRPr>
        </a:p>
      </dgm:t>
    </dgm:pt>
    <dgm:pt modelId="{2DE956C3-380C-4AA4-B4A7-910E1CF91E61}" type="parTrans" cxnId="{C7B40A42-F03D-4952-A9F7-4C102D499DC9}">
      <dgm:prSet/>
      <dgm:spPr/>
      <dgm:t>
        <a:bodyPr/>
        <a:lstStyle/>
        <a:p>
          <a:endParaRPr lang="es-MX"/>
        </a:p>
      </dgm:t>
    </dgm:pt>
    <dgm:pt modelId="{941AE7DC-4F59-4DE9-A3F4-6EB46E1D849D}" type="sibTrans" cxnId="{C7B40A42-F03D-4952-A9F7-4C102D499DC9}">
      <dgm:prSet/>
      <dgm:spPr/>
      <dgm:t>
        <a:bodyPr/>
        <a:lstStyle/>
        <a:p>
          <a:endParaRPr lang="es-MX"/>
        </a:p>
      </dgm:t>
    </dgm:pt>
    <dgm:pt modelId="{A86BBDA5-6CBC-4AC5-828B-7323B8B24BFA}">
      <dgm:prSet phldrT="[Texto]"/>
      <dgm:spPr/>
      <dgm:t>
        <a:bodyPr/>
        <a:lstStyle/>
        <a:p>
          <a:r>
            <a:rPr lang="es-ES" b="1" smtClean="0">
              <a:latin typeface="Arial" pitchFamily="34" charset="0"/>
              <a:cs typeface="Arial" pitchFamily="34" charset="0"/>
            </a:rPr>
            <a:t>Cuenta pública: el informe que los organismos públicos rinden sobre su gestión financiera</a:t>
          </a:r>
          <a:r>
            <a:rPr lang="es-ES" smtClean="0">
              <a:latin typeface="Arial" pitchFamily="34" charset="0"/>
              <a:cs typeface="Arial" pitchFamily="34" charset="0"/>
            </a:rPr>
            <a:t>, a efecto de comprobar que la recaudación, administración, manejo, custodia y aplicación de los ingresos y egresos o activos y pasivos estatales y municipales, durante un ejercicio fiscal comprendido del primero de enero al treinta y uno de diciembre de cada año, se ejercieron en los términos de las disposiciones legales y administrativas aplicables.</a:t>
          </a:r>
          <a:endParaRPr lang="es-MX" dirty="0">
            <a:latin typeface="Arial" pitchFamily="34" charset="0"/>
            <a:cs typeface="Arial" pitchFamily="34" charset="0"/>
          </a:endParaRPr>
        </a:p>
      </dgm:t>
    </dgm:pt>
    <dgm:pt modelId="{7D63075A-1C85-4932-A237-96533A484577}" type="parTrans" cxnId="{EC833911-0440-4B7C-93B6-F401CA9F77D8}">
      <dgm:prSet/>
      <dgm:spPr/>
      <dgm:t>
        <a:bodyPr/>
        <a:lstStyle/>
        <a:p>
          <a:endParaRPr lang="es-MX"/>
        </a:p>
      </dgm:t>
    </dgm:pt>
    <dgm:pt modelId="{F0A8439E-768A-4044-86DF-BF9642195CF5}" type="sibTrans" cxnId="{EC833911-0440-4B7C-93B6-F401CA9F77D8}">
      <dgm:prSet/>
      <dgm:spPr/>
      <dgm:t>
        <a:bodyPr/>
        <a:lstStyle/>
        <a:p>
          <a:endParaRPr lang="es-MX"/>
        </a:p>
      </dgm:t>
    </dgm:pt>
    <dgm:pt modelId="{A039C40E-B4C9-47B1-A764-704D5818FCAB}">
      <dgm:prSet phldrT="[Texto]"/>
      <dgm:spPr/>
      <dgm:t>
        <a:bodyPr/>
        <a:lstStyle/>
        <a:p>
          <a:r>
            <a:rPr lang="es-MX" dirty="0" smtClean="0">
              <a:latin typeface="Arial" pitchFamily="34" charset="0"/>
              <a:cs typeface="Arial" pitchFamily="34" charset="0"/>
            </a:rPr>
            <a:t>LEY DE HACIENDA MUNICIPAL </a:t>
          </a:r>
        </a:p>
        <a:p>
          <a:r>
            <a:rPr lang="es-MX" dirty="0" smtClean="0">
              <a:latin typeface="Arial" pitchFamily="34" charset="0"/>
              <a:cs typeface="Arial" pitchFamily="34" charset="0"/>
            </a:rPr>
            <a:t> DEL ESTADO DE JALISCO </a:t>
          </a:r>
          <a:endParaRPr lang="es-MX" dirty="0">
            <a:latin typeface="Arial" pitchFamily="34" charset="0"/>
            <a:cs typeface="Arial" pitchFamily="34" charset="0"/>
          </a:endParaRPr>
        </a:p>
      </dgm:t>
    </dgm:pt>
    <dgm:pt modelId="{BA23ABF5-9AC1-49BC-B622-FA4E49D54CD1}" type="parTrans" cxnId="{E151665A-A84F-40E2-B439-C064B85F1723}">
      <dgm:prSet/>
      <dgm:spPr/>
      <dgm:t>
        <a:bodyPr/>
        <a:lstStyle/>
        <a:p>
          <a:endParaRPr lang="es-MX"/>
        </a:p>
      </dgm:t>
    </dgm:pt>
    <dgm:pt modelId="{463F57D3-E867-49A2-89A8-AAC43AA8038B}" type="sibTrans" cxnId="{E151665A-A84F-40E2-B439-C064B85F1723}">
      <dgm:prSet/>
      <dgm:spPr/>
      <dgm:t>
        <a:bodyPr/>
        <a:lstStyle/>
        <a:p>
          <a:endParaRPr lang="es-MX"/>
        </a:p>
      </dgm:t>
    </dgm:pt>
    <dgm:pt modelId="{BCB6E1BD-18F8-4B1C-8181-9A2FB8CF464F}">
      <dgm:prSet phldrT="[Texto]"/>
      <dgm:spPr/>
      <dgm:t>
        <a:bodyPr/>
        <a:lstStyle/>
        <a:p>
          <a:r>
            <a:rPr lang="es-MX" b="1" dirty="0" smtClean="0">
              <a:latin typeface="Arial" pitchFamily="34" charset="0"/>
              <a:cs typeface="Arial" pitchFamily="34" charset="0"/>
            </a:rPr>
            <a:t>Articulo 207. De la estructura del Presupuesto de Egresos. </a:t>
          </a:r>
          <a:endParaRPr lang="es-MX" dirty="0">
            <a:latin typeface="Arial" pitchFamily="34" charset="0"/>
            <a:cs typeface="Arial" pitchFamily="34" charset="0"/>
          </a:endParaRPr>
        </a:p>
      </dgm:t>
    </dgm:pt>
    <dgm:pt modelId="{DC38232B-8073-465A-9322-33D6B3110037}" type="parTrans" cxnId="{E74FF81B-E3AB-43EB-97B8-B8E883F6B3C0}">
      <dgm:prSet/>
      <dgm:spPr/>
      <dgm:t>
        <a:bodyPr/>
        <a:lstStyle/>
        <a:p>
          <a:endParaRPr lang="es-MX"/>
        </a:p>
      </dgm:t>
    </dgm:pt>
    <dgm:pt modelId="{CAF2767F-DB6F-473F-A53A-2F0282404158}" type="sibTrans" cxnId="{E74FF81B-E3AB-43EB-97B8-B8E883F6B3C0}">
      <dgm:prSet/>
      <dgm:spPr/>
      <dgm:t>
        <a:bodyPr/>
        <a:lstStyle/>
        <a:p>
          <a:endParaRPr lang="es-MX"/>
        </a:p>
      </dgm:t>
    </dgm:pt>
    <dgm:pt modelId="{824C6DFC-2F12-42D5-9C55-B43660C99815}">
      <dgm:prSet/>
      <dgm:spPr/>
      <dgm:t>
        <a:bodyPr/>
        <a:lstStyle/>
        <a:p>
          <a:r>
            <a:rPr lang="es-MX" dirty="0" smtClean="0">
              <a:latin typeface="Arial" pitchFamily="34" charset="0"/>
              <a:cs typeface="Arial" pitchFamily="34" charset="0"/>
            </a:rPr>
            <a:t>egresos, deberán ajustarse al catálogo proporcionado por la Auditoría Superior del Estado, para </a:t>
          </a:r>
          <a:endParaRPr lang="es-MX" dirty="0">
            <a:latin typeface="Arial" pitchFamily="34" charset="0"/>
            <a:cs typeface="Arial" pitchFamily="34" charset="0"/>
          </a:endParaRPr>
        </a:p>
      </dgm:t>
    </dgm:pt>
    <dgm:pt modelId="{75B5B9A1-F29D-4ED3-A45C-A9CBD125A5BF}" type="parTrans" cxnId="{C55645EA-B7CE-40F4-93F3-D87CE27A86F3}">
      <dgm:prSet/>
      <dgm:spPr/>
      <dgm:t>
        <a:bodyPr/>
        <a:lstStyle/>
        <a:p>
          <a:endParaRPr lang="es-MX"/>
        </a:p>
      </dgm:t>
    </dgm:pt>
    <dgm:pt modelId="{84ABFB05-6E42-43A4-B467-604A001D3DAE}" type="sibTrans" cxnId="{C55645EA-B7CE-40F4-93F3-D87CE27A86F3}">
      <dgm:prSet/>
      <dgm:spPr/>
      <dgm:t>
        <a:bodyPr/>
        <a:lstStyle/>
        <a:p>
          <a:endParaRPr lang="es-MX"/>
        </a:p>
      </dgm:t>
    </dgm:pt>
    <dgm:pt modelId="{E2DB6912-5AAE-4EEB-BFD8-964E0053F5DF}">
      <dgm:prSet/>
      <dgm:spPr/>
      <dgm:t>
        <a:bodyPr/>
        <a:lstStyle/>
        <a:p>
          <a:r>
            <a:rPr lang="es-MX" dirty="0" smtClean="0">
              <a:latin typeface="Arial" pitchFamily="34" charset="0"/>
              <a:cs typeface="Arial" pitchFamily="34" charset="0"/>
            </a:rPr>
            <a:t>los efectos de la revisión de la cuenta pública. </a:t>
          </a:r>
          <a:endParaRPr lang="es-MX" dirty="0">
            <a:latin typeface="Arial" pitchFamily="34" charset="0"/>
            <a:cs typeface="Arial" pitchFamily="34" charset="0"/>
          </a:endParaRPr>
        </a:p>
      </dgm:t>
    </dgm:pt>
    <dgm:pt modelId="{0F6D3950-7F26-4AC2-913C-E8D4A38A6D1C}" type="parTrans" cxnId="{1EE028DD-74A3-4995-9A9E-094A5D24E4C0}">
      <dgm:prSet/>
      <dgm:spPr/>
      <dgm:t>
        <a:bodyPr/>
        <a:lstStyle/>
        <a:p>
          <a:endParaRPr lang="es-MX"/>
        </a:p>
      </dgm:t>
    </dgm:pt>
    <dgm:pt modelId="{2709DEC6-B925-41C6-9B59-0E25A1EAABC9}" type="sibTrans" cxnId="{1EE028DD-74A3-4995-9A9E-094A5D24E4C0}">
      <dgm:prSet/>
      <dgm:spPr/>
      <dgm:t>
        <a:bodyPr/>
        <a:lstStyle/>
        <a:p>
          <a:endParaRPr lang="es-MX"/>
        </a:p>
      </dgm:t>
    </dgm:pt>
    <dgm:pt modelId="{0646FB52-6B14-46C2-952C-3E90A4ACC10E}">
      <dgm:prSet phldrT="[Texto]"/>
      <dgm:spPr/>
      <dgm:t>
        <a:bodyPr/>
        <a:lstStyle/>
        <a:p>
          <a:r>
            <a:rPr lang="es-MX" dirty="0" smtClean="0">
              <a:latin typeface="Arial" pitchFamily="34" charset="0"/>
              <a:cs typeface="Arial" pitchFamily="34" charset="0"/>
            </a:rPr>
            <a:t>Los  capítulos,  conceptos  y  partidas  que  se  utilizarán  para  la  elaboración  del  presupuesto  de </a:t>
          </a:r>
          <a:endParaRPr lang="es-MX" dirty="0">
            <a:latin typeface="Arial" pitchFamily="34" charset="0"/>
            <a:cs typeface="Arial" pitchFamily="34" charset="0"/>
          </a:endParaRPr>
        </a:p>
      </dgm:t>
    </dgm:pt>
    <dgm:pt modelId="{0643ED8B-4DB6-4D4E-A302-BEBEC8037B3A}" type="parTrans" cxnId="{47D07F58-8DF6-4A8D-8F78-F30A0223E024}">
      <dgm:prSet/>
      <dgm:spPr/>
      <dgm:t>
        <a:bodyPr/>
        <a:lstStyle/>
        <a:p>
          <a:endParaRPr lang="es-MX"/>
        </a:p>
      </dgm:t>
    </dgm:pt>
    <dgm:pt modelId="{1CA03DE9-B889-4451-AAC0-FA35A6199C58}" type="sibTrans" cxnId="{47D07F58-8DF6-4A8D-8F78-F30A0223E024}">
      <dgm:prSet/>
      <dgm:spPr/>
      <dgm:t>
        <a:bodyPr/>
        <a:lstStyle/>
        <a:p>
          <a:endParaRPr lang="es-MX"/>
        </a:p>
      </dgm:t>
    </dgm:pt>
    <dgm:pt modelId="{46F1DD19-6F39-4B7C-9A9C-4EA674BCF4FD}" type="pres">
      <dgm:prSet presAssocID="{F7BD61F6-E3CB-4478-80DE-63A36EE7FCEA}" presName="Name0" presStyleCnt="0">
        <dgm:presLayoutVars>
          <dgm:dir/>
          <dgm:animLvl val="lvl"/>
          <dgm:resizeHandles val="exact"/>
        </dgm:presLayoutVars>
      </dgm:prSet>
      <dgm:spPr/>
      <dgm:t>
        <a:bodyPr/>
        <a:lstStyle/>
        <a:p>
          <a:endParaRPr lang="es-MX"/>
        </a:p>
      </dgm:t>
    </dgm:pt>
    <dgm:pt modelId="{B324F6DA-AA37-4D2F-A660-679C80C147CE}" type="pres">
      <dgm:prSet presAssocID="{B5F300F5-E9CE-4B54-A28D-8439C7F0A5EC}" presName="composite" presStyleCnt="0"/>
      <dgm:spPr/>
    </dgm:pt>
    <dgm:pt modelId="{0008A370-27A8-4798-BA11-B61679BC3C51}" type="pres">
      <dgm:prSet presAssocID="{B5F300F5-E9CE-4B54-A28D-8439C7F0A5EC}" presName="parTx" presStyleLbl="alignNode1" presStyleIdx="0" presStyleCnt="2">
        <dgm:presLayoutVars>
          <dgm:chMax val="0"/>
          <dgm:chPref val="0"/>
          <dgm:bulletEnabled val="1"/>
        </dgm:presLayoutVars>
      </dgm:prSet>
      <dgm:spPr/>
      <dgm:t>
        <a:bodyPr/>
        <a:lstStyle/>
        <a:p>
          <a:endParaRPr lang="es-MX"/>
        </a:p>
      </dgm:t>
    </dgm:pt>
    <dgm:pt modelId="{A2FE7DD4-B9ED-4A41-A3CC-AF8E7F7C2876}" type="pres">
      <dgm:prSet presAssocID="{B5F300F5-E9CE-4B54-A28D-8439C7F0A5EC}" presName="desTx" presStyleLbl="alignAccFollowNode1" presStyleIdx="0" presStyleCnt="2">
        <dgm:presLayoutVars>
          <dgm:bulletEnabled val="1"/>
        </dgm:presLayoutVars>
      </dgm:prSet>
      <dgm:spPr/>
      <dgm:t>
        <a:bodyPr/>
        <a:lstStyle/>
        <a:p>
          <a:endParaRPr lang="es-MX"/>
        </a:p>
      </dgm:t>
    </dgm:pt>
    <dgm:pt modelId="{C438A252-A542-404F-B6DB-21497488E33E}" type="pres">
      <dgm:prSet presAssocID="{88E5E49F-A51A-42EC-ABBA-A9C8D8062BB1}" presName="space" presStyleCnt="0"/>
      <dgm:spPr/>
    </dgm:pt>
    <dgm:pt modelId="{198A4569-45E4-471A-9D5B-F1B0443EC9C3}" type="pres">
      <dgm:prSet presAssocID="{A039C40E-B4C9-47B1-A764-704D5818FCAB}" presName="composite" presStyleCnt="0"/>
      <dgm:spPr/>
    </dgm:pt>
    <dgm:pt modelId="{65354C09-3C62-415D-8025-1C9042431D20}" type="pres">
      <dgm:prSet presAssocID="{A039C40E-B4C9-47B1-A764-704D5818FCAB}" presName="parTx" presStyleLbl="alignNode1" presStyleIdx="1" presStyleCnt="2">
        <dgm:presLayoutVars>
          <dgm:chMax val="0"/>
          <dgm:chPref val="0"/>
          <dgm:bulletEnabled val="1"/>
        </dgm:presLayoutVars>
      </dgm:prSet>
      <dgm:spPr/>
      <dgm:t>
        <a:bodyPr/>
        <a:lstStyle/>
        <a:p>
          <a:endParaRPr lang="es-MX"/>
        </a:p>
      </dgm:t>
    </dgm:pt>
    <dgm:pt modelId="{42009F08-59A9-404D-9925-8F29545C4953}" type="pres">
      <dgm:prSet presAssocID="{A039C40E-B4C9-47B1-A764-704D5818FCAB}" presName="desTx" presStyleLbl="alignAccFollowNode1" presStyleIdx="1" presStyleCnt="2">
        <dgm:presLayoutVars>
          <dgm:bulletEnabled val="1"/>
        </dgm:presLayoutVars>
      </dgm:prSet>
      <dgm:spPr/>
      <dgm:t>
        <a:bodyPr/>
        <a:lstStyle/>
        <a:p>
          <a:endParaRPr lang="es-MX"/>
        </a:p>
      </dgm:t>
    </dgm:pt>
  </dgm:ptLst>
  <dgm:cxnLst>
    <dgm:cxn modelId="{57A34A7D-F23B-422E-BF89-8A45B5860DEB}" type="presOf" srcId="{E2DB6912-5AAE-4EEB-BFD8-964E0053F5DF}" destId="{42009F08-59A9-404D-9925-8F29545C4953}" srcOrd="0" destOrd="3" presId="urn:microsoft.com/office/officeart/2005/8/layout/hList1"/>
    <dgm:cxn modelId="{3884EAD2-0C40-4397-8F8E-4531C371CCCE}" type="presOf" srcId="{A86BBDA5-6CBC-4AC5-828B-7323B8B24BFA}" destId="{A2FE7DD4-B9ED-4A41-A3CC-AF8E7F7C2876}" srcOrd="0" destOrd="1" presId="urn:microsoft.com/office/officeart/2005/8/layout/hList1"/>
    <dgm:cxn modelId="{6605B317-3C08-41F0-8213-B098994C135A}" type="presOf" srcId="{A039C40E-B4C9-47B1-A764-704D5818FCAB}" destId="{65354C09-3C62-415D-8025-1C9042431D20}" srcOrd="0" destOrd="0" presId="urn:microsoft.com/office/officeart/2005/8/layout/hList1"/>
    <dgm:cxn modelId="{E151665A-A84F-40E2-B439-C064B85F1723}" srcId="{F7BD61F6-E3CB-4478-80DE-63A36EE7FCEA}" destId="{A039C40E-B4C9-47B1-A764-704D5818FCAB}" srcOrd="1" destOrd="0" parTransId="{BA23ABF5-9AC1-49BC-B622-FA4E49D54CD1}" sibTransId="{463F57D3-E867-49A2-89A8-AAC43AA8038B}"/>
    <dgm:cxn modelId="{C55645EA-B7CE-40F4-93F3-D87CE27A86F3}" srcId="{A039C40E-B4C9-47B1-A764-704D5818FCAB}" destId="{824C6DFC-2F12-42D5-9C55-B43660C99815}" srcOrd="2" destOrd="0" parTransId="{75B5B9A1-F29D-4ED3-A45C-A9CBD125A5BF}" sibTransId="{84ABFB05-6E42-43A4-B467-604A001D3DAE}"/>
    <dgm:cxn modelId="{47D07F58-8DF6-4A8D-8F78-F30A0223E024}" srcId="{A039C40E-B4C9-47B1-A764-704D5818FCAB}" destId="{0646FB52-6B14-46C2-952C-3E90A4ACC10E}" srcOrd="1" destOrd="0" parTransId="{0643ED8B-4DB6-4D4E-A302-BEBEC8037B3A}" sibTransId="{1CA03DE9-B889-4451-AAC0-FA35A6199C58}"/>
    <dgm:cxn modelId="{75A43D26-FE81-4C9B-AEF9-E7E33A12773B}" type="presOf" srcId="{DFF59DFC-7E2F-4DD9-8AD8-7099AC9EB9DA}" destId="{A2FE7DD4-B9ED-4A41-A3CC-AF8E7F7C2876}" srcOrd="0" destOrd="0" presId="urn:microsoft.com/office/officeart/2005/8/layout/hList1"/>
    <dgm:cxn modelId="{CA69D6FE-91F2-4BC1-947F-9060727A0874}" type="presOf" srcId="{BCB6E1BD-18F8-4B1C-8181-9A2FB8CF464F}" destId="{42009F08-59A9-404D-9925-8F29545C4953}" srcOrd="0" destOrd="0" presId="urn:microsoft.com/office/officeart/2005/8/layout/hList1"/>
    <dgm:cxn modelId="{C7B40A42-F03D-4952-A9F7-4C102D499DC9}" srcId="{B5F300F5-E9CE-4B54-A28D-8439C7F0A5EC}" destId="{DFF59DFC-7E2F-4DD9-8AD8-7099AC9EB9DA}" srcOrd="0" destOrd="0" parTransId="{2DE956C3-380C-4AA4-B4A7-910E1CF91E61}" sibTransId="{941AE7DC-4F59-4DE9-A3F4-6EB46E1D849D}"/>
    <dgm:cxn modelId="{D3D1C534-30F5-4C38-8772-87ED513AEEBC}" srcId="{F7BD61F6-E3CB-4478-80DE-63A36EE7FCEA}" destId="{B5F300F5-E9CE-4B54-A28D-8439C7F0A5EC}" srcOrd="0" destOrd="0" parTransId="{BB15A97C-FE87-4D11-A348-3223B846D9FD}" sibTransId="{88E5E49F-A51A-42EC-ABBA-A9C8D8062BB1}"/>
    <dgm:cxn modelId="{EC833911-0440-4B7C-93B6-F401CA9F77D8}" srcId="{B5F300F5-E9CE-4B54-A28D-8439C7F0A5EC}" destId="{A86BBDA5-6CBC-4AC5-828B-7323B8B24BFA}" srcOrd="1" destOrd="0" parTransId="{7D63075A-1C85-4932-A237-96533A484577}" sibTransId="{F0A8439E-768A-4044-86DF-BF9642195CF5}"/>
    <dgm:cxn modelId="{28CF211F-E02A-4419-954A-7996513DDA5D}" type="presOf" srcId="{F7BD61F6-E3CB-4478-80DE-63A36EE7FCEA}" destId="{46F1DD19-6F39-4B7C-9A9C-4EA674BCF4FD}" srcOrd="0" destOrd="0" presId="urn:microsoft.com/office/officeart/2005/8/layout/hList1"/>
    <dgm:cxn modelId="{FD2FB5DD-EC70-4F4E-8452-5C8D9DB12C09}" type="presOf" srcId="{0646FB52-6B14-46C2-952C-3E90A4ACC10E}" destId="{42009F08-59A9-404D-9925-8F29545C4953}" srcOrd="0" destOrd="1" presId="urn:microsoft.com/office/officeart/2005/8/layout/hList1"/>
    <dgm:cxn modelId="{90D4A5FF-4797-48BF-B269-2EB28DBD96D8}" type="presOf" srcId="{824C6DFC-2F12-42D5-9C55-B43660C99815}" destId="{42009F08-59A9-404D-9925-8F29545C4953}" srcOrd="0" destOrd="2" presId="urn:microsoft.com/office/officeart/2005/8/layout/hList1"/>
    <dgm:cxn modelId="{E74FF81B-E3AB-43EB-97B8-B8E883F6B3C0}" srcId="{A039C40E-B4C9-47B1-A764-704D5818FCAB}" destId="{BCB6E1BD-18F8-4B1C-8181-9A2FB8CF464F}" srcOrd="0" destOrd="0" parTransId="{DC38232B-8073-465A-9322-33D6B3110037}" sibTransId="{CAF2767F-DB6F-473F-A53A-2F0282404158}"/>
    <dgm:cxn modelId="{1EE028DD-74A3-4995-9A9E-094A5D24E4C0}" srcId="{A039C40E-B4C9-47B1-A764-704D5818FCAB}" destId="{E2DB6912-5AAE-4EEB-BFD8-964E0053F5DF}" srcOrd="3" destOrd="0" parTransId="{0F6D3950-7F26-4AC2-913C-E8D4A38A6D1C}" sibTransId="{2709DEC6-B925-41C6-9B59-0E25A1EAABC9}"/>
    <dgm:cxn modelId="{8326A200-B481-4063-9C59-0D6888A6B5DA}" type="presOf" srcId="{B5F300F5-E9CE-4B54-A28D-8439C7F0A5EC}" destId="{0008A370-27A8-4798-BA11-B61679BC3C51}" srcOrd="0" destOrd="0" presId="urn:microsoft.com/office/officeart/2005/8/layout/hList1"/>
    <dgm:cxn modelId="{6E8BE3EB-1A7F-46AB-8128-D757198FC154}" type="presParOf" srcId="{46F1DD19-6F39-4B7C-9A9C-4EA674BCF4FD}" destId="{B324F6DA-AA37-4D2F-A660-679C80C147CE}" srcOrd="0" destOrd="0" presId="urn:microsoft.com/office/officeart/2005/8/layout/hList1"/>
    <dgm:cxn modelId="{5730BE50-F41D-44A3-B8F4-EEC54772CA8D}" type="presParOf" srcId="{B324F6DA-AA37-4D2F-A660-679C80C147CE}" destId="{0008A370-27A8-4798-BA11-B61679BC3C51}" srcOrd="0" destOrd="0" presId="urn:microsoft.com/office/officeart/2005/8/layout/hList1"/>
    <dgm:cxn modelId="{0EA0C197-D418-4FFD-A066-694302260D8D}" type="presParOf" srcId="{B324F6DA-AA37-4D2F-A660-679C80C147CE}" destId="{A2FE7DD4-B9ED-4A41-A3CC-AF8E7F7C2876}" srcOrd="1" destOrd="0" presId="urn:microsoft.com/office/officeart/2005/8/layout/hList1"/>
    <dgm:cxn modelId="{3F14BB32-0A05-4731-9D1C-2AC5EADDD1CF}" type="presParOf" srcId="{46F1DD19-6F39-4B7C-9A9C-4EA674BCF4FD}" destId="{C438A252-A542-404F-B6DB-21497488E33E}" srcOrd="1" destOrd="0" presId="urn:microsoft.com/office/officeart/2005/8/layout/hList1"/>
    <dgm:cxn modelId="{61804469-275A-4ACE-A3CC-57DEEF0F04A9}" type="presParOf" srcId="{46F1DD19-6F39-4B7C-9A9C-4EA674BCF4FD}" destId="{198A4569-45E4-471A-9D5B-F1B0443EC9C3}" srcOrd="2" destOrd="0" presId="urn:microsoft.com/office/officeart/2005/8/layout/hList1"/>
    <dgm:cxn modelId="{AF59E926-077E-4E75-8FAB-8AF96004164E}" type="presParOf" srcId="{198A4569-45E4-471A-9D5B-F1B0443EC9C3}" destId="{65354C09-3C62-415D-8025-1C9042431D20}" srcOrd="0" destOrd="0" presId="urn:microsoft.com/office/officeart/2005/8/layout/hList1"/>
    <dgm:cxn modelId="{868729B9-9FD6-4BD4-920D-57721A25A9A8}" type="presParOf" srcId="{198A4569-45E4-471A-9D5B-F1B0443EC9C3}" destId="{42009F08-59A9-404D-9925-8F29545C4953}"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C1AFCB0-0932-46FB-8230-9D97CC7A0375}" type="doc">
      <dgm:prSet loTypeId="urn:microsoft.com/office/officeart/2005/8/layout/hierarchy3" loCatId="hierarchy" qsTypeId="urn:microsoft.com/office/officeart/2005/8/quickstyle/3d2" qsCatId="3D" csTypeId="urn:microsoft.com/office/officeart/2005/8/colors/colorful4" csCatId="colorful" phldr="1"/>
      <dgm:spPr/>
      <dgm:t>
        <a:bodyPr/>
        <a:lstStyle/>
        <a:p>
          <a:endParaRPr lang="es-MX"/>
        </a:p>
      </dgm:t>
    </dgm:pt>
    <dgm:pt modelId="{E42FD22B-5E39-4353-9F8C-4168295CA946}">
      <dgm:prSet phldrT="[Texto]" custT="1"/>
      <dgm:spPr/>
      <dgm:t>
        <a:bodyPr/>
        <a:lstStyle/>
        <a:p>
          <a:r>
            <a:rPr lang="es-MX" sz="1800" b="1" u="sng" dirty="0" smtClean="0">
              <a:latin typeface="Arial" pitchFamily="34" charset="0"/>
              <a:cs typeface="Arial" pitchFamily="34" charset="0"/>
            </a:rPr>
            <a:t>TOMO 5</a:t>
          </a:r>
        </a:p>
        <a:p>
          <a:r>
            <a:rPr lang="es-MX" sz="1800" b="1" u="none" dirty="0" smtClean="0">
              <a:latin typeface="Arial" pitchFamily="34" charset="0"/>
              <a:cs typeface="Arial" pitchFamily="34" charset="0"/>
            </a:rPr>
            <a:t>PODER JUDICIAL DEL ESTADO</a:t>
          </a:r>
          <a:endParaRPr lang="es-MX" sz="1800" u="none" dirty="0">
            <a:latin typeface="Arial" pitchFamily="34" charset="0"/>
            <a:cs typeface="Arial" pitchFamily="34" charset="0"/>
          </a:endParaRPr>
        </a:p>
      </dgm:t>
    </dgm:pt>
    <dgm:pt modelId="{09FF588D-CFE0-4349-B491-ACC4A5B26739}" type="parTrans" cxnId="{81927FDE-26D0-433A-8D8E-0DA3FD8DB16B}">
      <dgm:prSet/>
      <dgm:spPr/>
      <dgm:t>
        <a:bodyPr/>
        <a:lstStyle/>
        <a:p>
          <a:endParaRPr lang="es-MX"/>
        </a:p>
      </dgm:t>
    </dgm:pt>
    <dgm:pt modelId="{4053D3E0-C4A8-4249-B50E-F0C87D67DDD4}" type="sibTrans" cxnId="{81927FDE-26D0-433A-8D8E-0DA3FD8DB16B}">
      <dgm:prSet/>
      <dgm:spPr/>
      <dgm:t>
        <a:bodyPr/>
        <a:lstStyle/>
        <a:p>
          <a:endParaRPr lang="es-MX"/>
        </a:p>
      </dgm:t>
    </dgm:pt>
    <dgm:pt modelId="{740A6EE5-12E5-4532-AF58-4FE816DDE8F8}">
      <dgm:prSet phldrT="[Texto]" custT="1"/>
      <dgm:spPr/>
      <dgm:t>
        <a:bodyPr/>
        <a:lstStyle/>
        <a:p>
          <a:r>
            <a:rPr lang="es-ES" sz="1600" b="1" dirty="0" smtClean="0">
              <a:latin typeface="Arial" pitchFamily="34" charset="0"/>
              <a:cs typeface="Arial" pitchFamily="34" charset="0"/>
            </a:rPr>
            <a:t>TRIBUNALES</a:t>
          </a:r>
          <a:endParaRPr lang="es-MX" sz="1600" dirty="0">
            <a:latin typeface="Arial" pitchFamily="34" charset="0"/>
            <a:cs typeface="Arial" pitchFamily="34" charset="0"/>
          </a:endParaRPr>
        </a:p>
      </dgm:t>
    </dgm:pt>
    <dgm:pt modelId="{B63A58D0-1320-4813-859D-82F8C04BB381}" type="parTrans" cxnId="{20A87F82-5FCE-4A77-A35B-7683D565B056}">
      <dgm:prSet/>
      <dgm:spPr/>
      <dgm:t>
        <a:bodyPr/>
        <a:lstStyle/>
        <a:p>
          <a:endParaRPr lang="es-MX"/>
        </a:p>
      </dgm:t>
    </dgm:pt>
    <dgm:pt modelId="{367A86CE-9F61-47BE-A4C8-64AFF688A96F}" type="sibTrans" cxnId="{20A87F82-5FCE-4A77-A35B-7683D565B056}">
      <dgm:prSet/>
      <dgm:spPr/>
      <dgm:t>
        <a:bodyPr/>
        <a:lstStyle/>
        <a:p>
          <a:endParaRPr lang="es-MX"/>
        </a:p>
      </dgm:t>
    </dgm:pt>
    <dgm:pt modelId="{1D629AD3-B483-47CB-B843-D459DEB8231A}">
      <dgm:prSet phldrT="[Texto]" custT="1"/>
      <dgm:spPr/>
      <dgm:t>
        <a:bodyPr/>
        <a:lstStyle/>
        <a:p>
          <a:r>
            <a:rPr lang="es-ES" sz="1600" b="1" dirty="0" smtClean="0">
              <a:latin typeface="Arial" pitchFamily="34" charset="0"/>
              <a:cs typeface="Arial" pitchFamily="34" charset="0"/>
            </a:rPr>
            <a:t>OTROS ENTES PÚBLICOS DEL PODER JUDICIAL</a:t>
          </a:r>
          <a:endParaRPr lang="es-MX" sz="1600" dirty="0">
            <a:latin typeface="Arial" pitchFamily="34" charset="0"/>
            <a:cs typeface="Arial" pitchFamily="34" charset="0"/>
          </a:endParaRPr>
        </a:p>
      </dgm:t>
    </dgm:pt>
    <dgm:pt modelId="{3ACD4D47-7057-46F3-89DD-389FD24F93D2}" type="parTrans" cxnId="{200EB762-11C9-4071-AC59-78D78E69A851}">
      <dgm:prSet/>
      <dgm:spPr/>
      <dgm:t>
        <a:bodyPr/>
        <a:lstStyle/>
        <a:p>
          <a:endParaRPr lang="es-MX"/>
        </a:p>
      </dgm:t>
    </dgm:pt>
    <dgm:pt modelId="{3196F7B8-473B-48F7-AAC1-B82D194B7F54}" type="sibTrans" cxnId="{200EB762-11C9-4071-AC59-78D78E69A851}">
      <dgm:prSet/>
      <dgm:spPr/>
      <dgm:t>
        <a:bodyPr/>
        <a:lstStyle/>
        <a:p>
          <a:endParaRPr lang="es-MX"/>
        </a:p>
      </dgm:t>
    </dgm:pt>
    <dgm:pt modelId="{8FD3714D-8332-43F3-80E5-F8EBAEF6BA4E}" type="pres">
      <dgm:prSet presAssocID="{0C1AFCB0-0932-46FB-8230-9D97CC7A0375}" presName="diagram" presStyleCnt="0">
        <dgm:presLayoutVars>
          <dgm:chPref val="1"/>
          <dgm:dir/>
          <dgm:animOne val="branch"/>
          <dgm:animLvl val="lvl"/>
          <dgm:resizeHandles/>
        </dgm:presLayoutVars>
      </dgm:prSet>
      <dgm:spPr/>
      <dgm:t>
        <a:bodyPr/>
        <a:lstStyle/>
        <a:p>
          <a:endParaRPr lang="es-MX"/>
        </a:p>
      </dgm:t>
    </dgm:pt>
    <dgm:pt modelId="{786735BE-81A4-475A-9718-AB67476F8092}" type="pres">
      <dgm:prSet presAssocID="{E42FD22B-5E39-4353-9F8C-4168295CA946}" presName="root" presStyleCnt="0"/>
      <dgm:spPr/>
    </dgm:pt>
    <dgm:pt modelId="{8EF4284E-24D0-4818-86D3-8DF3AE4F4A14}" type="pres">
      <dgm:prSet presAssocID="{E42FD22B-5E39-4353-9F8C-4168295CA946}" presName="rootComposite" presStyleCnt="0"/>
      <dgm:spPr/>
    </dgm:pt>
    <dgm:pt modelId="{CFFB90BC-6B05-40DB-85EC-BDC32AF11FD8}" type="pres">
      <dgm:prSet presAssocID="{E42FD22B-5E39-4353-9F8C-4168295CA946}" presName="rootText" presStyleLbl="node1" presStyleIdx="0" presStyleCnt="1" custScaleX="109941" custScaleY="31330"/>
      <dgm:spPr/>
      <dgm:t>
        <a:bodyPr/>
        <a:lstStyle/>
        <a:p>
          <a:endParaRPr lang="es-MX"/>
        </a:p>
      </dgm:t>
    </dgm:pt>
    <dgm:pt modelId="{C96C2D3B-A428-43C2-900B-C18C15826992}" type="pres">
      <dgm:prSet presAssocID="{E42FD22B-5E39-4353-9F8C-4168295CA946}" presName="rootConnector" presStyleLbl="node1" presStyleIdx="0" presStyleCnt="1"/>
      <dgm:spPr/>
      <dgm:t>
        <a:bodyPr/>
        <a:lstStyle/>
        <a:p>
          <a:endParaRPr lang="es-MX"/>
        </a:p>
      </dgm:t>
    </dgm:pt>
    <dgm:pt modelId="{D65E9AEE-B085-4F55-B180-81FCC35DFA2B}" type="pres">
      <dgm:prSet presAssocID="{E42FD22B-5E39-4353-9F8C-4168295CA946}" presName="childShape" presStyleCnt="0"/>
      <dgm:spPr/>
    </dgm:pt>
    <dgm:pt modelId="{8A80D2A0-E6C3-46F1-9D20-B32213410937}" type="pres">
      <dgm:prSet presAssocID="{B63A58D0-1320-4813-859D-82F8C04BB381}" presName="Name13" presStyleLbl="parChTrans1D2" presStyleIdx="0" presStyleCnt="2"/>
      <dgm:spPr/>
      <dgm:t>
        <a:bodyPr/>
        <a:lstStyle/>
        <a:p>
          <a:endParaRPr lang="es-MX"/>
        </a:p>
      </dgm:t>
    </dgm:pt>
    <dgm:pt modelId="{29291AF6-156D-4D40-8893-BB640B7B944D}" type="pres">
      <dgm:prSet presAssocID="{740A6EE5-12E5-4532-AF58-4FE816DDE8F8}" presName="childText" presStyleLbl="bgAcc1" presStyleIdx="0" presStyleCnt="2" custScaleX="86643" custScaleY="29644" custLinFactNeighborX="1061" custLinFactNeighborY="-642">
        <dgm:presLayoutVars>
          <dgm:bulletEnabled val="1"/>
        </dgm:presLayoutVars>
      </dgm:prSet>
      <dgm:spPr/>
      <dgm:t>
        <a:bodyPr/>
        <a:lstStyle/>
        <a:p>
          <a:endParaRPr lang="es-MX"/>
        </a:p>
      </dgm:t>
    </dgm:pt>
    <dgm:pt modelId="{AF2C4E6A-AD60-4B43-B893-57680BE214EB}" type="pres">
      <dgm:prSet presAssocID="{3ACD4D47-7057-46F3-89DD-389FD24F93D2}" presName="Name13" presStyleLbl="parChTrans1D2" presStyleIdx="1" presStyleCnt="2"/>
      <dgm:spPr/>
      <dgm:t>
        <a:bodyPr/>
        <a:lstStyle/>
        <a:p>
          <a:endParaRPr lang="es-MX"/>
        </a:p>
      </dgm:t>
    </dgm:pt>
    <dgm:pt modelId="{CFFE274E-99F9-448F-838F-06FDEF492424}" type="pres">
      <dgm:prSet presAssocID="{1D629AD3-B483-47CB-B843-D459DEB8231A}" presName="childText" presStyleLbl="bgAcc1" presStyleIdx="1" presStyleCnt="2" custScaleX="86643" custScaleY="54485" custLinFactNeighborX="0">
        <dgm:presLayoutVars>
          <dgm:bulletEnabled val="1"/>
        </dgm:presLayoutVars>
      </dgm:prSet>
      <dgm:spPr/>
      <dgm:t>
        <a:bodyPr/>
        <a:lstStyle/>
        <a:p>
          <a:endParaRPr lang="es-MX"/>
        </a:p>
      </dgm:t>
    </dgm:pt>
  </dgm:ptLst>
  <dgm:cxnLst>
    <dgm:cxn modelId="{BBD48420-E11F-4A1B-8684-8761FC3EE998}" type="presOf" srcId="{E42FD22B-5E39-4353-9F8C-4168295CA946}" destId="{CFFB90BC-6B05-40DB-85EC-BDC32AF11FD8}" srcOrd="0" destOrd="0" presId="urn:microsoft.com/office/officeart/2005/8/layout/hierarchy3"/>
    <dgm:cxn modelId="{69FD7314-8524-4D25-A04D-021721D5082B}" type="presOf" srcId="{1D629AD3-B483-47CB-B843-D459DEB8231A}" destId="{CFFE274E-99F9-448F-838F-06FDEF492424}" srcOrd="0" destOrd="0" presId="urn:microsoft.com/office/officeart/2005/8/layout/hierarchy3"/>
    <dgm:cxn modelId="{200EB762-11C9-4071-AC59-78D78E69A851}" srcId="{E42FD22B-5E39-4353-9F8C-4168295CA946}" destId="{1D629AD3-B483-47CB-B843-D459DEB8231A}" srcOrd="1" destOrd="0" parTransId="{3ACD4D47-7057-46F3-89DD-389FD24F93D2}" sibTransId="{3196F7B8-473B-48F7-AAC1-B82D194B7F54}"/>
    <dgm:cxn modelId="{FDE2D93D-1BE1-4454-A055-CB71EA555570}" type="presOf" srcId="{3ACD4D47-7057-46F3-89DD-389FD24F93D2}" destId="{AF2C4E6A-AD60-4B43-B893-57680BE214EB}" srcOrd="0" destOrd="0" presId="urn:microsoft.com/office/officeart/2005/8/layout/hierarchy3"/>
    <dgm:cxn modelId="{20A87F82-5FCE-4A77-A35B-7683D565B056}" srcId="{E42FD22B-5E39-4353-9F8C-4168295CA946}" destId="{740A6EE5-12E5-4532-AF58-4FE816DDE8F8}" srcOrd="0" destOrd="0" parTransId="{B63A58D0-1320-4813-859D-82F8C04BB381}" sibTransId="{367A86CE-9F61-47BE-A4C8-64AFF688A96F}"/>
    <dgm:cxn modelId="{0F50F1A7-254B-4074-A455-CBAF5C61A50D}" type="presOf" srcId="{E42FD22B-5E39-4353-9F8C-4168295CA946}" destId="{C96C2D3B-A428-43C2-900B-C18C15826992}" srcOrd="1" destOrd="0" presId="urn:microsoft.com/office/officeart/2005/8/layout/hierarchy3"/>
    <dgm:cxn modelId="{81927FDE-26D0-433A-8D8E-0DA3FD8DB16B}" srcId="{0C1AFCB0-0932-46FB-8230-9D97CC7A0375}" destId="{E42FD22B-5E39-4353-9F8C-4168295CA946}" srcOrd="0" destOrd="0" parTransId="{09FF588D-CFE0-4349-B491-ACC4A5B26739}" sibTransId="{4053D3E0-C4A8-4249-B50E-F0C87D67DDD4}"/>
    <dgm:cxn modelId="{62BEE7D5-04B3-471F-89C7-3C666D30CB87}" type="presOf" srcId="{740A6EE5-12E5-4532-AF58-4FE816DDE8F8}" destId="{29291AF6-156D-4D40-8893-BB640B7B944D}" srcOrd="0" destOrd="0" presId="urn:microsoft.com/office/officeart/2005/8/layout/hierarchy3"/>
    <dgm:cxn modelId="{F52FE4E9-A4BE-4D11-B007-830C2608CCD4}" type="presOf" srcId="{0C1AFCB0-0932-46FB-8230-9D97CC7A0375}" destId="{8FD3714D-8332-43F3-80E5-F8EBAEF6BA4E}" srcOrd="0" destOrd="0" presId="urn:microsoft.com/office/officeart/2005/8/layout/hierarchy3"/>
    <dgm:cxn modelId="{BA7A131F-C8DA-4DBB-AB3B-A2578E8C425D}" type="presOf" srcId="{B63A58D0-1320-4813-859D-82F8C04BB381}" destId="{8A80D2A0-E6C3-46F1-9D20-B32213410937}" srcOrd="0" destOrd="0" presId="urn:microsoft.com/office/officeart/2005/8/layout/hierarchy3"/>
    <dgm:cxn modelId="{E8700146-2918-4F1D-9F50-0088B1255288}" type="presParOf" srcId="{8FD3714D-8332-43F3-80E5-F8EBAEF6BA4E}" destId="{786735BE-81A4-475A-9718-AB67476F8092}" srcOrd="0" destOrd="0" presId="urn:microsoft.com/office/officeart/2005/8/layout/hierarchy3"/>
    <dgm:cxn modelId="{1DB1E545-7AB6-45E8-8D57-A6E84DA4370E}" type="presParOf" srcId="{786735BE-81A4-475A-9718-AB67476F8092}" destId="{8EF4284E-24D0-4818-86D3-8DF3AE4F4A14}" srcOrd="0" destOrd="0" presId="urn:microsoft.com/office/officeart/2005/8/layout/hierarchy3"/>
    <dgm:cxn modelId="{C50861E8-1E37-451D-A028-20A620874C9E}" type="presParOf" srcId="{8EF4284E-24D0-4818-86D3-8DF3AE4F4A14}" destId="{CFFB90BC-6B05-40DB-85EC-BDC32AF11FD8}" srcOrd="0" destOrd="0" presId="urn:microsoft.com/office/officeart/2005/8/layout/hierarchy3"/>
    <dgm:cxn modelId="{2E7DF0B5-6CED-4B67-A956-9DFE9230FA1C}" type="presParOf" srcId="{8EF4284E-24D0-4818-86D3-8DF3AE4F4A14}" destId="{C96C2D3B-A428-43C2-900B-C18C15826992}" srcOrd="1" destOrd="0" presId="urn:microsoft.com/office/officeart/2005/8/layout/hierarchy3"/>
    <dgm:cxn modelId="{F63B15C6-E4CE-4884-8ACD-974B65BFECF3}" type="presParOf" srcId="{786735BE-81A4-475A-9718-AB67476F8092}" destId="{D65E9AEE-B085-4F55-B180-81FCC35DFA2B}" srcOrd="1" destOrd="0" presId="urn:microsoft.com/office/officeart/2005/8/layout/hierarchy3"/>
    <dgm:cxn modelId="{AB144921-CF1F-4520-929F-FAFCE02C309D}" type="presParOf" srcId="{D65E9AEE-B085-4F55-B180-81FCC35DFA2B}" destId="{8A80D2A0-E6C3-46F1-9D20-B32213410937}" srcOrd="0" destOrd="0" presId="urn:microsoft.com/office/officeart/2005/8/layout/hierarchy3"/>
    <dgm:cxn modelId="{321BDF2D-13B9-489E-998A-956BDE72851E}" type="presParOf" srcId="{D65E9AEE-B085-4F55-B180-81FCC35DFA2B}" destId="{29291AF6-156D-4D40-8893-BB640B7B944D}" srcOrd="1" destOrd="0" presId="urn:microsoft.com/office/officeart/2005/8/layout/hierarchy3"/>
    <dgm:cxn modelId="{1B91FEC3-1012-4FCA-9B8B-0113A80F4D0F}" type="presParOf" srcId="{D65E9AEE-B085-4F55-B180-81FCC35DFA2B}" destId="{AF2C4E6A-AD60-4B43-B893-57680BE214EB}" srcOrd="2" destOrd="0" presId="urn:microsoft.com/office/officeart/2005/8/layout/hierarchy3"/>
    <dgm:cxn modelId="{F42973C5-EDE6-4AD8-AEFA-D956E755BDD1}" type="presParOf" srcId="{D65E9AEE-B085-4F55-B180-81FCC35DFA2B}" destId="{CFFE274E-99F9-448F-838F-06FDEF492424}"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C1AFCB0-0932-46FB-8230-9D97CC7A0375}" type="doc">
      <dgm:prSet loTypeId="urn:microsoft.com/office/officeart/2005/8/layout/hierarchy3" loCatId="hierarchy" qsTypeId="urn:microsoft.com/office/officeart/2005/8/quickstyle/3d2" qsCatId="3D" csTypeId="urn:microsoft.com/office/officeart/2005/8/colors/colorful5" csCatId="colorful" phldr="1"/>
      <dgm:spPr/>
      <dgm:t>
        <a:bodyPr/>
        <a:lstStyle/>
        <a:p>
          <a:endParaRPr lang="es-MX"/>
        </a:p>
      </dgm:t>
    </dgm:pt>
    <dgm:pt modelId="{E42FD22B-5E39-4353-9F8C-4168295CA946}">
      <dgm:prSet phldrT="[Texto]" custT="1"/>
      <dgm:spPr/>
      <dgm:t>
        <a:bodyPr/>
        <a:lstStyle/>
        <a:p>
          <a:r>
            <a:rPr lang="es-MX" sz="2000" b="1" u="sng" dirty="0" smtClean="0">
              <a:latin typeface="Arial" pitchFamily="34" charset="0"/>
              <a:cs typeface="Arial" pitchFamily="34" charset="0"/>
            </a:rPr>
            <a:t>TOMO 6</a:t>
          </a:r>
        </a:p>
        <a:p>
          <a:r>
            <a:rPr lang="es-MX" sz="2000" b="1" u="none" dirty="0" smtClean="0">
              <a:latin typeface="Arial" pitchFamily="34" charset="0"/>
              <a:cs typeface="Arial" pitchFamily="34" charset="0"/>
            </a:rPr>
            <a:t>AUTONOMOS DEL ESTADO</a:t>
          </a:r>
          <a:endParaRPr lang="es-MX" sz="2000" u="none" dirty="0">
            <a:latin typeface="Arial" pitchFamily="34" charset="0"/>
            <a:cs typeface="Arial" pitchFamily="34" charset="0"/>
          </a:endParaRPr>
        </a:p>
      </dgm:t>
    </dgm:pt>
    <dgm:pt modelId="{09FF588D-CFE0-4349-B491-ACC4A5B26739}" type="parTrans" cxnId="{81927FDE-26D0-433A-8D8E-0DA3FD8DB16B}">
      <dgm:prSet/>
      <dgm:spPr/>
      <dgm:t>
        <a:bodyPr/>
        <a:lstStyle/>
        <a:p>
          <a:endParaRPr lang="es-MX"/>
        </a:p>
      </dgm:t>
    </dgm:pt>
    <dgm:pt modelId="{4053D3E0-C4A8-4249-B50E-F0C87D67DDD4}" type="sibTrans" cxnId="{81927FDE-26D0-433A-8D8E-0DA3FD8DB16B}">
      <dgm:prSet/>
      <dgm:spPr/>
      <dgm:t>
        <a:bodyPr/>
        <a:lstStyle/>
        <a:p>
          <a:endParaRPr lang="es-MX"/>
        </a:p>
      </dgm:t>
    </dgm:pt>
    <dgm:pt modelId="{740A6EE5-12E5-4532-AF58-4FE816DDE8F8}">
      <dgm:prSet phldrT="[Texto]" custT="1"/>
      <dgm:spPr/>
      <dgm:t>
        <a:bodyPr/>
        <a:lstStyle/>
        <a:p>
          <a:r>
            <a:rPr lang="es-ES" sz="2000" b="1" dirty="0" smtClean="0">
              <a:latin typeface="Arial" pitchFamily="34" charset="0"/>
              <a:cs typeface="Arial" pitchFamily="34" charset="0"/>
            </a:rPr>
            <a:t>LOS ÓRGANOS QUE LA CONSTITUCIÓN LOCAL LES CONCEDIÓ AUTONOMÍA</a:t>
          </a:r>
          <a:endParaRPr lang="es-MX" sz="2000" b="1" dirty="0">
            <a:latin typeface="Arial" pitchFamily="34" charset="0"/>
            <a:cs typeface="Arial" pitchFamily="34" charset="0"/>
          </a:endParaRPr>
        </a:p>
      </dgm:t>
    </dgm:pt>
    <dgm:pt modelId="{B63A58D0-1320-4813-859D-82F8C04BB381}" type="parTrans" cxnId="{20A87F82-5FCE-4A77-A35B-7683D565B056}">
      <dgm:prSet/>
      <dgm:spPr/>
      <dgm:t>
        <a:bodyPr/>
        <a:lstStyle/>
        <a:p>
          <a:endParaRPr lang="es-MX"/>
        </a:p>
      </dgm:t>
    </dgm:pt>
    <dgm:pt modelId="{367A86CE-9F61-47BE-A4C8-64AFF688A96F}" type="sibTrans" cxnId="{20A87F82-5FCE-4A77-A35B-7683D565B056}">
      <dgm:prSet/>
      <dgm:spPr/>
      <dgm:t>
        <a:bodyPr/>
        <a:lstStyle/>
        <a:p>
          <a:endParaRPr lang="es-MX"/>
        </a:p>
      </dgm:t>
    </dgm:pt>
    <dgm:pt modelId="{8FD3714D-8332-43F3-80E5-F8EBAEF6BA4E}" type="pres">
      <dgm:prSet presAssocID="{0C1AFCB0-0932-46FB-8230-9D97CC7A0375}" presName="diagram" presStyleCnt="0">
        <dgm:presLayoutVars>
          <dgm:chPref val="1"/>
          <dgm:dir/>
          <dgm:animOne val="branch"/>
          <dgm:animLvl val="lvl"/>
          <dgm:resizeHandles/>
        </dgm:presLayoutVars>
      </dgm:prSet>
      <dgm:spPr/>
      <dgm:t>
        <a:bodyPr/>
        <a:lstStyle/>
        <a:p>
          <a:endParaRPr lang="es-MX"/>
        </a:p>
      </dgm:t>
    </dgm:pt>
    <dgm:pt modelId="{786735BE-81A4-475A-9718-AB67476F8092}" type="pres">
      <dgm:prSet presAssocID="{E42FD22B-5E39-4353-9F8C-4168295CA946}" presName="root" presStyleCnt="0"/>
      <dgm:spPr/>
    </dgm:pt>
    <dgm:pt modelId="{8EF4284E-24D0-4818-86D3-8DF3AE4F4A14}" type="pres">
      <dgm:prSet presAssocID="{E42FD22B-5E39-4353-9F8C-4168295CA946}" presName="rootComposite" presStyleCnt="0"/>
      <dgm:spPr/>
    </dgm:pt>
    <dgm:pt modelId="{CFFB90BC-6B05-40DB-85EC-BDC32AF11FD8}" type="pres">
      <dgm:prSet presAssocID="{E42FD22B-5E39-4353-9F8C-4168295CA946}" presName="rootText" presStyleLbl="node1" presStyleIdx="0" presStyleCnt="1" custScaleX="109941" custScaleY="36221"/>
      <dgm:spPr/>
      <dgm:t>
        <a:bodyPr/>
        <a:lstStyle/>
        <a:p>
          <a:endParaRPr lang="es-MX"/>
        </a:p>
      </dgm:t>
    </dgm:pt>
    <dgm:pt modelId="{C96C2D3B-A428-43C2-900B-C18C15826992}" type="pres">
      <dgm:prSet presAssocID="{E42FD22B-5E39-4353-9F8C-4168295CA946}" presName="rootConnector" presStyleLbl="node1" presStyleIdx="0" presStyleCnt="1"/>
      <dgm:spPr/>
      <dgm:t>
        <a:bodyPr/>
        <a:lstStyle/>
        <a:p>
          <a:endParaRPr lang="es-MX"/>
        </a:p>
      </dgm:t>
    </dgm:pt>
    <dgm:pt modelId="{D65E9AEE-B085-4F55-B180-81FCC35DFA2B}" type="pres">
      <dgm:prSet presAssocID="{E42FD22B-5E39-4353-9F8C-4168295CA946}" presName="childShape" presStyleCnt="0"/>
      <dgm:spPr/>
    </dgm:pt>
    <dgm:pt modelId="{8A80D2A0-E6C3-46F1-9D20-B32213410937}" type="pres">
      <dgm:prSet presAssocID="{B63A58D0-1320-4813-859D-82F8C04BB381}" presName="Name13" presStyleLbl="parChTrans1D2" presStyleIdx="0" presStyleCnt="1"/>
      <dgm:spPr/>
      <dgm:t>
        <a:bodyPr/>
        <a:lstStyle/>
        <a:p>
          <a:endParaRPr lang="es-MX"/>
        </a:p>
      </dgm:t>
    </dgm:pt>
    <dgm:pt modelId="{29291AF6-156D-4D40-8893-BB640B7B944D}" type="pres">
      <dgm:prSet presAssocID="{740A6EE5-12E5-4532-AF58-4FE816DDE8F8}" presName="childText" presStyleLbl="bgAcc1" presStyleIdx="0" presStyleCnt="1" custScaleX="75251" custScaleY="114210" custLinFactNeighborX="1061" custLinFactNeighborY="-642">
        <dgm:presLayoutVars>
          <dgm:bulletEnabled val="1"/>
        </dgm:presLayoutVars>
      </dgm:prSet>
      <dgm:spPr/>
      <dgm:t>
        <a:bodyPr/>
        <a:lstStyle/>
        <a:p>
          <a:endParaRPr lang="es-MX"/>
        </a:p>
      </dgm:t>
    </dgm:pt>
  </dgm:ptLst>
  <dgm:cxnLst>
    <dgm:cxn modelId="{CDDEDCE4-73C5-48D2-9387-7CDF3D0801EE}" type="presOf" srcId="{B63A58D0-1320-4813-859D-82F8C04BB381}" destId="{8A80D2A0-E6C3-46F1-9D20-B32213410937}" srcOrd="0" destOrd="0" presId="urn:microsoft.com/office/officeart/2005/8/layout/hierarchy3"/>
    <dgm:cxn modelId="{613D8928-50D3-473D-98E8-D7F5767E2942}" type="presOf" srcId="{740A6EE5-12E5-4532-AF58-4FE816DDE8F8}" destId="{29291AF6-156D-4D40-8893-BB640B7B944D}" srcOrd="0" destOrd="0" presId="urn:microsoft.com/office/officeart/2005/8/layout/hierarchy3"/>
    <dgm:cxn modelId="{F01F9DE7-AB02-4369-A919-765639AFFCC8}" type="presOf" srcId="{E42FD22B-5E39-4353-9F8C-4168295CA946}" destId="{CFFB90BC-6B05-40DB-85EC-BDC32AF11FD8}" srcOrd="0" destOrd="0" presId="urn:microsoft.com/office/officeart/2005/8/layout/hierarchy3"/>
    <dgm:cxn modelId="{E3F644E4-9DA9-402C-B006-E3C2CCEC7E4E}" type="presOf" srcId="{0C1AFCB0-0932-46FB-8230-9D97CC7A0375}" destId="{8FD3714D-8332-43F3-80E5-F8EBAEF6BA4E}" srcOrd="0" destOrd="0" presId="urn:microsoft.com/office/officeart/2005/8/layout/hierarchy3"/>
    <dgm:cxn modelId="{20A87F82-5FCE-4A77-A35B-7683D565B056}" srcId="{E42FD22B-5E39-4353-9F8C-4168295CA946}" destId="{740A6EE5-12E5-4532-AF58-4FE816DDE8F8}" srcOrd="0" destOrd="0" parTransId="{B63A58D0-1320-4813-859D-82F8C04BB381}" sibTransId="{367A86CE-9F61-47BE-A4C8-64AFF688A96F}"/>
    <dgm:cxn modelId="{FAF0F6A7-07BC-45C3-873E-64F531D35096}" type="presOf" srcId="{E42FD22B-5E39-4353-9F8C-4168295CA946}" destId="{C96C2D3B-A428-43C2-900B-C18C15826992}" srcOrd="1" destOrd="0" presId="urn:microsoft.com/office/officeart/2005/8/layout/hierarchy3"/>
    <dgm:cxn modelId="{81927FDE-26D0-433A-8D8E-0DA3FD8DB16B}" srcId="{0C1AFCB0-0932-46FB-8230-9D97CC7A0375}" destId="{E42FD22B-5E39-4353-9F8C-4168295CA946}" srcOrd="0" destOrd="0" parTransId="{09FF588D-CFE0-4349-B491-ACC4A5B26739}" sibTransId="{4053D3E0-C4A8-4249-B50E-F0C87D67DDD4}"/>
    <dgm:cxn modelId="{00274B85-3C2D-4166-A1CF-A1E1F15BCF0E}" type="presParOf" srcId="{8FD3714D-8332-43F3-80E5-F8EBAEF6BA4E}" destId="{786735BE-81A4-475A-9718-AB67476F8092}" srcOrd="0" destOrd="0" presId="urn:microsoft.com/office/officeart/2005/8/layout/hierarchy3"/>
    <dgm:cxn modelId="{6A53A612-3882-45B0-AD42-0CD3E15DCD75}" type="presParOf" srcId="{786735BE-81A4-475A-9718-AB67476F8092}" destId="{8EF4284E-24D0-4818-86D3-8DF3AE4F4A14}" srcOrd="0" destOrd="0" presId="urn:microsoft.com/office/officeart/2005/8/layout/hierarchy3"/>
    <dgm:cxn modelId="{D44A9FAD-209B-4839-B539-30AABCC5647A}" type="presParOf" srcId="{8EF4284E-24D0-4818-86D3-8DF3AE4F4A14}" destId="{CFFB90BC-6B05-40DB-85EC-BDC32AF11FD8}" srcOrd="0" destOrd="0" presId="urn:microsoft.com/office/officeart/2005/8/layout/hierarchy3"/>
    <dgm:cxn modelId="{70542FC9-85EE-4145-A541-C275D48493FF}" type="presParOf" srcId="{8EF4284E-24D0-4818-86D3-8DF3AE4F4A14}" destId="{C96C2D3B-A428-43C2-900B-C18C15826992}" srcOrd="1" destOrd="0" presId="urn:microsoft.com/office/officeart/2005/8/layout/hierarchy3"/>
    <dgm:cxn modelId="{5C008650-8720-4D8C-BB3F-8DBBC1DED146}" type="presParOf" srcId="{786735BE-81A4-475A-9718-AB67476F8092}" destId="{D65E9AEE-B085-4F55-B180-81FCC35DFA2B}" srcOrd="1" destOrd="0" presId="urn:microsoft.com/office/officeart/2005/8/layout/hierarchy3"/>
    <dgm:cxn modelId="{5C265AF7-5C95-4C95-A227-D36AE2A4B88C}" type="presParOf" srcId="{D65E9AEE-B085-4F55-B180-81FCC35DFA2B}" destId="{8A80D2A0-E6C3-46F1-9D20-B32213410937}" srcOrd="0" destOrd="0" presId="urn:microsoft.com/office/officeart/2005/8/layout/hierarchy3"/>
    <dgm:cxn modelId="{786A4800-6990-498B-B710-DD95ED85E6BB}" type="presParOf" srcId="{D65E9AEE-B085-4F55-B180-81FCC35DFA2B}" destId="{29291AF6-156D-4D40-8893-BB640B7B944D}"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C1AFCB0-0932-46FB-8230-9D97CC7A0375}" type="doc">
      <dgm:prSet loTypeId="urn:microsoft.com/office/officeart/2005/8/layout/hierarchy3" loCatId="hierarchy" qsTypeId="urn:microsoft.com/office/officeart/2005/8/quickstyle/3d2" qsCatId="3D" csTypeId="urn:microsoft.com/office/officeart/2005/8/colors/colorful2" csCatId="colorful" phldr="1"/>
      <dgm:spPr/>
      <dgm:t>
        <a:bodyPr/>
        <a:lstStyle/>
        <a:p>
          <a:endParaRPr lang="es-MX"/>
        </a:p>
      </dgm:t>
    </dgm:pt>
    <dgm:pt modelId="{E42FD22B-5E39-4353-9F8C-4168295CA946}">
      <dgm:prSet phldrT="[Texto]" custT="1"/>
      <dgm:spPr/>
      <dgm:t>
        <a:bodyPr/>
        <a:lstStyle/>
        <a:p>
          <a:r>
            <a:rPr lang="es-MX" sz="2000" b="1" u="sng" dirty="0" smtClean="0">
              <a:latin typeface="Arial" pitchFamily="34" charset="0"/>
              <a:cs typeface="Arial" pitchFamily="34" charset="0"/>
            </a:rPr>
            <a:t>TOMO 7</a:t>
          </a:r>
        </a:p>
        <a:p>
          <a:r>
            <a:rPr lang="es-MX" sz="2000" b="1" u="none" dirty="0" smtClean="0">
              <a:latin typeface="Arial" pitchFamily="34" charset="0"/>
              <a:cs typeface="Arial" pitchFamily="34" charset="0"/>
            </a:rPr>
            <a:t>SECTOR PARESESTATAL</a:t>
          </a:r>
          <a:endParaRPr lang="es-MX" sz="2000" u="none" dirty="0">
            <a:latin typeface="Arial" pitchFamily="34" charset="0"/>
            <a:cs typeface="Arial" pitchFamily="34" charset="0"/>
          </a:endParaRPr>
        </a:p>
      </dgm:t>
    </dgm:pt>
    <dgm:pt modelId="{09FF588D-CFE0-4349-B491-ACC4A5B26739}" type="parTrans" cxnId="{81927FDE-26D0-433A-8D8E-0DA3FD8DB16B}">
      <dgm:prSet/>
      <dgm:spPr/>
      <dgm:t>
        <a:bodyPr/>
        <a:lstStyle/>
        <a:p>
          <a:endParaRPr lang="es-MX"/>
        </a:p>
      </dgm:t>
    </dgm:pt>
    <dgm:pt modelId="{4053D3E0-C4A8-4249-B50E-F0C87D67DDD4}" type="sibTrans" cxnId="{81927FDE-26D0-433A-8D8E-0DA3FD8DB16B}">
      <dgm:prSet/>
      <dgm:spPr/>
      <dgm:t>
        <a:bodyPr/>
        <a:lstStyle/>
        <a:p>
          <a:endParaRPr lang="es-MX"/>
        </a:p>
      </dgm:t>
    </dgm:pt>
    <dgm:pt modelId="{740A6EE5-12E5-4532-AF58-4FE816DDE8F8}">
      <dgm:prSet phldrT="[Texto]" custT="1"/>
      <dgm:spPr/>
      <dgm:t>
        <a:bodyPr/>
        <a:lstStyle/>
        <a:p>
          <a:r>
            <a:rPr lang="es-MX" sz="2000" dirty="0" smtClean="0">
              <a:latin typeface="Arial" pitchFamily="34" charset="0"/>
              <a:cs typeface="Arial" pitchFamily="34" charset="0"/>
            </a:rPr>
            <a:t>En forma adicional a la presentación de las Cuentas Públicas se deberá integrar un </a:t>
          </a:r>
          <a:r>
            <a:rPr lang="es-MX" sz="2000" b="1" dirty="0" smtClean="0">
              <a:latin typeface="Arial" pitchFamily="34" charset="0"/>
              <a:cs typeface="Arial" pitchFamily="34" charset="0"/>
            </a:rPr>
            <a:t>Tomo sobre el Sector Paraestatal</a:t>
          </a:r>
          <a:endParaRPr lang="es-MX" sz="2000" b="1" dirty="0">
            <a:latin typeface="Arial" pitchFamily="34" charset="0"/>
            <a:cs typeface="Arial" pitchFamily="34" charset="0"/>
          </a:endParaRPr>
        </a:p>
      </dgm:t>
    </dgm:pt>
    <dgm:pt modelId="{B63A58D0-1320-4813-859D-82F8C04BB381}" type="parTrans" cxnId="{20A87F82-5FCE-4A77-A35B-7683D565B056}">
      <dgm:prSet/>
      <dgm:spPr/>
      <dgm:t>
        <a:bodyPr/>
        <a:lstStyle/>
        <a:p>
          <a:endParaRPr lang="es-MX"/>
        </a:p>
      </dgm:t>
    </dgm:pt>
    <dgm:pt modelId="{367A86CE-9F61-47BE-A4C8-64AFF688A96F}" type="sibTrans" cxnId="{20A87F82-5FCE-4A77-A35B-7683D565B056}">
      <dgm:prSet/>
      <dgm:spPr/>
      <dgm:t>
        <a:bodyPr/>
        <a:lstStyle/>
        <a:p>
          <a:endParaRPr lang="es-MX"/>
        </a:p>
      </dgm:t>
    </dgm:pt>
    <dgm:pt modelId="{8FD3714D-8332-43F3-80E5-F8EBAEF6BA4E}" type="pres">
      <dgm:prSet presAssocID="{0C1AFCB0-0932-46FB-8230-9D97CC7A0375}" presName="diagram" presStyleCnt="0">
        <dgm:presLayoutVars>
          <dgm:chPref val="1"/>
          <dgm:dir/>
          <dgm:animOne val="branch"/>
          <dgm:animLvl val="lvl"/>
          <dgm:resizeHandles/>
        </dgm:presLayoutVars>
      </dgm:prSet>
      <dgm:spPr/>
      <dgm:t>
        <a:bodyPr/>
        <a:lstStyle/>
        <a:p>
          <a:endParaRPr lang="es-MX"/>
        </a:p>
      </dgm:t>
    </dgm:pt>
    <dgm:pt modelId="{786735BE-81A4-475A-9718-AB67476F8092}" type="pres">
      <dgm:prSet presAssocID="{E42FD22B-5E39-4353-9F8C-4168295CA946}" presName="root" presStyleCnt="0"/>
      <dgm:spPr/>
      <dgm:t>
        <a:bodyPr/>
        <a:lstStyle/>
        <a:p>
          <a:endParaRPr lang="es-MX"/>
        </a:p>
      </dgm:t>
    </dgm:pt>
    <dgm:pt modelId="{8EF4284E-24D0-4818-86D3-8DF3AE4F4A14}" type="pres">
      <dgm:prSet presAssocID="{E42FD22B-5E39-4353-9F8C-4168295CA946}" presName="rootComposite" presStyleCnt="0"/>
      <dgm:spPr/>
      <dgm:t>
        <a:bodyPr/>
        <a:lstStyle/>
        <a:p>
          <a:endParaRPr lang="es-MX"/>
        </a:p>
      </dgm:t>
    </dgm:pt>
    <dgm:pt modelId="{CFFB90BC-6B05-40DB-85EC-BDC32AF11FD8}" type="pres">
      <dgm:prSet presAssocID="{E42FD22B-5E39-4353-9F8C-4168295CA946}" presName="rootText" presStyleLbl="node1" presStyleIdx="0" presStyleCnt="1" custScaleX="109941" custScaleY="36221"/>
      <dgm:spPr/>
      <dgm:t>
        <a:bodyPr/>
        <a:lstStyle/>
        <a:p>
          <a:endParaRPr lang="es-MX"/>
        </a:p>
      </dgm:t>
    </dgm:pt>
    <dgm:pt modelId="{C96C2D3B-A428-43C2-900B-C18C15826992}" type="pres">
      <dgm:prSet presAssocID="{E42FD22B-5E39-4353-9F8C-4168295CA946}" presName="rootConnector" presStyleLbl="node1" presStyleIdx="0" presStyleCnt="1"/>
      <dgm:spPr/>
      <dgm:t>
        <a:bodyPr/>
        <a:lstStyle/>
        <a:p>
          <a:endParaRPr lang="es-MX"/>
        </a:p>
      </dgm:t>
    </dgm:pt>
    <dgm:pt modelId="{D65E9AEE-B085-4F55-B180-81FCC35DFA2B}" type="pres">
      <dgm:prSet presAssocID="{E42FD22B-5E39-4353-9F8C-4168295CA946}" presName="childShape" presStyleCnt="0"/>
      <dgm:spPr/>
      <dgm:t>
        <a:bodyPr/>
        <a:lstStyle/>
        <a:p>
          <a:endParaRPr lang="es-MX"/>
        </a:p>
      </dgm:t>
    </dgm:pt>
    <dgm:pt modelId="{8A80D2A0-E6C3-46F1-9D20-B32213410937}" type="pres">
      <dgm:prSet presAssocID="{B63A58D0-1320-4813-859D-82F8C04BB381}" presName="Name13" presStyleLbl="parChTrans1D2" presStyleIdx="0" presStyleCnt="1"/>
      <dgm:spPr/>
      <dgm:t>
        <a:bodyPr/>
        <a:lstStyle/>
        <a:p>
          <a:endParaRPr lang="es-MX"/>
        </a:p>
      </dgm:t>
    </dgm:pt>
    <dgm:pt modelId="{29291AF6-156D-4D40-8893-BB640B7B944D}" type="pres">
      <dgm:prSet presAssocID="{740A6EE5-12E5-4532-AF58-4FE816DDE8F8}" presName="childText" presStyleLbl="bgAcc1" presStyleIdx="0" presStyleCnt="1" custScaleX="91303" custScaleY="114210" custLinFactNeighborX="1061" custLinFactNeighborY="-642">
        <dgm:presLayoutVars>
          <dgm:bulletEnabled val="1"/>
        </dgm:presLayoutVars>
      </dgm:prSet>
      <dgm:spPr/>
      <dgm:t>
        <a:bodyPr/>
        <a:lstStyle/>
        <a:p>
          <a:endParaRPr lang="es-MX"/>
        </a:p>
      </dgm:t>
    </dgm:pt>
  </dgm:ptLst>
  <dgm:cxnLst>
    <dgm:cxn modelId="{E5AA0573-CD2A-4301-A901-CCF43F91BB53}" type="presOf" srcId="{0C1AFCB0-0932-46FB-8230-9D97CC7A0375}" destId="{8FD3714D-8332-43F3-80E5-F8EBAEF6BA4E}" srcOrd="0" destOrd="0" presId="urn:microsoft.com/office/officeart/2005/8/layout/hierarchy3"/>
    <dgm:cxn modelId="{32110A65-4941-4B1E-B01C-EC53C5EED285}" type="presOf" srcId="{740A6EE5-12E5-4532-AF58-4FE816DDE8F8}" destId="{29291AF6-156D-4D40-8893-BB640B7B944D}" srcOrd="0" destOrd="0" presId="urn:microsoft.com/office/officeart/2005/8/layout/hierarchy3"/>
    <dgm:cxn modelId="{DF55046C-2FE6-4371-91C1-4508BA180A81}" type="presOf" srcId="{E42FD22B-5E39-4353-9F8C-4168295CA946}" destId="{C96C2D3B-A428-43C2-900B-C18C15826992}" srcOrd="1" destOrd="0" presId="urn:microsoft.com/office/officeart/2005/8/layout/hierarchy3"/>
    <dgm:cxn modelId="{F0B5B089-F956-4E72-9F97-AF82576E8632}" type="presOf" srcId="{B63A58D0-1320-4813-859D-82F8C04BB381}" destId="{8A80D2A0-E6C3-46F1-9D20-B32213410937}" srcOrd="0" destOrd="0" presId="urn:microsoft.com/office/officeart/2005/8/layout/hierarchy3"/>
    <dgm:cxn modelId="{20A87F82-5FCE-4A77-A35B-7683D565B056}" srcId="{E42FD22B-5E39-4353-9F8C-4168295CA946}" destId="{740A6EE5-12E5-4532-AF58-4FE816DDE8F8}" srcOrd="0" destOrd="0" parTransId="{B63A58D0-1320-4813-859D-82F8C04BB381}" sibTransId="{367A86CE-9F61-47BE-A4C8-64AFF688A96F}"/>
    <dgm:cxn modelId="{F3CA0C59-02AC-4BEF-90F7-94A44A523495}" type="presOf" srcId="{E42FD22B-5E39-4353-9F8C-4168295CA946}" destId="{CFFB90BC-6B05-40DB-85EC-BDC32AF11FD8}" srcOrd="0" destOrd="0" presId="urn:microsoft.com/office/officeart/2005/8/layout/hierarchy3"/>
    <dgm:cxn modelId="{81927FDE-26D0-433A-8D8E-0DA3FD8DB16B}" srcId="{0C1AFCB0-0932-46FB-8230-9D97CC7A0375}" destId="{E42FD22B-5E39-4353-9F8C-4168295CA946}" srcOrd="0" destOrd="0" parTransId="{09FF588D-CFE0-4349-B491-ACC4A5B26739}" sibTransId="{4053D3E0-C4A8-4249-B50E-F0C87D67DDD4}"/>
    <dgm:cxn modelId="{26FB9BD5-74F9-42CA-875D-55D198CAED2B}" type="presParOf" srcId="{8FD3714D-8332-43F3-80E5-F8EBAEF6BA4E}" destId="{786735BE-81A4-475A-9718-AB67476F8092}" srcOrd="0" destOrd="0" presId="urn:microsoft.com/office/officeart/2005/8/layout/hierarchy3"/>
    <dgm:cxn modelId="{A7FF88F8-CB93-478A-BED7-D8C14BF0EB64}" type="presParOf" srcId="{786735BE-81A4-475A-9718-AB67476F8092}" destId="{8EF4284E-24D0-4818-86D3-8DF3AE4F4A14}" srcOrd="0" destOrd="0" presId="urn:microsoft.com/office/officeart/2005/8/layout/hierarchy3"/>
    <dgm:cxn modelId="{870BEF31-E02B-4846-8FC3-A3CAD88B89F5}" type="presParOf" srcId="{8EF4284E-24D0-4818-86D3-8DF3AE4F4A14}" destId="{CFFB90BC-6B05-40DB-85EC-BDC32AF11FD8}" srcOrd="0" destOrd="0" presId="urn:microsoft.com/office/officeart/2005/8/layout/hierarchy3"/>
    <dgm:cxn modelId="{B18C7868-55C4-4F5E-9884-787C0F27FBBC}" type="presParOf" srcId="{8EF4284E-24D0-4818-86D3-8DF3AE4F4A14}" destId="{C96C2D3B-A428-43C2-900B-C18C15826992}" srcOrd="1" destOrd="0" presId="urn:microsoft.com/office/officeart/2005/8/layout/hierarchy3"/>
    <dgm:cxn modelId="{43A4D862-14B2-4193-A9A1-C50BB14EE24C}" type="presParOf" srcId="{786735BE-81A4-475A-9718-AB67476F8092}" destId="{D65E9AEE-B085-4F55-B180-81FCC35DFA2B}" srcOrd="1" destOrd="0" presId="urn:microsoft.com/office/officeart/2005/8/layout/hierarchy3"/>
    <dgm:cxn modelId="{F2B2C8D3-98CF-4F17-8FF3-F35828AB3A6D}" type="presParOf" srcId="{D65E9AEE-B085-4F55-B180-81FCC35DFA2B}" destId="{8A80D2A0-E6C3-46F1-9D20-B32213410937}" srcOrd="0" destOrd="0" presId="urn:microsoft.com/office/officeart/2005/8/layout/hierarchy3"/>
    <dgm:cxn modelId="{B70A0B1E-47A6-4446-AB49-43C2F976C221}" type="presParOf" srcId="{D65E9AEE-B085-4F55-B180-81FCC35DFA2B}" destId="{29291AF6-156D-4D40-8893-BB640B7B944D}"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4524C08-23E6-4ED9-AE51-BA69AC796364}" type="doc">
      <dgm:prSet loTypeId="urn:microsoft.com/office/officeart/2005/8/layout/lProcess1" loCatId="process" qsTypeId="urn:microsoft.com/office/officeart/2005/8/quickstyle/3d1" qsCatId="3D" csTypeId="urn:microsoft.com/office/officeart/2005/8/colors/colorful4" csCatId="colorful" phldr="1"/>
      <dgm:spPr/>
      <dgm:t>
        <a:bodyPr/>
        <a:lstStyle/>
        <a:p>
          <a:endParaRPr lang="es-MX"/>
        </a:p>
      </dgm:t>
    </dgm:pt>
    <dgm:pt modelId="{31202996-1761-45B0-815E-3B652DC94C89}">
      <dgm:prSet phldrT="[Texto]"/>
      <dgm:spPr/>
      <dgm:t>
        <a:bodyPr/>
        <a:lstStyle/>
        <a:p>
          <a:r>
            <a:rPr lang="es-ES" b="1" dirty="0" smtClean="0">
              <a:latin typeface="Arial" pitchFamily="34" charset="0"/>
              <a:cs typeface="Arial" pitchFamily="34" charset="0"/>
            </a:rPr>
            <a:t>Estados financieros a consolidar</a:t>
          </a:r>
          <a:endParaRPr lang="es-MX" dirty="0">
            <a:latin typeface="Arial" pitchFamily="34" charset="0"/>
            <a:cs typeface="Arial" pitchFamily="34" charset="0"/>
          </a:endParaRPr>
        </a:p>
      </dgm:t>
    </dgm:pt>
    <dgm:pt modelId="{24B7C798-72E4-485A-BBF8-61D005ADF8C9}" type="parTrans" cxnId="{A02E7C53-ADCE-4B39-8A4D-E28274DC98D0}">
      <dgm:prSet/>
      <dgm:spPr/>
      <dgm:t>
        <a:bodyPr/>
        <a:lstStyle/>
        <a:p>
          <a:endParaRPr lang="es-MX">
            <a:latin typeface="Arial" pitchFamily="34" charset="0"/>
            <a:cs typeface="Arial" pitchFamily="34" charset="0"/>
          </a:endParaRPr>
        </a:p>
      </dgm:t>
    </dgm:pt>
    <dgm:pt modelId="{3C1B83CD-B4C8-41DF-B1A7-84775EA5DFB8}" type="sibTrans" cxnId="{A02E7C53-ADCE-4B39-8A4D-E28274DC98D0}">
      <dgm:prSet/>
      <dgm:spPr/>
      <dgm:t>
        <a:bodyPr/>
        <a:lstStyle/>
        <a:p>
          <a:endParaRPr lang="es-MX">
            <a:latin typeface="Arial" pitchFamily="34" charset="0"/>
            <a:cs typeface="Arial" pitchFamily="34" charset="0"/>
          </a:endParaRPr>
        </a:p>
      </dgm:t>
    </dgm:pt>
    <dgm:pt modelId="{A0BD3FBA-1BD5-4231-951C-3D222333E872}">
      <dgm:prSet phldrT="[Texto]"/>
      <dgm:spPr/>
      <dgm:t>
        <a:bodyPr/>
        <a:lstStyle/>
        <a:p>
          <a:r>
            <a:rPr lang="es-ES" dirty="0" smtClean="0">
              <a:latin typeface="Arial" pitchFamily="34" charset="0"/>
              <a:cs typeface="Arial" pitchFamily="34" charset="0"/>
            </a:rPr>
            <a:t>Estado de situación financiera</a:t>
          </a:r>
          <a:endParaRPr lang="es-MX" dirty="0">
            <a:latin typeface="Arial" pitchFamily="34" charset="0"/>
            <a:cs typeface="Arial" pitchFamily="34" charset="0"/>
          </a:endParaRPr>
        </a:p>
      </dgm:t>
    </dgm:pt>
    <dgm:pt modelId="{44F4B131-1B06-4249-A93D-77715D0D2D2D}" type="parTrans" cxnId="{4CDB2DA5-5F31-4747-B2F4-97F4977861BE}">
      <dgm:prSet/>
      <dgm:spPr/>
      <dgm:t>
        <a:bodyPr/>
        <a:lstStyle/>
        <a:p>
          <a:endParaRPr lang="es-MX">
            <a:latin typeface="Arial" pitchFamily="34" charset="0"/>
            <a:cs typeface="Arial" pitchFamily="34" charset="0"/>
          </a:endParaRPr>
        </a:p>
      </dgm:t>
    </dgm:pt>
    <dgm:pt modelId="{548E7A77-90D8-4C47-BA87-C7F32DCA7E5A}" type="sibTrans" cxnId="{4CDB2DA5-5F31-4747-B2F4-97F4977861BE}">
      <dgm:prSet/>
      <dgm:spPr/>
      <dgm:t>
        <a:bodyPr/>
        <a:lstStyle/>
        <a:p>
          <a:endParaRPr lang="es-MX">
            <a:latin typeface="Arial" pitchFamily="34" charset="0"/>
            <a:cs typeface="Arial" pitchFamily="34" charset="0"/>
          </a:endParaRPr>
        </a:p>
      </dgm:t>
    </dgm:pt>
    <dgm:pt modelId="{F8675810-729C-4E59-8859-37981D51DF83}">
      <dgm:prSet phldrT="[Texto]"/>
      <dgm:spPr/>
      <dgm:t>
        <a:bodyPr/>
        <a:lstStyle/>
        <a:p>
          <a:r>
            <a:rPr lang="es-ES" dirty="0" smtClean="0">
              <a:latin typeface="Arial" pitchFamily="34" charset="0"/>
              <a:cs typeface="Arial" pitchFamily="34" charset="0"/>
            </a:rPr>
            <a:t>Estado de actividades</a:t>
          </a:r>
          <a:endParaRPr lang="es-MX" dirty="0">
            <a:latin typeface="Arial" pitchFamily="34" charset="0"/>
            <a:cs typeface="Arial" pitchFamily="34" charset="0"/>
          </a:endParaRPr>
        </a:p>
      </dgm:t>
    </dgm:pt>
    <dgm:pt modelId="{D4DFA046-3E3B-4104-9711-75FB33CA8775}" type="parTrans" cxnId="{C6B569A7-4B17-4259-8E31-9C97FE8C5FF6}">
      <dgm:prSet/>
      <dgm:spPr/>
      <dgm:t>
        <a:bodyPr/>
        <a:lstStyle/>
        <a:p>
          <a:endParaRPr lang="es-MX">
            <a:latin typeface="Arial" pitchFamily="34" charset="0"/>
            <a:cs typeface="Arial" pitchFamily="34" charset="0"/>
          </a:endParaRPr>
        </a:p>
      </dgm:t>
    </dgm:pt>
    <dgm:pt modelId="{09D7C8AC-E042-47C1-8643-6BF851192A5F}" type="sibTrans" cxnId="{C6B569A7-4B17-4259-8E31-9C97FE8C5FF6}">
      <dgm:prSet/>
      <dgm:spPr/>
      <dgm:t>
        <a:bodyPr/>
        <a:lstStyle/>
        <a:p>
          <a:endParaRPr lang="es-MX">
            <a:latin typeface="Arial" pitchFamily="34" charset="0"/>
            <a:cs typeface="Arial" pitchFamily="34" charset="0"/>
          </a:endParaRPr>
        </a:p>
      </dgm:t>
    </dgm:pt>
    <dgm:pt modelId="{EF8D8886-6C5A-4E8E-8C3F-2C98A759BD36}">
      <dgm:prSet phldrT="[Texto]"/>
      <dgm:spPr/>
      <dgm:t>
        <a:bodyPr/>
        <a:lstStyle/>
        <a:p>
          <a:r>
            <a:rPr lang="es-ES" dirty="0" smtClean="0">
              <a:latin typeface="Arial" pitchFamily="34" charset="0"/>
              <a:cs typeface="Arial" pitchFamily="34" charset="0"/>
            </a:rPr>
            <a:t>Estado de variación de la hacienda pública</a:t>
          </a:r>
          <a:endParaRPr lang="es-MX" dirty="0">
            <a:latin typeface="Arial" pitchFamily="34" charset="0"/>
            <a:cs typeface="Arial" pitchFamily="34" charset="0"/>
          </a:endParaRPr>
        </a:p>
      </dgm:t>
    </dgm:pt>
    <dgm:pt modelId="{1C43638F-3AC7-4ECD-A99A-C756A9A435B6}" type="parTrans" cxnId="{7EFF626C-1F4E-45E6-8284-8C6E4C0CCEBD}">
      <dgm:prSet/>
      <dgm:spPr/>
      <dgm:t>
        <a:bodyPr/>
        <a:lstStyle/>
        <a:p>
          <a:endParaRPr lang="es-MX">
            <a:latin typeface="Arial" pitchFamily="34" charset="0"/>
            <a:cs typeface="Arial" pitchFamily="34" charset="0"/>
          </a:endParaRPr>
        </a:p>
      </dgm:t>
    </dgm:pt>
    <dgm:pt modelId="{927818BD-B690-4B32-8217-91887FA5BC65}" type="sibTrans" cxnId="{7EFF626C-1F4E-45E6-8284-8C6E4C0CCEBD}">
      <dgm:prSet/>
      <dgm:spPr/>
      <dgm:t>
        <a:bodyPr/>
        <a:lstStyle/>
        <a:p>
          <a:endParaRPr lang="es-MX">
            <a:latin typeface="Arial" pitchFamily="34" charset="0"/>
            <a:cs typeface="Arial" pitchFamily="34" charset="0"/>
          </a:endParaRPr>
        </a:p>
      </dgm:t>
    </dgm:pt>
    <dgm:pt modelId="{3A9EF642-74AA-40E1-984F-BE13B0B641F5}">
      <dgm:prSet phldrT="[Texto]"/>
      <dgm:spPr/>
      <dgm:t>
        <a:bodyPr/>
        <a:lstStyle/>
        <a:p>
          <a:r>
            <a:rPr lang="es-ES" dirty="0" smtClean="0">
              <a:latin typeface="Arial" pitchFamily="34" charset="0"/>
              <a:cs typeface="Arial" pitchFamily="34" charset="0"/>
            </a:rPr>
            <a:t>Estado de cambios en la situación financiera</a:t>
          </a:r>
          <a:endParaRPr lang="es-MX" dirty="0">
            <a:latin typeface="Arial" pitchFamily="34" charset="0"/>
            <a:cs typeface="Arial" pitchFamily="34" charset="0"/>
          </a:endParaRPr>
        </a:p>
      </dgm:t>
    </dgm:pt>
    <dgm:pt modelId="{EAEF4706-3D4A-4566-994C-4595C616180D}" type="parTrans" cxnId="{5E600544-664F-4B38-B1DF-3A4BE3AEAB47}">
      <dgm:prSet/>
      <dgm:spPr/>
      <dgm:t>
        <a:bodyPr/>
        <a:lstStyle/>
        <a:p>
          <a:endParaRPr lang="es-MX">
            <a:latin typeface="Arial" pitchFamily="34" charset="0"/>
            <a:cs typeface="Arial" pitchFamily="34" charset="0"/>
          </a:endParaRPr>
        </a:p>
      </dgm:t>
    </dgm:pt>
    <dgm:pt modelId="{C9F59CE0-9BC4-4ED4-9904-ABD535C43924}" type="sibTrans" cxnId="{5E600544-664F-4B38-B1DF-3A4BE3AEAB47}">
      <dgm:prSet/>
      <dgm:spPr/>
      <dgm:t>
        <a:bodyPr/>
        <a:lstStyle/>
        <a:p>
          <a:endParaRPr lang="es-MX">
            <a:latin typeface="Arial" pitchFamily="34" charset="0"/>
            <a:cs typeface="Arial" pitchFamily="34" charset="0"/>
          </a:endParaRPr>
        </a:p>
      </dgm:t>
    </dgm:pt>
    <dgm:pt modelId="{9F030FB0-7979-4E31-85B2-82508D3A6142}">
      <dgm:prSet phldrT="[Texto]"/>
      <dgm:spPr/>
      <dgm:t>
        <a:bodyPr/>
        <a:lstStyle/>
        <a:p>
          <a:r>
            <a:rPr lang="es-ES" dirty="0" smtClean="0">
              <a:latin typeface="Arial" pitchFamily="34" charset="0"/>
              <a:cs typeface="Arial" pitchFamily="34" charset="0"/>
            </a:rPr>
            <a:t>Estado de flujos de efectivo</a:t>
          </a:r>
          <a:endParaRPr lang="es-MX" dirty="0">
            <a:latin typeface="Arial" pitchFamily="34" charset="0"/>
            <a:cs typeface="Arial" pitchFamily="34" charset="0"/>
          </a:endParaRPr>
        </a:p>
      </dgm:t>
    </dgm:pt>
    <dgm:pt modelId="{4006ABFD-AB89-4767-8554-582405DE3296}" type="parTrans" cxnId="{42178574-FCCD-4CF6-81CC-3546AAC4A3F0}">
      <dgm:prSet/>
      <dgm:spPr/>
      <dgm:t>
        <a:bodyPr/>
        <a:lstStyle/>
        <a:p>
          <a:endParaRPr lang="es-MX">
            <a:latin typeface="Arial" pitchFamily="34" charset="0"/>
            <a:cs typeface="Arial" pitchFamily="34" charset="0"/>
          </a:endParaRPr>
        </a:p>
      </dgm:t>
    </dgm:pt>
    <dgm:pt modelId="{931F24B9-9436-4534-89FD-7909642F23E0}" type="sibTrans" cxnId="{42178574-FCCD-4CF6-81CC-3546AAC4A3F0}">
      <dgm:prSet/>
      <dgm:spPr/>
      <dgm:t>
        <a:bodyPr/>
        <a:lstStyle/>
        <a:p>
          <a:endParaRPr lang="es-MX">
            <a:latin typeface="Arial" pitchFamily="34" charset="0"/>
            <a:cs typeface="Arial" pitchFamily="34" charset="0"/>
          </a:endParaRPr>
        </a:p>
      </dgm:t>
    </dgm:pt>
    <dgm:pt modelId="{6E481D75-2350-45AA-BA7A-19270ADF2BD2}" type="pres">
      <dgm:prSet presAssocID="{A4524C08-23E6-4ED9-AE51-BA69AC796364}" presName="Name0" presStyleCnt="0">
        <dgm:presLayoutVars>
          <dgm:dir/>
          <dgm:animLvl val="lvl"/>
          <dgm:resizeHandles val="exact"/>
        </dgm:presLayoutVars>
      </dgm:prSet>
      <dgm:spPr/>
      <dgm:t>
        <a:bodyPr/>
        <a:lstStyle/>
        <a:p>
          <a:endParaRPr lang="es-MX"/>
        </a:p>
      </dgm:t>
    </dgm:pt>
    <dgm:pt modelId="{D51495F6-8281-4D01-950E-34337CF74517}" type="pres">
      <dgm:prSet presAssocID="{31202996-1761-45B0-815E-3B652DC94C89}" presName="vertFlow" presStyleCnt="0"/>
      <dgm:spPr/>
    </dgm:pt>
    <dgm:pt modelId="{F4C7D974-FE6E-4CDE-9D23-D06774A41264}" type="pres">
      <dgm:prSet presAssocID="{31202996-1761-45B0-815E-3B652DC94C89}" presName="header" presStyleLbl="node1" presStyleIdx="0" presStyleCnt="1" custScaleX="230481"/>
      <dgm:spPr/>
      <dgm:t>
        <a:bodyPr/>
        <a:lstStyle/>
        <a:p>
          <a:endParaRPr lang="es-MX"/>
        </a:p>
      </dgm:t>
    </dgm:pt>
    <dgm:pt modelId="{0C3CE9AD-62A1-443A-9F4F-AF077010E111}" type="pres">
      <dgm:prSet presAssocID="{44F4B131-1B06-4249-A93D-77715D0D2D2D}" presName="parTrans" presStyleLbl="sibTrans2D1" presStyleIdx="0" presStyleCnt="5"/>
      <dgm:spPr/>
      <dgm:t>
        <a:bodyPr/>
        <a:lstStyle/>
        <a:p>
          <a:endParaRPr lang="es-MX"/>
        </a:p>
      </dgm:t>
    </dgm:pt>
    <dgm:pt modelId="{BE309ABC-3072-4BCB-87BE-D43414ED8B2E}" type="pres">
      <dgm:prSet presAssocID="{A0BD3FBA-1BD5-4231-951C-3D222333E872}" presName="child" presStyleLbl="alignAccFollowNode1" presStyleIdx="0" presStyleCnt="5" custScaleX="209420" custScaleY="79165">
        <dgm:presLayoutVars>
          <dgm:chMax val="0"/>
          <dgm:bulletEnabled val="1"/>
        </dgm:presLayoutVars>
      </dgm:prSet>
      <dgm:spPr/>
      <dgm:t>
        <a:bodyPr/>
        <a:lstStyle/>
        <a:p>
          <a:endParaRPr lang="es-MX"/>
        </a:p>
      </dgm:t>
    </dgm:pt>
    <dgm:pt modelId="{21699456-A4E4-40E0-9CE4-E8F1C8B6AD49}" type="pres">
      <dgm:prSet presAssocID="{548E7A77-90D8-4C47-BA87-C7F32DCA7E5A}" presName="sibTrans" presStyleLbl="sibTrans2D1" presStyleIdx="1" presStyleCnt="5"/>
      <dgm:spPr/>
      <dgm:t>
        <a:bodyPr/>
        <a:lstStyle/>
        <a:p>
          <a:endParaRPr lang="es-MX"/>
        </a:p>
      </dgm:t>
    </dgm:pt>
    <dgm:pt modelId="{2F825D33-1485-4867-AF68-C167F5CEBB85}" type="pres">
      <dgm:prSet presAssocID="{F8675810-729C-4E59-8859-37981D51DF83}" presName="child" presStyleLbl="alignAccFollowNode1" presStyleIdx="1" presStyleCnt="5" custScaleX="209420" custScaleY="79165">
        <dgm:presLayoutVars>
          <dgm:chMax val="0"/>
          <dgm:bulletEnabled val="1"/>
        </dgm:presLayoutVars>
      </dgm:prSet>
      <dgm:spPr/>
      <dgm:t>
        <a:bodyPr/>
        <a:lstStyle/>
        <a:p>
          <a:endParaRPr lang="es-MX"/>
        </a:p>
      </dgm:t>
    </dgm:pt>
    <dgm:pt modelId="{393E7704-EC13-4354-8C18-EA7E2F5E6241}" type="pres">
      <dgm:prSet presAssocID="{09D7C8AC-E042-47C1-8643-6BF851192A5F}" presName="sibTrans" presStyleLbl="sibTrans2D1" presStyleIdx="2" presStyleCnt="5"/>
      <dgm:spPr/>
      <dgm:t>
        <a:bodyPr/>
        <a:lstStyle/>
        <a:p>
          <a:endParaRPr lang="es-MX"/>
        </a:p>
      </dgm:t>
    </dgm:pt>
    <dgm:pt modelId="{01E7D8E5-C768-4688-B515-43B5E8465C56}" type="pres">
      <dgm:prSet presAssocID="{EF8D8886-6C5A-4E8E-8C3F-2C98A759BD36}" presName="child" presStyleLbl="alignAccFollowNode1" presStyleIdx="2" presStyleCnt="5" custScaleX="209420" custScaleY="79165">
        <dgm:presLayoutVars>
          <dgm:chMax val="0"/>
          <dgm:bulletEnabled val="1"/>
        </dgm:presLayoutVars>
      </dgm:prSet>
      <dgm:spPr/>
      <dgm:t>
        <a:bodyPr/>
        <a:lstStyle/>
        <a:p>
          <a:endParaRPr lang="es-MX"/>
        </a:p>
      </dgm:t>
    </dgm:pt>
    <dgm:pt modelId="{56ACD145-E5C1-4B49-8F3A-D6EB85144275}" type="pres">
      <dgm:prSet presAssocID="{927818BD-B690-4B32-8217-91887FA5BC65}" presName="sibTrans" presStyleLbl="sibTrans2D1" presStyleIdx="3" presStyleCnt="5"/>
      <dgm:spPr/>
      <dgm:t>
        <a:bodyPr/>
        <a:lstStyle/>
        <a:p>
          <a:endParaRPr lang="es-MX"/>
        </a:p>
      </dgm:t>
    </dgm:pt>
    <dgm:pt modelId="{01DC6DFD-8D54-4852-892F-7BED98EBFEC2}" type="pres">
      <dgm:prSet presAssocID="{3A9EF642-74AA-40E1-984F-BE13B0B641F5}" presName="child" presStyleLbl="alignAccFollowNode1" presStyleIdx="3" presStyleCnt="5" custScaleX="209420" custScaleY="79165">
        <dgm:presLayoutVars>
          <dgm:chMax val="0"/>
          <dgm:bulletEnabled val="1"/>
        </dgm:presLayoutVars>
      </dgm:prSet>
      <dgm:spPr/>
      <dgm:t>
        <a:bodyPr/>
        <a:lstStyle/>
        <a:p>
          <a:endParaRPr lang="es-MX"/>
        </a:p>
      </dgm:t>
    </dgm:pt>
    <dgm:pt modelId="{31585F2D-4C85-4AA0-A294-D9EFB3964B19}" type="pres">
      <dgm:prSet presAssocID="{C9F59CE0-9BC4-4ED4-9904-ABD535C43924}" presName="sibTrans" presStyleLbl="sibTrans2D1" presStyleIdx="4" presStyleCnt="5"/>
      <dgm:spPr/>
      <dgm:t>
        <a:bodyPr/>
        <a:lstStyle/>
        <a:p>
          <a:endParaRPr lang="es-MX"/>
        </a:p>
      </dgm:t>
    </dgm:pt>
    <dgm:pt modelId="{94AE5BEC-5158-4F68-B058-BB19A4048569}" type="pres">
      <dgm:prSet presAssocID="{9F030FB0-7979-4E31-85B2-82508D3A6142}" presName="child" presStyleLbl="alignAccFollowNode1" presStyleIdx="4" presStyleCnt="5" custScaleX="209420" custScaleY="79165">
        <dgm:presLayoutVars>
          <dgm:chMax val="0"/>
          <dgm:bulletEnabled val="1"/>
        </dgm:presLayoutVars>
      </dgm:prSet>
      <dgm:spPr/>
      <dgm:t>
        <a:bodyPr/>
        <a:lstStyle/>
        <a:p>
          <a:endParaRPr lang="es-MX"/>
        </a:p>
      </dgm:t>
    </dgm:pt>
  </dgm:ptLst>
  <dgm:cxnLst>
    <dgm:cxn modelId="{D6248A2D-8698-4306-AE2C-8397BC5B698A}" type="presOf" srcId="{927818BD-B690-4B32-8217-91887FA5BC65}" destId="{56ACD145-E5C1-4B49-8F3A-D6EB85144275}" srcOrd="0" destOrd="0" presId="urn:microsoft.com/office/officeart/2005/8/layout/lProcess1"/>
    <dgm:cxn modelId="{4347D523-01B1-48DF-A45A-E10FDACA35D0}" type="presOf" srcId="{09D7C8AC-E042-47C1-8643-6BF851192A5F}" destId="{393E7704-EC13-4354-8C18-EA7E2F5E6241}" srcOrd="0" destOrd="0" presId="urn:microsoft.com/office/officeart/2005/8/layout/lProcess1"/>
    <dgm:cxn modelId="{42178574-FCCD-4CF6-81CC-3546AAC4A3F0}" srcId="{31202996-1761-45B0-815E-3B652DC94C89}" destId="{9F030FB0-7979-4E31-85B2-82508D3A6142}" srcOrd="4" destOrd="0" parTransId="{4006ABFD-AB89-4767-8554-582405DE3296}" sibTransId="{931F24B9-9436-4534-89FD-7909642F23E0}"/>
    <dgm:cxn modelId="{0FEFF19E-5BBC-4790-9CFB-4C32F49B6B7C}" type="presOf" srcId="{44F4B131-1B06-4249-A93D-77715D0D2D2D}" destId="{0C3CE9AD-62A1-443A-9F4F-AF077010E111}" srcOrd="0" destOrd="0" presId="urn:microsoft.com/office/officeart/2005/8/layout/lProcess1"/>
    <dgm:cxn modelId="{C6B569A7-4B17-4259-8E31-9C97FE8C5FF6}" srcId="{31202996-1761-45B0-815E-3B652DC94C89}" destId="{F8675810-729C-4E59-8859-37981D51DF83}" srcOrd="1" destOrd="0" parTransId="{D4DFA046-3E3B-4104-9711-75FB33CA8775}" sibTransId="{09D7C8AC-E042-47C1-8643-6BF851192A5F}"/>
    <dgm:cxn modelId="{B51356B9-FDAC-421B-8194-25BA87ED45BB}" type="presOf" srcId="{A0BD3FBA-1BD5-4231-951C-3D222333E872}" destId="{BE309ABC-3072-4BCB-87BE-D43414ED8B2E}" srcOrd="0" destOrd="0" presId="urn:microsoft.com/office/officeart/2005/8/layout/lProcess1"/>
    <dgm:cxn modelId="{0CFF9A86-70AD-4C01-8CCF-67F04FD2C5E8}" type="presOf" srcId="{31202996-1761-45B0-815E-3B652DC94C89}" destId="{F4C7D974-FE6E-4CDE-9D23-D06774A41264}" srcOrd="0" destOrd="0" presId="urn:microsoft.com/office/officeart/2005/8/layout/lProcess1"/>
    <dgm:cxn modelId="{2AD66EB1-C723-4F6B-94B9-79658E2AAA26}" type="presOf" srcId="{C9F59CE0-9BC4-4ED4-9904-ABD535C43924}" destId="{31585F2D-4C85-4AA0-A294-D9EFB3964B19}" srcOrd="0" destOrd="0" presId="urn:microsoft.com/office/officeart/2005/8/layout/lProcess1"/>
    <dgm:cxn modelId="{7EFF626C-1F4E-45E6-8284-8C6E4C0CCEBD}" srcId="{31202996-1761-45B0-815E-3B652DC94C89}" destId="{EF8D8886-6C5A-4E8E-8C3F-2C98A759BD36}" srcOrd="2" destOrd="0" parTransId="{1C43638F-3AC7-4ECD-A99A-C756A9A435B6}" sibTransId="{927818BD-B690-4B32-8217-91887FA5BC65}"/>
    <dgm:cxn modelId="{5E600544-664F-4B38-B1DF-3A4BE3AEAB47}" srcId="{31202996-1761-45B0-815E-3B652DC94C89}" destId="{3A9EF642-74AA-40E1-984F-BE13B0B641F5}" srcOrd="3" destOrd="0" parTransId="{EAEF4706-3D4A-4566-994C-4595C616180D}" sibTransId="{C9F59CE0-9BC4-4ED4-9904-ABD535C43924}"/>
    <dgm:cxn modelId="{6659D179-2C6E-44FA-87F0-079AFABBC2A8}" type="presOf" srcId="{548E7A77-90D8-4C47-BA87-C7F32DCA7E5A}" destId="{21699456-A4E4-40E0-9CE4-E8F1C8B6AD49}" srcOrd="0" destOrd="0" presId="urn:microsoft.com/office/officeart/2005/8/layout/lProcess1"/>
    <dgm:cxn modelId="{4CDB2DA5-5F31-4747-B2F4-97F4977861BE}" srcId="{31202996-1761-45B0-815E-3B652DC94C89}" destId="{A0BD3FBA-1BD5-4231-951C-3D222333E872}" srcOrd="0" destOrd="0" parTransId="{44F4B131-1B06-4249-A93D-77715D0D2D2D}" sibTransId="{548E7A77-90D8-4C47-BA87-C7F32DCA7E5A}"/>
    <dgm:cxn modelId="{1798F86B-5C68-4A63-885C-D450E140FC1C}" type="presOf" srcId="{EF8D8886-6C5A-4E8E-8C3F-2C98A759BD36}" destId="{01E7D8E5-C768-4688-B515-43B5E8465C56}" srcOrd="0" destOrd="0" presId="urn:microsoft.com/office/officeart/2005/8/layout/lProcess1"/>
    <dgm:cxn modelId="{CC6ADCF7-4C0C-4B30-A455-13BDD01CF7A1}" type="presOf" srcId="{3A9EF642-74AA-40E1-984F-BE13B0B641F5}" destId="{01DC6DFD-8D54-4852-892F-7BED98EBFEC2}" srcOrd="0" destOrd="0" presId="urn:microsoft.com/office/officeart/2005/8/layout/lProcess1"/>
    <dgm:cxn modelId="{7ED84CB2-ADC2-4903-A7D8-63438BB67131}" type="presOf" srcId="{A4524C08-23E6-4ED9-AE51-BA69AC796364}" destId="{6E481D75-2350-45AA-BA7A-19270ADF2BD2}" srcOrd="0" destOrd="0" presId="urn:microsoft.com/office/officeart/2005/8/layout/lProcess1"/>
    <dgm:cxn modelId="{243C519A-0E2F-4FE8-B730-BE53655F0864}" type="presOf" srcId="{9F030FB0-7979-4E31-85B2-82508D3A6142}" destId="{94AE5BEC-5158-4F68-B058-BB19A4048569}" srcOrd="0" destOrd="0" presId="urn:microsoft.com/office/officeart/2005/8/layout/lProcess1"/>
    <dgm:cxn modelId="{A02E7C53-ADCE-4B39-8A4D-E28274DC98D0}" srcId="{A4524C08-23E6-4ED9-AE51-BA69AC796364}" destId="{31202996-1761-45B0-815E-3B652DC94C89}" srcOrd="0" destOrd="0" parTransId="{24B7C798-72E4-485A-BBF8-61D005ADF8C9}" sibTransId="{3C1B83CD-B4C8-41DF-B1A7-84775EA5DFB8}"/>
    <dgm:cxn modelId="{4F6365A4-BF14-4BEF-9B23-F4E9B3801346}" type="presOf" srcId="{F8675810-729C-4E59-8859-37981D51DF83}" destId="{2F825D33-1485-4867-AF68-C167F5CEBB85}" srcOrd="0" destOrd="0" presId="urn:microsoft.com/office/officeart/2005/8/layout/lProcess1"/>
    <dgm:cxn modelId="{A00F4F9B-7B9F-4FC6-8486-A2CEB0F3A937}" type="presParOf" srcId="{6E481D75-2350-45AA-BA7A-19270ADF2BD2}" destId="{D51495F6-8281-4D01-950E-34337CF74517}" srcOrd="0" destOrd="0" presId="urn:microsoft.com/office/officeart/2005/8/layout/lProcess1"/>
    <dgm:cxn modelId="{C76868EB-E58F-4425-8076-4462517032BD}" type="presParOf" srcId="{D51495F6-8281-4D01-950E-34337CF74517}" destId="{F4C7D974-FE6E-4CDE-9D23-D06774A41264}" srcOrd="0" destOrd="0" presId="urn:microsoft.com/office/officeart/2005/8/layout/lProcess1"/>
    <dgm:cxn modelId="{0B89B964-0F81-41B8-AAF7-9DAFF636DDB4}" type="presParOf" srcId="{D51495F6-8281-4D01-950E-34337CF74517}" destId="{0C3CE9AD-62A1-443A-9F4F-AF077010E111}" srcOrd="1" destOrd="0" presId="urn:microsoft.com/office/officeart/2005/8/layout/lProcess1"/>
    <dgm:cxn modelId="{989E8B94-9F8F-4788-B9D4-67F9DB3AA052}" type="presParOf" srcId="{D51495F6-8281-4D01-950E-34337CF74517}" destId="{BE309ABC-3072-4BCB-87BE-D43414ED8B2E}" srcOrd="2" destOrd="0" presId="urn:microsoft.com/office/officeart/2005/8/layout/lProcess1"/>
    <dgm:cxn modelId="{236D7556-FC12-428D-83CE-321F490A119A}" type="presParOf" srcId="{D51495F6-8281-4D01-950E-34337CF74517}" destId="{21699456-A4E4-40E0-9CE4-E8F1C8B6AD49}" srcOrd="3" destOrd="0" presId="urn:microsoft.com/office/officeart/2005/8/layout/lProcess1"/>
    <dgm:cxn modelId="{BBFDFA77-FC84-41B6-954A-DD84F6D13843}" type="presParOf" srcId="{D51495F6-8281-4D01-950E-34337CF74517}" destId="{2F825D33-1485-4867-AF68-C167F5CEBB85}" srcOrd="4" destOrd="0" presId="urn:microsoft.com/office/officeart/2005/8/layout/lProcess1"/>
    <dgm:cxn modelId="{F6540EB4-D95E-4D0A-AD12-F4872B2C3BA8}" type="presParOf" srcId="{D51495F6-8281-4D01-950E-34337CF74517}" destId="{393E7704-EC13-4354-8C18-EA7E2F5E6241}" srcOrd="5" destOrd="0" presId="urn:microsoft.com/office/officeart/2005/8/layout/lProcess1"/>
    <dgm:cxn modelId="{582123A2-6402-4342-BC40-101B8BBE160F}" type="presParOf" srcId="{D51495F6-8281-4D01-950E-34337CF74517}" destId="{01E7D8E5-C768-4688-B515-43B5E8465C56}" srcOrd="6" destOrd="0" presId="urn:microsoft.com/office/officeart/2005/8/layout/lProcess1"/>
    <dgm:cxn modelId="{4954A4FB-52C2-4ADC-A8C5-89A1E39A19E0}" type="presParOf" srcId="{D51495F6-8281-4D01-950E-34337CF74517}" destId="{56ACD145-E5C1-4B49-8F3A-D6EB85144275}" srcOrd="7" destOrd="0" presId="urn:microsoft.com/office/officeart/2005/8/layout/lProcess1"/>
    <dgm:cxn modelId="{1FC7EF8F-CA00-4960-84B7-A7EE2FF47884}" type="presParOf" srcId="{D51495F6-8281-4D01-950E-34337CF74517}" destId="{01DC6DFD-8D54-4852-892F-7BED98EBFEC2}" srcOrd="8" destOrd="0" presId="urn:microsoft.com/office/officeart/2005/8/layout/lProcess1"/>
    <dgm:cxn modelId="{35CD6CC4-9D3F-49A9-B41A-8F6707CC5EFB}" type="presParOf" srcId="{D51495F6-8281-4D01-950E-34337CF74517}" destId="{31585F2D-4C85-4AA0-A294-D9EFB3964B19}" srcOrd="9" destOrd="0" presId="urn:microsoft.com/office/officeart/2005/8/layout/lProcess1"/>
    <dgm:cxn modelId="{735EB6F7-A0FA-443F-B5EF-8322E72E18DE}" type="presParOf" srcId="{D51495F6-8281-4D01-950E-34337CF74517}" destId="{94AE5BEC-5158-4F68-B058-BB19A4048569}" srcOrd="10"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72A19D3-A8A9-415B-800C-9A7D4D58AC08}"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s-MX"/>
        </a:p>
      </dgm:t>
    </dgm:pt>
    <dgm:pt modelId="{C8A72E03-DF58-4834-BF84-27EC43FF3851}">
      <dgm:prSet phldrT="[Texto]" custT="1"/>
      <dgm:spPr/>
      <dgm:t>
        <a:bodyPr/>
        <a:lstStyle/>
        <a:p>
          <a:r>
            <a:rPr lang="es-ES" sz="2000" b="1" dirty="0" smtClean="0">
              <a:latin typeface="Arial" pitchFamily="34" charset="0"/>
              <a:cs typeface="Arial" pitchFamily="34" charset="0"/>
            </a:rPr>
            <a:t>Gobierno Federal</a:t>
          </a:r>
          <a:endParaRPr lang="es-MX" sz="2000" dirty="0">
            <a:latin typeface="Arial" pitchFamily="34" charset="0"/>
            <a:cs typeface="Arial" pitchFamily="34" charset="0"/>
          </a:endParaRPr>
        </a:p>
      </dgm:t>
    </dgm:pt>
    <dgm:pt modelId="{3218AC2B-6D1B-437A-A231-FCA6F0C9DFC0}" type="parTrans" cxnId="{B87B5A52-1E90-420F-9F2F-A29AFDF6C53F}">
      <dgm:prSet/>
      <dgm:spPr/>
      <dgm:t>
        <a:bodyPr/>
        <a:lstStyle/>
        <a:p>
          <a:endParaRPr lang="es-MX" sz="2000">
            <a:latin typeface="Arial" pitchFamily="34" charset="0"/>
            <a:cs typeface="Arial" pitchFamily="34" charset="0"/>
          </a:endParaRPr>
        </a:p>
      </dgm:t>
    </dgm:pt>
    <dgm:pt modelId="{540DDF35-573E-4C7E-847F-F4D49F0CF4FA}" type="sibTrans" cxnId="{B87B5A52-1E90-420F-9F2F-A29AFDF6C53F}">
      <dgm:prSet/>
      <dgm:spPr/>
      <dgm:t>
        <a:bodyPr/>
        <a:lstStyle/>
        <a:p>
          <a:endParaRPr lang="es-MX" sz="2000">
            <a:latin typeface="Arial" pitchFamily="34" charset="0"/>
            <a:cs typeface="Arial" pitchFamily="34" charset="0"/>
          </a:endParaRPr>
        </a:p>
      </dgm:t>
    </dgm:pt>
    <dgm:pt modelId="{7A4E8030-7FB3-49AF-BD42-A3D9D6ADD6FA}">
      <dgm:prSet phldrT="[Texto]" custT="1"/>
      <dgm:spPr/>
      <dgm:t>
        <a:bodyPr/>
        <a:lstStyle/>
        <a:p>
          <a:r>
            <a:rPr lang="es-ES" sz="2000" b="1" u="sng" dirty="0" smtClean="0">
              <a:latin typeface="Arial" pitchFamily="34" charset="0"/>
              <a:cs typeface="Arial" pitchFamily="34" charset="0"/>
            </a:rPr>
            <a:t>Poderes:</a:t>
          </a:r>
          <a:endParaRPr lang="es-MX" sz="2000" b="1" u="sng" dirty="0">
            <a:latin typeface="Arial" pitchFamily="34" charset="0"/>
            <a:cs typeface="Arial" pitchFamily="34" charset="0"/>
          </a:endParaRPr>
        </a:p>
      </dgm:t>
    </dgm:pt>
    <dgm:pt modelId="{6E7F435A-4D79-4EE8-B3B3-51211B3BBB3B}" type="parTrans" cxnId="{A48DBB5C-11FD-4744-B8F6-4742EAC969FD}">
      <dgm:prSet/>
      <dgm:spPr/>
      <dgm:t>
        <a:bodyPr/>
        <a:lstStyle/>
        <a:p>
          <a:endParaRPr lang="es-MX" sz="2000">
            <a:latin typeface="Arial" pitchFamily="34" charset="0"/>
            <a:cs typeface="Arial" pitchFamily="34" charset="0"/>
          </a:endParaRPr>
        </a:p>
      </dgm:t>
    </dgm:pt>
    <dgm:pt modelId="{D479D35C-167B-471F-90C2-60C8AF88B894}" type="sibTrans" cxnId="{A48DBB5C-11FD-4744-B8F6-4742EAC969FD}">
      <dgm:prSet/>
      <dgm:spPr/>
      <dgm:t>
        <a:bodyPr/>
        <a:lstStyle/>
        <a:p>
          <a:endParaRPr lang="es-MX" sz="2000">
            <a:latin typeface="Arial" pitchFamily="34" charset="0"/>
            <a:cs typeface="Arial" pitchFamily="34" charset="0"/>
          </a:endParaRPr>
        </a:p>
      </dgm:t>
    </dgm:pt>
    <dgm:pt modelId="{EC132EF5-FF97-4B55-B8FC-5115C65961C9}">
      <dgm:prSet phldrT="[Texto]" custT="1"/>
      <dgm:spPr/>
      <dgm:t>
        <a:bodyPr/>
        <a:lstStyle/>
        <a:p>
          <a:r>
            <a:rPr lang="es-ES" sz="2000" b="1" dirty="0" smtClean="0">
              <a:latin typeface="Arial" pitchFamily="34" charset="0"/>
              <a:cs typeface="Arial" pitchFamily="34" charset="0"/>
            </a:rPr>
            <a:t>Entidades Federativas</a:t>
          </a:r>
          <a:endParaRPr lang="es-MX" sz="2000" dirty="0">
            <a:latin typeface="Arial" pitchFamily="34" charset="0"/>
            <a:cs typeface="Arial" pitchFamily="34" charset="0"/>
          </a:endParaRPr>
        </a:p>
      </dgm:t>
    </dgm:pt>
    <dgm:pt modelId="{7B761982-5AD3-4AFB-AF1E-D1597AE8B9A0}" type="parTrans" cxnId="{21AD2EC9-0E7C-48BD-9793-AB48FF420C0B}">
      <dgm:prSet/>
      <dgm:spPr/>
      <dgm:t>
        <a:bodyPr/>
        <a:lstStyle/>
        <a:p>
          <a:endParaRPr lang="es-MX" sz="2000">
            <a:latin typeface="Arial" pitchFamily="34" charset="0"/>
            <a:cs typeface="Arial" pitchFamily="34" charset="0"/>
          </a:endParaRPr>
        </a:p>
      </dgm:t>
    </dgm:pt>
    <dgm:pt modelId="{51725101-35CA-49FF-B555-439AB52FB2BA}" type="sibTrans" cxnId="{21AD2EC9-0E7C-48BD-9793-AB48FF420C0B}">
      <dgm:prSet/>
      <dgm:spPr/>
      <dgm:t>
        <a:bodyPr/>
        <a:lstStyle/>
        <a:p>
          <a:endParaRPr lang="es-MX" sz="2000">
            <a:latin typeface="Arial" pitchFamily="34" charset="0"/>
            <a:cs typeface="Arial" pitchFamily="34" charset="0"/>
          </a:endParaRPr>
        </a:p>
      </dgm:t>
    </dgm:pt>
    <dgm:pt modelId="{AB568DBA-CBC1-4603-8F2A-661872840432}">
      <dgm:prSet phldrT="[Texto]" custT="1"/>
      <dgm:spPr/>
      <dgm:t>
        <a:bodyPr/>
        <a:lstStyle/>
        <a:p>
          <a:r>
            <a:rPr lang="es-ES" sz="2000" b="1" u="sng" dirty="0" smtClean="0">
              <a:latin typeface="Arial" pitchFamily="34" charset="0"/>
              <a:cs typeface="Arial" pitchFamily="34" charset="0"/>
            </a:rPr>
            <a:t>Poderes:</a:t>
          </a:r>
          <a:endParaRPr lang="es-MX" sz="2000" dirty="0">
            <a:latin typeface="Arial" pitchFamily="34" charset="0"/>
            <a:cs typeface="Arial" pitchFamily="34" charset="0"/>
          </a:endParaRPr>
        </a:p>
      </dgm:t>
    </dgm:pt>
    <dgm:pt modelId="{C0F1F1C8-CD29-4E68-8C99-30D9FA285200}" type="parTrans" cxnId="{CDC6BAF5-D1CF-40F1-A6F8-37FE9075BF86}">
      <dgm:prSet/>
      <dgm:spPr/>
      <dgm:t>
        <a:bodyPr/>
        <a:lstStyle/>
        <a:p>
          <a:endParaRPr lang="es-MX" sz="2000">
            <a:latin typeface="Arial" pitchFamily="34" charset="0"/>
            <a:cs typeface="Arial" pitchFamily="34" charset="0"/>
          </a:endParaRPr>
        </a:p>
      </dgm:t>
    </dgm:pt>
    <dgm:pt modelId="{0C81DFDC-5CD7-4CF8-BE6C-B64303D581EE}" type="sibTrans" cxnId="{CDC6BAF5-D1CF-40F1-A6F8-37FE9075BF86}">
      <dgm:prSet/>
      <dgm:spPr/>
      <dgm:t>
        <a:bodyPr/>
        <a:lstStyle/>
        <a:p>
          <a:endParaRPr lang="es-MX" sz="2000">
            <a:latin typeface="Arial" pitchFamily="34" charset="0"/>
            <a:cs typeface="Arial" pitchFamily="34" charset="0"/>
          </a:endParaRPr>
        </a:p>
      </dgm:t>
    </dgm:pt>
    <dgm:pt modelId="{70732769-33FE-402C-9D5E-DED10B92274E}">
      <dgm:prSet phldrT="[Texto]" custT="1"/>
      <dgm:spPr/>
      <dgm:t>
        <a:bodyPr/>
        <a:lstStyle/>
        <a:p>
          <a:r>
            <a:rPr lang="es-ES" sz="2000" b="1" dirty="0" smtClean="0">
              <a:latin typeface="Arial" pitchFamily="34" charset="0"/>
              <a:cs typeface="Arial" pitchFamily="34" charset="0"/>
            </a:rPr>
            <a:t>Municipios</a:t>
          </a:r>
          <a:endParaRPr lang="es-MX" sz="2000" dirty="0">
            <a:latin typeface="Arial" pitchFamily="34" charset="0"/>
            <a:cs typeface="Arial" pitchFamily="34" charset="0"/>
          </a:endParaRPr>
        </a:p>
      </dgm:t>
    </dgm:pt>
    <dgm:pt modelId="{9132E695-1957-40B0-B474-FDE13DAD8E4E}" type="parTrans" cxnId="{3C192077-3094-4FA1-B5A5-352D119EAACB}">
      <dgm:prSet/>
      <dgm:spPr/>
      <dgm:t>
        <a:bodyPr/>
        <a:lstStyle/>
        <a:p>
          <a:endParaRPr lang="es-MX" sz="2000">
            <a:latin typeface="Arial" pitchFamily="34" charset="0"/>
            <a:cs typeface="Arial" pitchFamily="34" charset="0"/>
          </a:endParaRPr>
        </a:p>
      </dgm:t>
    </dgm:pt>
    <dgm:pt modelId="{C84C43B2-FC0E-4111-B3E0-AC260A2EECE4}" type="sibTrans" cxnId="{3C192077-3094-4FA1-B5A5-352D119EAACB}">
      <dgm:prSet/>
      <dgm:spPr/>
      <dgm:t>
        <a:bodyPr/>
        <a:lstStyle/>
        <a:p>
          <a:endParaRPr lang="es-MX" sz="2000">
            <a:latin typeface="Arial" pitchFamily="34" charset="0"/>
            <a:cs typeface="Arial" pitchFamily="34" charset="0"/>
          </a:endParaRPr>
        </a:p>
      </dgm:t>
    </dgm:pt>
    <dgm:pt modelId="{10030D72-BB75-4556-8432-47921AC7B1CA}">
      <dgm:prSet phldrT="[Texto]" custT="1"/>
      <dgm:spPr/>
      <dgm:t>
        <a:bodyPr/>
        <a:lstStyle/>
        <a:p>
          <a:r>
            <a:rPr lang="es-ES" sz="2000" dirty="0" smtClean="0">
              <a:latin typeface="Arial" pitchFamily="34" charset="0"/>
              <a:cs typeface="Arial" pitchFamily="34" charset="0"/>
            </a:rPr>
            <a:t>Dependencias y</a:t>
          </a:r>
          <a:endParaRPr lang="es-MX" sz="2000" dirty="0">
            <a:latin typeface="Arial" pitchFamily="34" charset="0"/>
            <a:cs typeface="Arial" pitchFamily="34" charset="0"/>
          </a:endParaRPr>
        </a:p>
      </dgm:t>
    </dgm:pt>
    <dgm:pt modelId="{C87CC6EE-20E4-4A55-99CC-9149EC119D96}" type="parTrans" cxnId="{EE42730A-54F3-47BA-9DB5-98AE46527548}">
      <dgm:prSet/>
      <dgm:spPr/>
      <dgm:t>
        <a:bodyPr/>
        <a:lstStyle/>
        <a:p>
          <a:endParaRPr lang="es-MX" sz="2000">
            <a:latin typeface="Arial" pitchFamily="34" charset="0"/>
            <a:cs typeface="Arial" pitchFamily="34" charset="0"/>
          </a:endParaRPr>
        </a:p>
      </dgm:t>
    </dgm:pt>
    <dgm:pt modelId="{065E1A70-9BBC-4AE8-BB6A-3E44E5BC985B}" type="sibTrans" cxnId="{EE42730A-54F3-47BA-9DB5-98AE46527548}">
      <dgm:prSet/>
      <dgm:spPr/>
      <dgm:t>
        <a:bodyPr/>
        <a:lstStyle/>
        <a:p>
          <a:endParaRPr lang="es-MX" sz="2000">
            <a:latin typeface="Arial" pitchFamily="34" charset="0"/>
            <a:cs typeface="Arial" pitchFamily="34" charset="0"/>
          </a:endParaRPr>
        </a:p>
      </dgm:t>
    </dgm:pt>
    <dgm:pt modelId="{DFB5FE97-880C-42B8-B404-582CFE1C78E5}">
      <dgm:prSet phldrT="[Texto]" custT="1"/>
      <dgm:spPr/>
      <dgm:t>
        <a:bodyPr/>
        <a:lstStyle/>
        <a:p>
          <a:r>
            <a:rPr lang="es-ES" sz="2000" dirty="0" smtClean="0">
              <a:latin typeface="Arial" pitchFamily="34" charset="0"/>
              <a:cs typeface="Arial" pitchFamily="34" charset="0"/>
            </a:rPr>
            <a:t>Órganos Autónomos </a:t>
          </a:r>
          <a:endParaRPr lang="es-MX" sz="2000" dirty="0">
            <a:latin typeface="Arial" pitchFamily="34" charset="0"/>
            <a:cs typeface="Arial" pitchFamily="34" charset="0"/>
          </a:endParaRPr>
        </a:p>
      </dgm:t>
    </dgm:pt>
    <dgm:pt modelId="{E8F2E92C-5B9F-4152-96E6-D7956AAAF83D}" type="parTrans" cxnId="{F8875614-6058-4017-BFDB-55CEB6F2E429}">
      <dgm:prSet/>
      <dgm:spPr/>
      <dgm:t>
        <a:bodyPr/>
        <a:lstStyle/>
        <a:p>
          <a:endParaRPr lang="es-MX" sz="2000"/>
        </a:p>
      </dgm:t>
    </dgm:pt>
    <dgm:pt modelId="{F1E042BF-5BD4-4778-B2C5-092A890A123E}" type="sibTrans" cxnId="{F8875614-6058-4017-BFDB-55CEB6F2E429}">
      <dgm:prSet/>
      <dgm:spPr/>
      <dgm:t>
        <a:bodyPr/>
        <a:lstStyle/>
        <a:p>
          <a:endParaRPr lang="es-MX" sz="2000"/>
        </a:p>
      </dgm:t>
    </dgm:pt>
    <dgm:pt modelId="{AE0DDF31-C08E-4B39-9369-F6C69E8F43EB}">
      <dgm:prSet phldrT="[Texto]" custT="1"/>
      <dgm:spPr/>
      <dgm:t>
        <a:bodyPr/>
        <a:lstStyle/>
        <a:p>
          <a:r>
            <a:rPr lang="es-ES" sz="2000" dirty="0" smtClean="0">
              <a:latin typeface="Arial" pitchFamily="34" charset="0"/>
              <a:cs typeface="Arial" pitchFamily="34" charset="0"/>
            </a:rPr>
            <a:t>Ejecutivo</a:t>
          </a:r>
          <a:endParaRPr lang="es-MX" sz="2000" dirty="0">
            <a:latin typeface="Arial" pitchFamily="34" charset="0"/>
            <a:cs typeface="Arial" pitchFamily="34" charset="0"/>
          </a:endParaRPr>
        </a:p>
      </dgm:t>
    </dgm:pt>
    <dgm:pt modelId="{8FC1AC59-B16E-4025-97CA-EF032916629E}" type="parTrans" cxnId="{ACF14ED1-8843-4248-A53E-28C895D78FC6}">
      <dgm:prSet/>
      <dgm:spPr/>
      <dgm:t>
        <a:bodyPr/>
        <a:lstStyle/>
        <a:p>
          <a:endParaRPr lang="es-MX" sz="2000"/>
        </a:p>
      </dgm:t>
    </dgm:pt>
    <dgm:pt modelId="{6000B2F3-16AE-44EB-AA40-F647EE4605AB}" type="sibTrans" cxnId="{ACF14ED1-8843-4248-A53E-28C895D78FC6}">
      <dgm:prSet/>
      <dgm:spPr/>
      <dgm:t>
        <a:bodyPr/>
        <a:lstStyle/>
        <a:p>
          <a:endParaRPr lang="es-MX" sz="2000"/>
        </a:p>
      </dgm:t>
    </dgm:pt>
    <dgm:pt modelId="{33C61DDE-BBDB-4654-A163-F2786B0B3DB5}">
      <dgm:prSet phldrT="[Texto]" custT="1"/>
      <dgm:spPr/>
      <dgm:t>
        <a:bodyPr/>
        <a:lstStyle/>
        <a:p>
          <a:r>
            <a:rPr lang="es-ES" sz="2000" dirty="0" smtClean="0">
              <a:latin typeface="Arial" pitchFamily="34" charset="0"/>
              <a:cs typeface="Arial" pitchFamily="34" charset="0"/>
            </a:rPr>
            <a:t>Legislativo y</a:t>
          </a:r>
          <a:endParaRPr lang="es-MX" sz="2000" dirty="0">
            <a:latin typeface="Arial" pitchFamily="34" charset="0"/>
            <a:cs typeface="Arial" pitchFamily="34" charset="0"/>
          </a:endParaRPr>
        </a:p>
      </dgm:t>
    </dgm:pt>
    <dgm:pt modelId="{97425016-01AD-4B1D-B145-0F8B9FA86700}" type="parTrans" cxnId="{720C4969-7399-4228-B613-B120AAD1A242}">
      <dgm:prSet/>
      <dgm:spPr/>
      <dgm:t>
        <a:bodyPr/>
        <a:lstStyle/>
        <a:p>
          <a:endParaRPr lang="es-MX" sz="2000"/>
        </a:p>
      </dgm:t>
    </dgm:pt>
    <dgm:pt modelId="{FC64B5C4-7EB3-4E7F-9DA0-3FA20A39C755}" type="sibTrans" cxnId="{720C4969-7399-4228-B613-B120AAD1A242}">
      <dgm:prSet/>
      <dgm:spPr/>
      <dgm:t>
        <a:bodyPr/>
        <a:lstStyle/>
        <a:p>
          <a:endParaRPr lang="es-MX" sz="2000"/>
        </a:p>
      </dgm:t>
    </dgm:pt>
    <dgm:pt modelId="{ECA5BE85-13DF-4317-92FA-9594B9C79727}">
      <dgm:prSet phldrT="[Texto]" custT="1"/>
      <dgm:spPr/>
      <dgm:t>
        <a:bodyPr/>
        <a:lstStyle/>
        <a:p>
          <a:r>
            <a:rPr lang="es-ES" sz="2000" dirty="0" smtClean="0">
              <a:latin typeface="Arial" pitchFamily="34" charset="0"/>
              <a:cs typeface="Arial" pitchFamily="34" charset="0"/>
            </a:rPr>
            <a:t>Judicial </a:t>
          </a:r>
          <a:endParaRPr lang="es-MX" sz="2000" dirty="0">
            <a:latin typeface="Arial" pitchFamily="34" charset="0"/>
            <a:cs typeface="Arial" pitchFamily="34" charset="0"/>
          </a:endParaRPr>
        </a:p>
      </dgm:t>
    </dgm:pt>
    <dgm:pt modelId="{ED7DFA49-A3A9-4B2A-BE54-C2ADE5FB7656}" type="parTrans" cxnId="{63BC9A0F-1704-4C65-81E7-0026A640E46C}">
      <dgm:prSet/>
      <dgm:spPr/>
      <dgm:t>
        <a:bodyPr/>
        <a:lstStyle/>
        <a:p>
          <a:endParaRPr lang="es-MX" sz="2000"/>
        </a:p>
      </dgm:t>
    </dgm:pt>
    <dgm:pt modelId="{25F4C0DF-5F99-4616-A6C1-EED78AAC2937}" type="sibTrans" cxnId="{63BC9A0F-1704-4C65-81E7-0026A640E46C}">
      <dgm:prSet/>
      <dgm:spPr/>
      <dgm:t>
        <a:bodyPr/>
        <a:lstStyle/>
        <a:p>
          <a:endParaRPr lang="es-MX" sz="2000"/>
        </a:p>
      </dgm:t>
    </dgm:pt>
    <dgm:pt modelId="{EF945189-02FE-4C5A-9573-51AF86F9E517}">
      <dgm:prSet custT="1"/>
      <dgm:spPr/>
      <dgm:t>
        <a:bodyPr/>
        <a:lstStyle/>
        <a:p>
          <a:r>
            <a:rPr lang="es-ES" sz="2000" smtClean="0">
              <a:latin typeface="Arial" pitchFamily="34" charset="0"/>
              <a:cs typeface="Arial" pitchFamily="34" charset="0"/>
            </a:rPr>
            <a:t>Ejecutivo</a:t>
          </a:r>
          <a:endParaRPr lang="es-MX" sz="2000" dirty="0">
            <a:latin typeface="Arial" pitchFamily="34" charset="0"/>
            <a:cs typeface="Arial" pitchFamily="34" charset="0"/>
          </a:endParaRPr>
        </a:p>
      </dgm:t>
    </dgm:pt>
    <dgm:pt modelId="{C52A2675-1BE2-47B1-BB76-B4D3D23107AF}" type="parTrans" cxnId="{16E203C8-6631-4B36-AD82-1DB1DCE34F39}">
      <dgm:prSet/>
      <dgm:spPr/>
      <dgm:t>
        <a:bodyPr/>
        <a:lstStyle/>
        <a:p>
          <a:endParaRPr lang="es-MX" sz="2000"/>
        </a:p>
      </dgm:t>
    </dgm:pt>
    <dgm:pt modelId="{38903FBD-CB71-49F3-84A2-72068514C6D2}" type="sibTrans" cxnId="{16E203C8-6631-4B36-AD82-1DB1DCE34F39}">
      <dgm:prSet/>
      <dgm:spPr/>
      <dgm:t>
        <a:bodyPr/>
        <a:lstStyle/>
        <a:p>
          <a:endParaRPr lang="es-MX" sz="2000"/>
        </a:p>
      </dgm:t>
    </dgm:pt>
    <dgm:pt modelId="{4DDE6C27-9C3A-4E92-9094-774CBD6962E4}">
      <dgm:prSet custT="1"/>
      <dgm:spPr/>
      <dgm:t>
        <a:bodyPr/>
        <a:lstStyle/>
        <a:p>
          <a:r>
            <a:rPr lang="es-ES" sz="2000" smtClean="0">
              <a:latin typeface="Arial" pitchFamily="34" charset="0"/>
              <a:cs typeface="Arial" pitchFamily="34" charset="0"/>
            </a:rPr>
            <a:t>Legislativo y</a:t>
          </a:r>
          <a:endParaRPr lang="es-MX" sz="2000" dirty="0">
            <a:latin typeface="Arial" pitchFamily="34" charset="0"/>
            <a:cs typeface="Arial" pitchFamily="34" charset="0"/>
          </a:endParaRPr>
        </a:p>
      </dgm:t>
    </dgm:pt>
    <dgm:pt modelId="{EA04E1EA-BC0E-4C21-8980-1D166AD7E5FC}" type="parTrans" cxnId="{83C89DC8-08D9-43A4-9BBC-DC018E1AAB02}">
      <dgm:prSet/>
      <dgm:spPr/>
      <dgm:t>
        <a:bodyPr/>
        <a:lstStyle/>
        <a:p>
          <a:endParaRPr lang="es-MX" sz="2000"/>
        </a:p>
      </dgm:t>
    </dgm:pt>
    <dgm:pt modelId="{38FB5D30-31C1-463A-AD57-7D09D2F42009}" type="sibTrans" cxnId="{83C89DC8-08D9-43A4-9BBC-DC018E1AAB02}">
      <dgm:prSet/>
      <dgm:spPr/>
      <dgm:t>
        <a:bodyPr/>
        <a:lstStyle/>
        <a:p>
          <a:endParaRPr lang="es-MX" sz="2000"/>
        </a:p>
      </dgm:t>
    </dgm:pt>
    <dgm:pt modelId="{164D4DAB-C920-46DF-A712-0E97654C70F7}">
      <dgm:prSet custT="1"/>
      <dgm:spPr/>
      <dgm:t>
        <a:bodyPr/>
        <a:lstStyle/>
        <a:p>
          <a:r>
            <a:rPr lang="es-ES" sz="2000" smtClean="0">
              <a:latin typeface="Arial" pitchFamily="34" charset="0"/>
              <a:cs typeface="Arial" pitchFamily="34" charset="0"/>
            </a:rPr>
            <a:t>Judicial </a:t>
          </a:r>
          <a:endParaRPr lang="es-MX" sz="2000" dirty="0">
            <a:latin typeface="Arial" pitchFamily="34" charset="0"/>
            <a:cs typeface="Arial" pitchFamily="34" charset="0"/>
          </a:endParaRPr>
        </a:p>
      </dgm:t>
    </dgm:pt>
    <dgm:pt modelId="{000B6482-406B-4C7E-B837-C8422D288C34}" type="parTrans" cxnId="{0D471D5F-E4BF-4583-8FFE-FB6679FF6052}">
      <dgm:prSet/>
      <dgm:spPr/>
      <dgm:t>
        <a:bodyPr/>
        <a:lstStyle/>
        <a:p>
          <a:endParaRPr lang="es-MX" sz="2000"/>
        </a:p>
      </dgm:t>
    </dgm:pt>
    <dgm:pt modelId="{7F331691-A384-47FF-BE94-BAC672E5B826}" type="sibTrans" cxnId="{0D471D5F-E4BF-4583-8FFE-FB6679FF6052}">
      <dgm:prSet/>
      <dgm:spPr/>
      <dgm:t>
        <a:bodyPr/>
        <a:lstStyle/>
        <a:p>
          <a:endParaRPr lang="es-MX" sz="2000"/>
        </a:p>
      </dgm:t>
    </dgm:pt>
    <dgm:pt modelId="{1E152271-6428-4DEA-B989-17061E5BAADD}">
      <dgm:prSet custT="1"/>
      <dgm:spPr/>
      <dgm:t>
        <a:bodyPr/>
        <a:lstStyle/>
        <a:p>
          <a:r>
            <a:rPr lang="es-ES" sz="2000" smtClean="0">
              <a:latin typeface="Arial" pitchFamily="34" charset="0"/>
              <a:cs typeface="Arial" pitchFamily="34" charset="0"/>
            </a:rPr>
            <a:t>Órganos Autónomos </a:t>
          </a:r>
          <a:endParaRPr lang="es-MX" sz="2000" dirty="0">
            <a:latin typeface="Arial" pitchFamily="34" charset="0"/>
            <a:cs typeface="Arial" pitchFamily="34" charset="0"/>
          </a:endParaRPr>
        </a:p>
      </dgm:t>
    </dgm:pt>
    <dgm:pt modelId="{728F6CC9-CEDB-4C74-96BB-7D0AEF96F670}" type="parTrans" cxnId="{EA8066B7-A78D-4CE2-9789-17993E5FB284}">
      <dgm:prSet/>
      <dgm:spPr/>
      <dgm:t>
        <a:bodyPr/>
        <a:lstStyle/>
        <a:p>
          <a:endParaRPr lang="es-MX" sz="2000"/>
        </a:p>
      </dgm:t>
    </dgm:pt>
    <dgm:pt modelId="{4B095FE2-2B89-4EE9-837C-981296EA385A}" type="sibTrans" cxnId="{EA8066B7-A78D-4CE2-9789-17993E5FB284}">
      <dgm:prSet/>
      <dgm:spPr/>
      <dgm:t>
        <a:bodyPr/>
        <a:lstStyle/>
        <a:p>
          <a:endParaRPr lang="es-MX" sz="2000"/>
        </a:p>
      </dgm:t>
    </dgm:pt>
    <dgm:pt modelId="{0BA7B85F-F558-4B8E-91F1-E8D483A4F07E}">
      <dgm:prSet phldrT="[Texto]" custT="1"/>
      <dgm:spPr/>
      <dgm:t>
        <a:bodyPr/>
        <a:lstStyle/>
        <a:p>
          <a:r>
            <a:rPr lang="es-ES" sz="2000" dirty="0" smtClean="0">
              <a:latin typeface="Arial" pitchFamily="34" charset="0"/>
              <a:cs typeface="Arial" pitchFamily="34" charset="0"/>
            </a:rPr>
            <a:t>Organismos desconcentrados</a:t>
          </a:r>
          <a:endParaRPr lang="es-MX" sz="2000" dirty="0">
            <a:latin typeface="Arial" pitchFamily="34" charset="0"/>
            <a:cs typeface="Arial" pitchFamily="34" charset="0"/>
          </a:endParaRPr>
        </a:p>
      </dgm:t>
    </dgm:pt>
    <dgm:pt modelId="{142693C9-B701-46F9-98CA-EF92F4BDAB1B}" type="parTrans" cxnId="{420B6655-C23E-4707-945F-3244D54BA2C2}">
      <dgm:prSet/>
      <dgm:spPr/>
      <dgm:t>
        <a:bodyPr/>
        <a:lstStyle/>
        <a:p>
          <a:endParaRPr lang="es-MX" sz="2000"/>
        </a:p>
      </dgm:t>
    </dgm:pt>
    <dgm:pt modelId="{E172F078-CFC1-4E00-B55A-E77C4514FCFE}" type="sibTrans" cxnId="{420B6655-C23E-4707-945F-3244D54BA2C2}">
      <dgm:prSet/>
      <dgm:spPr/>
      <dgm:t>
        <a:bodyPr/>
        <a:lstStyle/>
        <a:p>
          <a:endParaRPr lang="es-MX" sz="2000"/>
        </a:p>
      </dgm:t>
    </dgm:pt>
    <dgm:pt modelId="{7962D566-2646-47C9-AF00-5D1EE946332F}" type="pres">
      <dgm:prSet presAssocID="{F72A19D3-A8A9-415B-800C-9A7D4D58AC08}" presName="Name0" presStyleCnt="0">
        <dgm:presLayoutVars>
          <dgm:dir/>
          <dgm:animLvl val="lvl"/>
          <dgm:resizeHandles val="exact"/>
        </dgm:presLayoutVars>
      </dgm:prSet>
      <dgm:spPr/>
      <dgm:t>
        <a:bodyPr/>
        <a:lstStyle/>
        <a:p>
          <a:endParaRPr lang="es-MX"/>
        </a:p>
      </dgm:t>
    </dgm:pt>
    <dgm:pt modelId="{22A1AB33-F46D-4607-87B4-31575A58DDC6}" type="pres">
      <dgm:prSet presAssocID="{C8A72E03-DF58-4834-BF84-27EC43FF3851}" presName="composite" presStyleCnt="0"/>
      <dgm:spPr/>
    </dgm:pt>
    <dgm:pt modelId="{29C4828A-6FCD-4A0D-A030-956CD084CC55}" type="pres">
      <dgm:prSet presAssocID="{C8A72E03-DF58-4834-BF84-27EC43FF3851}" presName="parTx" presStyleLbl="alignNode1" presStyleIdx="0" presStyleCnt="3">
        <dgm:presLayoutVars>
          <dgm:chMax val="0"/>
          <dgm:chPref val="0"/>
          <dgm:bulletEnabled val="1"/>
        </dgm:presLayoutVars>
      </dgm:prSet>
      <dgm:spPr/>
      <dgm:t>
        <a:bodyPr/>
        <a:lstStyle/>
        <a:p>
          <a:endParaRPr lang="es-MX"/>
        </a:p>
      </dgm:t>
    </dgm:pt>
    <dgm:pt modelId="{F1638EF3-9700-4E7E-A42E-7379876E1AB5}" type="pres">
      <dgm:prSet presAssocID="{C8A72E03-DF58-4834-BF84-27EC43FF3851}" presName="desTx" presStyleLbl="alignAccFollowNode1" presStyleIdx="0" presStyleCnt="3">
        <dgm:presLayoutVars>
          <dgm:bulletEnabled val="1"/>
        </dgm:presLayoutVars>
      </dgm:prSet>
      <dgm:spPr/>
      <dgm:t>
        <a:bodyPr/>
        <a:lstStyle/>
        <a:p>
          <a:endParaRPr lang="es-MX"/>
        </a:p>
      </dgm:t>
    </dgm:pt>
    <dgm:pt modelId="{D9E6CE70-AE6F-45E5-B6A9-5E7A3FEAA017}" type="pres">
      <dgm:prSet presAssocID="{540DDF35-573E-4C7E-847F-F4D49F0CF4FA}" presName="space" presStyleCnt="0"/>
      <dgm:spPr/>
    </dgm:pt>
    <dgm:pt modelId="{829F3E75-82CB-478C-817F-14AF401E02F1}" type="pres">
      <dgm:prSet presAssocID="{EC132EF5-FF97-4B55-B8FC-5115C65961C9}" presName="composite" presStyleCnt="0"/>
      <dgm:spPr/>
    </dgm:pt>
    <dgm:pt modelId="{6682FCDB-89DB-41AE-ACF6-4F2303F4BF2E}" type="pres">
      <dgm:prSet presAssocID="{EC132EF5-FF97-4B55-B8FC-5115C65961C9}" presName="parTx" presStyleLbl="alignNode1" presStyleIdx="1" presStyleCnt="3">
        <dgm:presLayoutVars>
          <dgm:chMax val="0"/>
          <dgm:chPref val="0"/>
          <dgm:bulletEnabled val="1"/>
        </dgm:presLayoutVars>
      </dgm:prSet>
      <dgm:spPr/>
      <dgm:t>
        <a:bodyPr/>
        <a:lstStyle/>
        <a:p>
          <a:endParaRPr lang="es-MX"/>
        </a:p>
      </dgm:t>
    </dgm:pt>
    <dgm:pt modelId="{DAB427DA-B672-4D99-989F-C95FE3336E7D}" type="pres">
      <dgm:prSet presAssocID="{EC132EF5-FF97-4B55-B8FC-5115C65961C9}" presName="desTx" presStyleLbl="alignAccFollowNode1" presStyleIdx="1" presStyleCnt="3">
        <dgm:presLayoutVars>
          <dgm:bulletEnabled val="1"/>
        </dgm:presLayoutVars>
      </dgm:prSet>
      <dgm:spPr/>
      <dgm:t>
        <a:bodyPr/>
        <a:lstStyle/>
        <a:p>
          <a:endParaRPr lang="es-MX"/>
        </a:p>
      </dgm:t>
    </dgm:pt>
    <dgm:pt modelId="{1BC92B63-A356-46BF-871D-E93DCB261B6C}" type="pres">
      <dgm:prSet presAssocID="{51725101-35CA-49FF-B555-439AB52FB2BA}" presName="space" presStyleCnt="0"/>
      <dgm:spPr/>
    </dgm:pt>
    <dgm:pt modelId="{989425EF-0129-4082-9E40-1B38FF234471}" type="pres">
      <dgm:prSet presAssocID="{70732769-33FE-402C-9D5E-DED10B92274E}" presName="composite" presStyleCnt="0"/>
      <dgm:spPr/>
    </dgm:pt>
    <dgm:pt modelId="{135AC909-DCB5-44BB-9C52-F6DAD11D5832}" type="pres">
      <dgm:prSet presAssocID="{70732769-33FE-402C-9D5E-DED10B92274E}" presName="parTx" presStyleLbl="alignNode1" presStyleIdx="2" presStyleCnt="3" custScaleX="111546">
        <dgm:presLayoutVars>
          <dgm:chMax val="0"/>
          <dgm:chPref val="0"/>
          <dgm:bulletEnabled val="1"/>
        </dgm:presLayoutVars>
      </dgm:prSet>
      <dgm:spPr/>
      <dgm:t>
        <a:bodyPr/>
        <a:lstStyle/>
        <a:p>
          <a:endParaRPr lang="es-MX"/>
        </a:p>
      </dgm:t>
    </dgm:pt>
    <dgm:pt modelId="{04A15E56-1EED-4577-B169-C4979F9C5754}" type="pres">
      <dgm:prSet presAssocID="{70732769-33FE-402C-9D5E-DED10B92274E}" presName="desTx" presStyleLbl="alignAccFollowNode1" presStyleIdx="2" presStyleCnt="3" custScaleX="108668">
        <dgm:presLayoutVars>
          <dgm:bulletEnabled val="1"/>
        </dgm:presLayoutVars>
      </dgm:prSet>
      <dgm:spPr/>
      <dgm:t>
        <a:bodyPr/>
        <a:lstStyle/>
        <a:p>
          <a:endParaRPr lang="es-MX"/>
        </a:p>
      </dgm:t>
    </dgm:pt>
  </dgm:ptLst>
  <dgm:cxnLst>
    <dgm:cxn modelId="{BFB495E6-D7D9-4AA3-81ED-228CB5767C59}" type="presOf" srcId="{0BA7B85F-F558-4B8E-91F1-E8D483A4F07E}" destId="{04A15E56-1EED-4577-B169-C4979F9C5754}" srcOrd="0" destOrd="1" presId="urn:microsoft.com/office/officeart/2005/8/layout/hList1"/>
    <dgm:cxn modelId="{43D34FEE-149B-4F65-8992-81363567F785}" type="presOf" srcId="{DFB5FE97-880C-42B8-B404-582CFE1C78E5}" destId="{F1638EF3-9700-4E7E-A42E-7379876E1AB5}" srcOrd="0" destOrd="4" presId="urn:microsoft.com/office/officeart/2005/8/layout/hList1"/>
    <dgm:cxn modelId="{1048D163-66C3-4315-A7C7-894EB43F8D3A}" type="presOf" srcId="{10030D72-BB75-4556-8432-47921AC7B1CA}" destId="{04A15E56-1EED-4577-B169-C4979F9C5754}" srcOrd="0" destOrd="0" presId="urn:microsoft.com/office/officeart/2005/8/layout/hList1"/>
    <dgm:cxn modelId="{3E146CF7-2070-4E53-9ABA-4C94034ADEFD}" type="presOf" srcId="{4DDE6C27-9C3A-4E92-9094-774CBD6962E4}" destId="{DAB427DA-B672-4D99-989F-C95FE3336E7D}" srcOrd="0" destOrd="2" presId="urn:microsoft.com/office/officeart/2005/8/layout/hList1"/>
    <dgm:cxn modelId="{A48DBB5C-11FD-4744-B8F6-4742EAC969FD}" srcId="{C8A72E03-DF58-4834-BF84-27EC43FF3851}" destId="{7A4E8030-7FB3-49AF-BD42-A3D9D6ADD6FA}" srcOrd="0" destOrd="0" parTransId="{6E7F435A-4D79-4EE8-B3B3-51211B3BBB3B}" sibTransId="{D479D35C-167B-471F-90C2-60C8AF88B894}"/>
    <dgm:cxn modelId="{CDC6BAF5-D1CF-40F1-A6F8-37FE9075BF86}" srcId="{EC132EF5-FF97-4B55-B8FC-5115C65961C9}" destId="{AB568DBA-CBC1-4603-8F2A-661872840432}" srcOrd="0" destOrd="0" parTransId="{C0F1F1C8-CD29-4E68-8C99-30D9FA285200}" sibTransId="{0C81DFDC-5CD7-4CF8-BE6C-B64303D581EE}"/>
    <dgm:cxn modelId="{9B65589E-43C4-4C4A-8814-CC0DE5D69005}" type="presOf" srcId="{1E152271-6428-4DEA-B989-17061E5BAADD}" destId="{DAB427DA-B672-4D99-989F-C95FE3336E7D}" srcOrd="0" destOrd="4" presId="urn:microsoft.com/office/officeart/2005/8/layout/hList1"/>
    <dgm:cxn modelId="{B54ED992-761C-48A1-A205-89A7A085EA71}" type="presOf" srcId="{ECA5BE85-13DF-4317-92FA-9594B9C79727}" destId="{F1638EF3-9700-4E7E-A42E-7379876E1AB5}" srcOrd="0" destOrd="3" presId="urn:microsoft.com/office/officeart/2005/8/layout/hList1"/>
    <dgm:cxn modelId="{83C89DC8-08D9-43A4-9BBC-DC018E1AAB02}" srcId="{EC132EF5-FF97-4B55-B8FC-5115C65961C9}" destId="{4DDE6C27-9C3A-4E92-9094-774CBD6962E4}" srcOrd="2" destOrd="0" parTransId="{EA04E1EA-BC0E-4C21-8980-1D166AD7E5FC}" sibTransId="{38FB5D30-31C1-463A-AD57-7D09D2F42009}"/>
    <dgm:cxn modelId="{EA8066B7-A78D-4CE2-9789-17993E5FB284}" srcId="{EC132EF5-FF97-4B55-B8FC-5115C65961C9}" destId="{1E152271-6428-4DEA-B989-17061E5BAADD}" srcOrd="4" destOrd="0" parTransId="{728F6CC9-CEDB-4C74-96BB-7D0AEF96F670}" sibTransId="{4B095FE2-2B89-4EE9-837C-981296EA385A}"/>
    <dgm:cxn modelId="{A480B8AA-6930-4A6C-B42C-3511E16DCDE8}" type="presOf" srcId="{EC132EF5-FF97-4B55-B8FC-5115C65961C9}" destId="{6682FCDB-89DB-41AE-ACF6-4F2303F4BF2E}" srcOrd="0" destOrd="0" presId="urn:microsoft.com/office/officeart/2005/8/layout/hList1"/>
    <dgm:cxn modelId="{21AD2EC9-0E7C-48BD-9793-AB48FF420C0B}" srcId="{F72A19D3-A8A9-415B-800C-9A7D4D58AC08}" destId="{EC132EF5-FF97-4B55-B8FC-5115C65961C9}" srcOrd="1" destOrd="0" parTransId="{7B761982-5AD3-4AFB-AF1E-D1597AE8B9A0}" sibTransId="{51725101-35CA-49FF-B555-439AB52FB2BA}"/>
    <dgm:cxn modelId="{720C4969-7399-4228-B613-B120AAD1A242}" srcId="{C8A72E03-DF58-4834-BF84-27EC43FF3851}" destId="{33C61DDE-BBDB-4654-A163-F2786B0B3DB5}" srcOrd="2" destOrd="0" parTransId="{97425016-01AD-4B1D-B145-0F8B9FA86700}" sibTransId="{FC64B5C4-7EB3-4E7F-9DA0-3FA20A39C755}"/>
    <dgm:cxn modelId="{0D471D5F-E4BF-4583-8FFE-FB6679FF6052}" srcId="{EC132EF5-FF97-4B55-B8FC-5115C65961C9}" destId="{164D4DAB-C920-46DF-A712-0E97654C70F7}" srcOrd="3" destOrd="0" parTransId="{000B6482-406B-4C7E-B837-C8422D288C34}" sibTransId="{7F331691-A384-47FF-BE94-BAC672E5B826}"/>
    <dgm:cxn modelId="{D5480728-E035-417A-9D87-12A6C027A78A}" type="presOf" srcId="{33C61DDE-BBDB-4654-A163-F2786B0B3DB5}" destId="{F1638EF3-9700-4E7E-A42E-7379876E1AB5}" srcOrd="0" destOrd="2" presId="urn:microsoft.com/office/officeart/2005/8/layout/hList1"/>
    <dgm:cxn modelId="{B5899398-11AC-4137-86F6-4EDAC2EA7A71}" type="presOf" srcId="{AE0DDF31-C08E-4B39-9369-F6C69E8F43EB}" destId="{F1638EF3-9700-4E7E-A42E-7379876E1AB5}" srcOrd="0" destOrd="1" presId="urn:microsoft.com/office/officeart/2005/8/layout/hList1"/>
    <dgm:cxn modelId="{8878E82C-1A4B-4594-AB90-77A34AE87112}" type="presOf" srcId="{EF945189-02FE-4C5A-9573-51AF86F9E517}" destId="{DAB427DA-B672-4D99-989F-C95FE3336E7D}" srcOrd="0" destOrd="1" presId="urn:microsoft.com/office/officeart/2005/8/layout/hList1"/>
    <dgm:cxn modelId="{16E203C8-6631-4B36-AD82-1DB1DCE34F39}" srcId="{EC132EF5-FF97-4B55-B8FC-5115C65961C9}" destId="{EF945189-02FE-4C5A-9573-51AF86F9E517}" srcOrd="1" destOrd="0" parTransId="{C52A2675-1BE2-47B1-BB76-B4D3D23107AF}" sibTransId="{38903FBD-CB71-49F3-84A2-72068514C6D2}"/>
    <dgm:cxn modelId="{32445B0C-BFB5-4F83-B7B2-B553DD89A3B8}" type="presOf" srcId="{70732769-33FE-402C-9D5E-DED10B92274E}" destId="{135AC909-DCB5-44BB-9C52-F6DAD11D5832}" srcOrd="0" destOrd="0" presId="urn:microsoft.com/office/officeart/2005/8/layout/hList1"/>
    <dgm:cxn modelId="{420B6655-C23E-4707-945F-3244D54BA2C2}" srcId="{70732769-33FE-402C-9D5E-DED10B92274E}" destId="{0BA7B85F-F558-4B8E-91F1-E8D483A4F07E}" srcOrd="1" destOrd="0" parTransId="{142693C9-B701-46F9-98CA-EF92F4BDAB1B}" sibTransId="{E172F078-CFC1-4E00-B55A-E77C4514FCFE}"/>
    <dgm:cxn modelId="{63BC9A0F-1704-4C65-81E7-0026A640E46C}" srcId="{C8A72E03-DF58-4834-BF84-27EC43FF3851}" destId="{ECA5BE85-13DF-4317-92FA-9594B9C79727}" srcOrd="3" destOrd="0" parTransId="{ED7DFA49-A3A9-4B2A-BE54-C2ADE5FB7656}" sibTransId="{25F4C0DF-5F99-4616-A6C1-EED78AAC2937}"/>
    <dgm:cxn modelId="{DB8C9759-D9ED-4FA3-BB25-336CD5A57555}" type="presOf" srcId="{C8A72E03-DF58-4834-BF84-27EC43FF3851}" destId="{29C4828A-6FCD-4A0D-A030-956CD084CC55}" srcOrd="0" destOrd="0" presId="urn:microsoft.com/office/officeart/2005/8/layout/hList1"/>
    <dgm:cxn modelId="{09C71E7C-BF30-4CE5-97AF-B0AF3C4CF94F}" type="presOf" srcId="{7A4E8030-7FB3-49AF-BD42-A3D9D6ADD6FA}" destId="{F1638EF3-9700-4E7E-A42E-7379876E1AB5}" srcOrd="0" destOrd="0" presId="urn:microsoft.com/office/officeart/2005/8/layout/hList1"/>
    <dgm:cxn modelId="{EE42730A-54F3-47BA-9DB5-98AE46527548}" srcId="{70732769-33FE-402C-9D5E-DED10B92274E}" destId="{10030D72-BB75-4556-8432-47921AC7B1CA}" srcOrd="0" destOrd="0" parTransId="{C87CC6EE-20E4-4A55-99CC-9149EC119D96}" sibTransId="{065E1A70-9BBC-4AE8-BB6A-3E44E5BC985B}"/>
    <dgm:cxn modelId="{26ECA3B1-2F31-4721-AED3-7FE4225DD194}" type="presOf" srcId="{164D4DAB-C920-46DF-A712-0E97654C70F7}" destId="{DAB427DA-B672-4D99-989F-C95FE3336E7D}" srcOrd="0" destOrd="3" presId="urn:microsoft.com/office/officeart/2005/8/layout/hList1"/>
    <dgm:cxn modelId="{6D5DF85F-30FB-474B-9C8D-C71D0E3BD630}" type="presOf" srcId="{F72A19D3-A8A9-415B-800C-9A7D4D58AC08}" destId="{7962D566-2646-47C9-AF00-5D1EE946332F}" srcOrd="0" destOrd="0" presId="urn:microsoft.com/office/officeart/2005/8/layout/hList1"/>
    <dgm:cxn modelId="{F8875614-6058-4017-BFDB-55CEB6F2E429}" srcId="{C8A72E03-DF58-4834-BF84-27EC43FF3851}" destId="{DFB5FE97-880C-42B8-B404-582CFE1C78E5}" srcOrd="4" destOrd="0" parTransId="{E8F2E92C-5B9F-4152-96E6-D7956AAAF83D}" sibTransId="{F1E042BF-5BD4-4778-B2C5-092A890A123E}"/>
    <dgm:cxn modelId="{ACF14ED1-8843-4248-A53E-28C895D78FC6}" srcId="{C8A72E03-DF58-4834-BF84-27EC43FF3851}" destId="{AE0DDF31-C08E-4B39-9369-F6C69E8F43EB}" srcOrd="1" destOrd="0" parTransId="{8FC1AC59-B16E-4025-97CA-EF032916629E}" sibTransId="{6000B2F3-16AE-44EB-AA40-F647EE4605AB}"/>
    <dgm:cxn modelId="{C28C3DB1-2870-4ACF-9E79-B8CCC9BC7C3B}" type="presOf" srcId="{AB568DBA-CBC1-4603-8F2A-661872840432}" destId="{DAB427DA-B672-4D99-989F-C95FE3336E7D}" srcOrd="0" destOrd="0" presId="urn:microsoft.com/office/officeart/2005/8/layout/hList1"/>
    <dgm:cxn modelId="{3C192077-3094-4FA1-B5A5-352D119EAACB}" srcId="{F72A19D3-A8A9-415B-800C-9A7D4D58AC08}" destId="{70732769-33FE-402C-9D5E-DED10B92274E}" srcOrd="2" destOrd="0" parTransId="{9132E695-1957-40B0-B474-FDE13DAD8E4E}" sibTransId="{C84C43B2-FC0E-4111-B3E0-AC260A2EECE4}"/>
    <dgm:cxn modelId="{B87B5A52-1E90-420F-9F2F-A29AFDF6C53F}" srcId="{F72A19D3-A8A9-415B-800C-9A7D4D58AC08}" destId="{C8A72E03-DF58-4834-BF84-27EC43FF3851}" srcOrd="0" destOrd="0" parTransId="{3218AC2B-6D1B-437A-A231-FCA6F0C9DFC0}" sibTransId="{540DDF35-573E-4C7E-847F-F4D49F0CF4FA}"/>
    <dgm:cxn modelId="{527B470C-5611-495D-BE6D-02A77778BC4D}" type="presParOf" srcId="{7962D566-2646-47C9-AF00-5D1EE946332F}" destId="{22A1AB33-F46D-4607-87B4-31575A58DDC6}" srcOrd="0" destOrd="0" presId="urn:microsoft.com/office/officeart/2005/8/layout/hList1"/>
    <dgm:cxn modelId="{505041B9-39A8-4DB3-A404-FE861178E0B7}" type="presParOf" srcId="{22A1AB33-F46D-4607-87B4-31575A58DDC6}" destId="{29C4828A-6FCD-4A0D-A030-956CD084CC55}" srcOrd="0" destOrd="0" presId="urn:microsoft.com/office/officeart/2005/8/layout/hList1"/>
    <dgm:cxn modelId="{FA88489F-0B07-492E-830A-87C81F1B1967}" type="presParOf" srcId="{22A1AB33-F46D-4607-87B4-31575A58DDC6}" destId="{F1638EF3-9700-4E7E-A42E-7379876E1AB5}" srcOrd="1" destOrd="0" presId="urn:microsoft.com/office/officeart/2005/8/layout/hList1"/>
    <dgm:cxn modelId="{2DFA93DD-529C-4C71-8F81-8D6E0BE2E799}" type="presParOf" srcId="{7962D566-2646-47C9-AF00-5D1EE946332F}" destId="{D9E6CE70-AE6F-45E5-B6A9-5E7A3FEAA017}" srcOrd="1" destOrd="0" presId="urn:microsoft.com/office/officeart/2005/8/layout/hList1"/>
    <dgm:cxn modelId="{955E7E37-9FCA-41FC-932A-E9103889DD7A}" type="presParOf" srcId="{7962D566-2646-47C9-AF00-5D1EE946332F}" destId="{829F3E75-82CB-478C-817F-14AF401E02F1}" srcOrd="2" destOrd="0" presId="urn:microsoft.com/office/officeart/2005/8/layout/hList1"/>
    <dgm:cxn modelId="{88F124CB-2C5E-463F-8798-6E74D4C25CC8}" type="presParOf" srcId="{829F3E75-82CB-478C-817F-14AF401E02F1}" destId="{6682FCDB-89DB-41AE-ACF6-4F2303F4BF2E}" srcOrd="0" destOrd="0" presId="urn:microsoft.com/office/officeart/2005/8/layout/hList1"/>
    <dgm:cxn modelId="{A013BF23-4E2C-42A4-B5EB-2B1622FFF720}" type="presParOf" srcId="{829F3E75-82CB-478C-817F-14AF401E02F1}" destId="{DAB427DA-B672-4D99-989F-C95FE3336E7D}" srcOrd="1" destOrd="0" presId="urn:microsoft.com/office/officeart/2005/8/layout/hList1"/>
    <dgm:cxn modelId="{67BFB37A-EE30-4143-85D3-25F5DEBAC595}" type="presParOf" srcId="{7962D566-2646-47C9-AF00-5D1EE946332F}" destId="{1BC92B63-A356-46BF-871D-E93DCB261B6C}" srcOrd="3" destOrd="0" presId="urn:microsoft.com/office/officeart/2005/8/layout/hList1"/>
    <dgm:cxn modelId="{D459A133-5DE0-4D22-845E-A8D43EABC2A9}" type="presParOf" srcId="{7962D566-2646-47C9-AF00-5D1EE946332F}" destId="{989425EF-0129-4082-9E40-1B38FF234471}" srcOrd="4" destOrd="0" presId="urn:microsoft.com/office/officeart/2005/8/layout/hList1"/>
    <dgm:cxn modelId="{72135A92-23EF-4872-9F71-E01B2D25C29F}" type="presParOf" srcId="{989425EF-0129-4082-9E40-1B38FF234471}" destId="{135AC909-DCB5-44BB-9C52-F6DAD11D5832}" srcOrd="0" destOrd="0" presId="urn:microsoft.com/office/officeart/2005/8/layout/hList1"/>
    <dgm:cxn modelId="{EF79EDD4-AD07-41AB-ADB3-FE7CFB9F7A93}" type="presParOf" srcId="{989425EF-0129-4082-9E40-1B38FF234471}" destId="{04A15E56-1EED-4577-B169-C4979F9C5754}"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87C54D-8833-4DA4-972B-03066AE0AF6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MX"/>
        </a:p>
      </dgm:t>
    </dgm:pt>
    <dgm:pt modelId="{3A9048F7-59F8-4E69-BFDF-072FB867D71D}">
      <dgm:prSet custT="1"/>
      <dgm:spPr/>
      <dgm:t>
        <a:bodyPr/>
        <a:lstStyle/>
        <a:p>
          <a:pPr algn="l"/>
          <a:r>
            <a:rPr lang="es-ES" sz="2300" b="1" u="none" dirty="0" smtClean="0">
              <a:solidFill>
                <a:schemeClr val="bg1"/>
              </a:solidFill>
              <a:latin typeface="Arial" pitchFamily="34" charset="0"/>
              <a:cs typeface="Arial" pitchFamily="34" charset="0"/>
              <a:hlinkClick xmlns:r="http://schemas.openxmlformats.org/officeDocument/2006/relationships" r:id="rId1" action="ppaction://hlinkpres?slideindex=43&amp;slidetitle=Diapositiva 43"/>
            </a:rPr>
            <a:t>Informes sobre Pasivos Contingentes</a:t>
          </a:r>
          <a:endParaRPr lang="es-ES" sz="2300" b="1" u="none" dirty="0" smtClean="0">
            <a:solidFill>
              <a:schemeClr val="bg1"/>
            </a:solidFill>
            <a:latin typeface="Arial" pitchFamily="34" charset="0"/>
            <a:cs typeface="Arial" pitchFamily="34" charset="0"/>
          </a:endParaRPr>
        </a:p>
      </dgm:t>
    </dgm:pt>
    <dgm:pt modelId="{0461780D-5937-402F-AFF5-E43FBB4D79F7}" type="parTrans" cxnId="{8303F939-8BD6-4F4B-8C7C-CBA731BF2A21}">
      <dgm:prSet/>
      <dgm:spPr/>
      <dgm:t>
        <a:bodyPr/>
        <a:lstStyle/>
        <a:p>
          <a:pPr algn="l"/>
          <a:endParaRPr lang="es-MX" sz="2300" b="1" u="none">
            <a:solidFill>
              <a:schemeClr val="bg1"/>
            </a:solidFill>
            <a:latin typeface="Arial" pitchFamily="34" charset="0"/>
            <a:cs typeface="Arial" pitchFamily="34" charset="0"/>
          </a:endParaRPr>
        </a:p>
      </dgm:t>
    </dgm:pt>
    <dgm:pt modelId="{DD4E1F7E-F4BD-4AE6-AB62-D64D4F706F8C}" type="sibTrans" cxnId="{8303F939-8BD6-4F4B-8C7C-CBA731BF2A21}">
      <dgm:prSet/>
      <dgm:spPr/>
      <dgm:t>
        <a:bodyPr/>
        <a:lstStyle/>
        <a:p>
          <a:pPr algn="l"/>
          <a:endParaRPr lang="es-MX" sz="2300" b="1" u="none">
            <a:solidFill>
              <a:schemeClr val="bg1"/>
            </a:solidFill>
            <a:latin typeface="Arial" pitchFamily="34" charset="0"/>
            <a:cs typeface="Arial" pitchFamily="34" charset="0"/>
          </a:endParaRPr>
        </a:p>
      </dgm:t>
    </dgm:pt>
    <dgm:pt modelId="{90A69540-3FA0-4ED5-AF3F-A138FCFF7F24}">
      <dgm:prSet custT="1"/>
      <dgm:spPr/>
      <dgm:t>
        <a:bodyPr/>
        <a:lstStyle/>
        <a:p>
          <a:pPr algn="l"/>
          <a:r>
            <a:rPr lang="es-ES" sz="2300" b="1" u="none" dirty="0" smtClean="0">
              <a:solidFill>
                <a:schemeClr val="bg1"/>
              </a:solidFill>
              <a:latin typeface="Arial" pitchFamily="34" charset="0"/>
              <a:cs typeface="Arial" pitchFamily="34" charset="0"/>
              <a:hlinkClick xmlns:r="http://schemas.openxmlformats.org/officeDocument/2006/relationships" r:id="rId1" action="ppaction://hlinkpres?slideindex=29&amp;slidetitle=Diapositiva 29"/>
            </a:rPr>
            <a:t>Estado de Cambios en la Situación Financiera</a:t>
          </a:r>
          <a:endParaRPr lang="es-ES_tradnl" sz="2300" b="1" u="none" dirty="0" smtClean="0">
            <a:solidFill>
              <a:schemeClr val="bg1"/>
            </a:solidFill>
            <a:latin typeface="Arial" pitchFamily="34" charset="0"/>
            <a:cs typeface="Arial" pitchFamily="34" charset="0"/>
          </a:endParaRPr>
        </a:p>
      </dgm:t>
    </dgm:pt>
    <dgm:pt modelId="{A5C70929-FC07-4786-8982-58B21B37DE38}" type="parTrans" cxnId="{3E2CA5AC-79AC-41C3-A14F-CB57CB19F052}">
      <dgm:prSet/>
      <dgm:spPr/>
      <dgm:t>
        <a:bodyPr/>
        <a:lstStyle/>
        <a:p>
          <a:pPr algn="l"/>
          <a:endParaRPr lang="es-MX" sz="2300" b="1" u="none">
            <a:solidFill>
              <a:schemeClr val="bg1"/>
            </a:solidFill>
            <a:latin typeface="Arial" pitchFamily="34" charset="0"/>
            <a:cs typeface="Arial" pitchFamily="34" charset="0"/>
          </a:endParaRPr>
        </a:p>
      </dgm:t>
    </dgm:pt>
    <dgm:pt modelId="{F35005D3-3A42-4190-82FB-05DEC9F89E9C}" type="sibTrans" cxnId="{3E2CA5AC-79AC-41C3-A14F-CB57CB19F052}">
      <dgm:prSet/>
      <dgm:spPr/>
      <dgm:t>
        <a:bodyPr/>
        <a:lstStyle/>
        <a:p>
          <a:pPr algn="l"/>
          <a:endParaRPr lang="es-MX" sz="2300" b="1" u="none">
            <a:solidFill>
              <a:schemeClr val="bg1"/>
            </a:solidFill>
            <a:latin typeface="Arial" pitchFamily="34" charset="0"/>
            <a:cs typeface="Arial" pitchFamily="34" charset="0"/>
          </a:endParaRPr>
        </a:p>
      </dgm:t>
    </dgm:pt>
    <dgm:pt modelId="{E807A303-DC1C-4EAC-B22B-425F07801817}">
      <dgm:prSet custT="1"/>
      <dgm:spPr/>
      <dgm:t>
        <a:bodyPr/>
        <a:lstStyle/>
        <a:p>
          <a:pPr algn="l"/>
          <a:r>
            <a:rPr lang="es-ES" sz="2300" b="1" u="none" dirty="0" smtClean="0">
              <a:solidFill>
                <a:schemeClr val="bg1"/>
              </a:solidFill>
              <a:latin typeface="Arial" pitchFamily="34" charset="0"/>
              <a:cs typeface="Arial" pitchFamily="34" charset="0"/>
              <a:hlinkClick xmlns:r="http://schemas.openxmlformats.org/officeDocument/2006/relationships" r:id="rId1" action="ppaction://hlinkpres?slideindex=25&amp;slidetitle=Diapositiva 25"/>
            </a:rPr>
            <a:t>Estado de Variación en la Hacienda Pública</a:t>
          </a:r>
          <a:endParaRPr lang="es-MX" sz="2300" b="1" u="none" dirty="0">
            <a:solidFill>
              <a:schemeClr val="bg1"/>
            </a:solidFill>
            <a:latin typeface="Arial" pitchFamily="34" charset="0"/>
            <a:cs typeface="Arial" pitchFamily="34" charset="0"/>
          </a:endParaRPr>
        </a:p>
      </dgm:t>
    </dgm:pt>
    <dgm:pt modelId="{81B78637-A8D3-478B-A6F3-046BDC2789C1}" type="parTrans" cxnId="{07BD7236-C8BB-4F62-A2CF-446BE6084065}">
      <dgm:prSet/>
      <dgm:spPr/>
      <dgm:t>
        <a:bodyPr/>
        <a:lstStyle/>
        <a:p>
          <a:pPr algn="l"/>
          <a:endParaRPr lang="es-MX" sz="2300" b="1" u="none">
            <a:solidFill>
              <a:schemeClr val="bg1"/>
            </a:solidFill>
            <a:latin typeface="Arial" pitchFamily="34" charset="0"/>
            <a:cs typeface="Arial" pitchFamily="34" charset="0"/>
          </a:endParaRPr>
        </a:p>
      </dgm:t>
    </dgm:pt>
    <dgm:pt modelId="{7B3C1485-522C-4E9A-A437-D2F3B0D40DAE}" type="sibTrans" cxnId="{07BD7236-C8BB-4F62-A2CF-446BE6084065}">
      <dgm:prSet/>
      <dgm:spPr/>
      <dgm:t>
        <a:bodyPr/>
        <a:lstStyle/>
        <a:p>
          <a:pPr algn="l"/>
          <a:endParaRPr lang="es-MX" sz="2300" b="1" u="none">
            <a:solidFill>
              <a:schemeClr val="bg1"/>
            </a:solidFill>
            <a:latin typeface="Arial" pitchFamily="34" charset="0"/>
            <a:cs typeface="Arial" pitchFamily="34" charset="0"/>
          </a:endParaRPr>
        </a:p>
      </dgm:t>
    </dgm:pt>
    <dgm:pt modelId="{BACB01E1-6303-4111-A43B-072880F3AD9D}">
      <dgm:prSet custT="1"/>
      <dgm:spPr/>
      <dgm:t>
        <a:bodyPr/>
        <a:lstStyle/>
        <a:p>
          <a:pPr algn="l"/>
          <a:r>
            <a:rPr lang="es-ES" sz="2300" b="1" u="none" dirty="0" smtClean="0">
              <a:solidFill>
                <a:schemeClr val="bg1"/>
              </a:solidFill>
              <a:latin typeface="Arial" pitchFamily="34" charset="0"/>
              <a:cs typeface="Arial" pitchFamily="34" charset="0"/>
              <a:hlinkClick xmlns:r="http://schemas.openxmlformats.org/officeDocument/2006/relationships" r:id="rId1" action="ppaction://hlinkpres?slideindex=18&amp;slidetitle=Diapositiva 18"/>
            </a:rPr>
            <a:t>Estado de Situación Financiera</a:t>
          </a:r>
          <a:endParaRPr lang="es-MX" sz="2300" b="1" u="none" dirty="0">
            <a:solidFill>
              <a:schemeClr val="bg1"/>
            </a:solidFill>
            <a:latin typeface="Arial" pitchFamily="34" charset="0"/>
            <a:cs typeface="Arial" pitchFamily="34" charset="0"/>
          </a:endParaRPr>
        </a:p>
      </dgm:t>
    </dgm:pt>
    <dgm:pt modelId="{54AA56CE-2E65-4954-94E5-24D2B246D899}" type="parTrans" cxnId="{0EAE63B8-F12C-4946-ACBA-E479F5D81519}">
      <dgm:prSet/>
      <dgm:spPr/>
      <dgm:t>
        <a:bodyPr/>
        <a:lstStyle/>
        <a:p>
          <a:pPr algn="l"/>
          <a:endParaRPr lang="es-MX" sz="2300" b="1" u="none">
            <a:solidFill>
              <a:schemeClr val="bg1"/>
            </a:solidFill>
            <a:latin typeface="Arial" pitchFamily="34" charset="0"/>
            <a:cs typeface="Arial" pitchFamily="34" charset="0"/>
          </a:endParaRPr>
        </a:p>
      </dgm:t>
    </dgm:pt>
    <dgm:pt modelId="{C01BCCA0-F1C6-45D7-B3ED-29B40EEFD860}" type="sibTrans" cxnId="{0EAE63B8-F12C-4946-ACBA-E479F5D81519}">
      <dgm:prSet/>
      <dgm:spPr/>
      <dgm:t>
        <a:bodyPr/>
        <a:lstStyle/>
        <a:p>
          <a:pPr algn="l"/>
          <a:endParaRPr lang="es-MX" sz="2300" b="1" u="none">
            <a:solidFill>
              <a:schemeClr val="bg1"/>
            </a:solidFill>
            <a:latin typeface="Arial" pitchFamily="34" charset="0"/>
            <a:cs typeface="Arial" pitchFamily="34" charset="0"/>
          </a:endParaRPr>
        </a:p>
      </dgm:t>
    </dgm:pt>
    <dgm:pt modelId="{7FF84A1D-A11C-4D02-82B7-05E2CDDEAC8E}">
      <dgm:prSet custT="1"/>
      <dgm:spPr/>
      <dgm:t>
        <a:bodyPr/>
        <a:lstStyle/>
        <a:p>
          <a:r>
            <a:rPr lang="es-ES" sz="2300" b="1" u="none" dirty="0" smtClean="0">
              <a:solidFill>
                <a:schemeClr val="bg1"/>
              </a:solidFill>
              <a:latin typeface="Arial" pitchFamily="34" charset="0"/>
              <a:cs typeface="Arial" pitchFamily="34" charset="0"/>
              <a:hlinkClick xmlns:r="http://schemas.openxmlformats.org/officeDocument/2006/relationships" r:id="rId1" action="ppaction://hlinkpres?slideindex=44&amp;slidetitle=Diapositiva 44"/>
            </a:rPr>
            <a:t>Notas a los Estados Financieros</a:t>
          </a:r>
          <a:endParaRPr lang="es-MX" sz="2300" b="1" u="none" dirty="0">
            <a:solidFill>
              <a:schemeClr val="bg1"/>
            </a:solidFill>
            <a:latin typeface="Arial" pitchFamily="34" charset="0"/>
            <a:cs typeface="Arial" pitchFamily="34" charset="0"/>
          </a:endParaRPr>
        </a:p>
      </dgm:t>
    </dgm:pt>
    <dgm:pt modelId="{7956DF40-08AB-49A9-B217-76D94D4A18B1}" type="parTrans" cxnId="{CFC4B558-EAD9-49B6-9179-E6E4B21D7631}">
      <dgm:prSet/>
      <dgm:spPr/>
      <dgm:t>
        <a:bodyPr/>
        <a:lstStyle/>
        <a:p>
          <a:endParaRPr lang="es-MX" sz="2300" b="1" u="none">
            <a:solidFill>
              <a:schemeClr val="bg1"/>
            </a:solidFill>
          </a:endParaRPr>
        </a:p>
      </dgm:t>
    </dgm:pt>
    <dgm:pt modelId="{CDF143F4-28CD-401B-BC1F-4FA26795B31C}" type="sibTrans" cxnId="{CFC4B558-EAD9-49B6-9179-E6E4B21D7631}">
      <dgm:prSet/>
      <dgm:spPr/>
      <dgm:t>
        <a:bodyPr/>
        <a:lstStyle/>
        <a:p>
          <a:endParaRPr lang="es-MX" sz="2300" b="1" u="none">
            <a:solidFill>
              <a:schemeClr val="bg1"/>
            </a:solidFill>
          </a:endParaRPr>
        </a:p>
      </dgm:t>
    </dgm:pt>
    <dgm:pt modelId="{674A48A2-CD37-452A-9876-74D4D08C867A}">
      <dgm:prSet phldrT="[Texto]" custT="1"/>
      <dgm:spPr/>
      <dgm:t>
        <a:bodyPr/>
        <a:lstStyle/>
        <a:p>
          <a:r>
            <a:rPr lang="es-MX" sz="2300" b="1" u="none" dirty="0" smtClean="0">
              <a:solidFill>
                <a:schemeClr val="bg1"/>
              </a:solidFill>
              <a:latin typeface="Arial" pitchFamily="34" charset="0"/>
              <a:cs typeface="Arial" pitchFamily="34" charset="0"/>
              <a:hlinkClick xmlns:r="http://schemas.openxmlformats.org/officeDocument/2006/relationships" r:id="rId1" action="ppaction://hlinkpres?slideindex=21&amp;slidetitle=Diapositiva 21"/>
            </a:rPr>
            <a:t>Estado de Actividades </a:t>
          </a:r>
          <a:endParaRPr lang="es-MX" sz="2300" b="1" u="none" dirty="0">
            <a:solidFill>
              <a:schemeClr val="bg1"/>
            </a:solidFill>
            <a:latin typeface="Arial" pitchFamily="34" charset="0"/>
            <a:cs typeface="Arial" pitchFamily="34" charset="0"/>
          </a:endParaRPr>
        </a:p>
      </dgm:t>
    </dgm:pt>
    <dgm:pt modelId="{18B30A07-CCD6-4567-85EF-33FBD3C8DDA6}" type="parTrans" cxnId="{19F9CBB3-C311-4F0B-A73C-46002FABF1CF}">
      <dgm:prSet/>
      <dgm:spPr/>
      <dgm:t>
        <a:bodyPr/>
        <a:lstStyle/>
        <a:p>
          <a:endParaRPr lang="es-MX" sz="2300"/>
        </a:p>
      </dgm:t>
    </dgm:pt>
    <dgm:pt modelId="{9D488811-9350-4D82-9B8E-14062F00F955}" type="sibTrans" cxnId="{19F9CBB3-C311-4F0B-A73C-46002FABF1CF}">
      <dgm:prSet/>
      <dgm:spPr/>
      <dgm:t>
        <a:bodyPr/>
        <a:lstStyle/>
        <a:p>
          <a:endParaRPr lang="es-MX" sz="2300"/>
        </a:p>
      </dgm:t>
    </dgm:pt>
    <dgm:pt modelId="{9F71E2F0-1ACF-4F62-8E6E-9FFFB082845F}">
      <dgm:prSet custT="1"/>
      <dgm:spPr/>
      <dgm:t>
        <a:bodyPr/>
        <a:lstStyle/>
        <a:p>
          <a:r>
            <a:rPr lang="es-ES_tradnl" sz="2300" b="1" u="none" dirty="0" smtClean="0">
              <a:solidFill>
                <a:schemeClr val="bg1"/>
              </a:solidFill>
              <a:latin typeface="Arial" pitchFamily="34" charset="0"/>
              <a:cs typeface="Arial" pitchFamily="34" charset="0"/>
              <a:hlinkClick xmlns:r="http://schemas.openxmlformats.org/officeDocument/2006/relationships" r:id="rId1" action="ppaction://hlinkpres?slideindex=34&amp;slidetitle=Diapositiva 34"/>
            </a:rPr>
            <a:t>Estado de Flujos de Efectivo</a:t>
          </a:r>
          <a:endParaRPr lang="es-ES_tradnl" sz="2300" b="1" u="none" dirty="0">
            <a:solidFill>
              <a:schemeClr val="bg1"/>
            </a:solidFill>
            <a:latin typeface="Arial" pitchFamily="34" charset="0"/>
            <a:cs typeface="Arial" pitchFamily="34" charset="0"/>
          </a:endParaRPr>
        </a:p>
      </dgm:t>
    </dgm:pt>
    <dgm:pt modelId="{A4170A48-19EC-4620-AE9B-BE1951EE7585}" type="parTrans" cxnId="{0420889C-DB85-454E-8E64-8AA4F99F0605}">
      <dgm:prSet/>
      <dgm:spPr/>
      <dgm:t>
        <a:bodyPr/>
        <a:lstStyle/>
        <a:p>
          <a:endParaRPr lang="es-MX" sz="2300"/>
        </a:p>
      </dgm:t>
    </dgm:pt>
    <dgm:pt modelId="{A1CE828C-3C34-46A5-AA3A-20CF9A37BA55}" type="sibTrans" cxnId="{0420889C-DB85-454E-8E64-8AA4F99F0605}">
      <dgm:prSet/>
      <dgm:spPr/>
      <dgm:t>
        <a:bodyPr/>
        <a:lstStyle/>
        <a:p>
          <a:endParaRPr lang="es-MX" sz="2300"/>
        </a:p>
      </dgm:t>
    </dgm:pt>
    <dgm:pt modelId="{115C6DD2-2E19-4F10-AC56-3E8FD70871AE}">
      <dgm:prSet custT="1"/>
      <dgm:spPr/>
      <dgm:t>
        <a:bodyPr/>
        <a:lstStyle/>
        <a:p>
          <a:r>
            <a:rPr lang="es-ES" sz="2300" b="1" u="none" dirty="0" smtClean="0">
              <a:solidFill>
                <a:schemeClr val="bg1"/>
              </a:solidFill>
              <a:latin typeface="Arial" pitchFamily="34" charset="0"/>
              <a:cs typeface="Arial" pitchFamily="34" charset="0"/>
              <a:hlinkClick xmlns:r="http://schemas.openxmlformats.org/officeDocument/2006/relationships" r:id="rId1" action="ppaction://hlinkpres?slideindex=38&amp;slidetitle=Diapositiva 38"/>
            </a:rPr>
            <a:t>Estado Analítico del Activo</a:t>
          </a:r>
          <a:endParaRPr lang="es-ES" sz="2300" b="1" u="none" dirty="0" smtClean="0">
            <a:solidFill>
              <a:schemeClr val="bg1"/>
            </a:solidFill>
            <a:latin typeface="Arial" pitchFamily="34" charset="0"/>
            <a:cs typeface="Arial" pitchFamily="34" charset="0"/>
          </a:endParaRPr>
        </a:p>
      </dgm:t>
    </dgm:pt>
    <dgm:pt modelId="{8BA9C7BE-E598-40CE-92DB-71F07B529DD0}" type="parTrans" cxnId="{87D49B71-440A-4791-AFCF-45734C86D9C2}">
      <dgm:prSet/>
      <dgm:spPr/>
      <dgm:t>
        <a:bodyPr/>
        <a:lstStyle/>
        <a:p>
          <a:endParaRPr lang="es-MX" sz="2300"/>
        </a:p>
      </dgm:t>
    </dgm:pt>
    <dgm:pt modelId="{7F6B998F-5677-4A74-A8D6-566FA6910AE6}" type="sibTrans" cxnId="{87D49B71-440A-4791-AFCF-45734C86D9C2}">
      <dgm:prSet/>
      <dgm:spPr/>
      <dgm:t>
        <a:bodyPr/>
        <a:lstStyle/>
        <a:p>
          <a:endParaRPr lang="es-MX" sz="2300"/>
        </a:p>
      </dgm:t>
    </dgm:pt>
    <dgm:pt modelId="{E20A5DA2-C9EC-45DE-B774-6AE2374352A6}">
      <dgm:prSet custT="1"/>
      <dgm:spPr/>
      <dgm:t>
        <a:bodyPr/>
        <a:lstStyle/>
        <a:p>
          <a:r>
            <a:rPr lang="es-ES" sz="2300" b="1" u="none" dirty="0" smtClean="0">
              <a:solidFill>
                <a:schemeClr val="bg1"/>
              </a:solidFill>
              <a:latin typeface="Arial" pitchFamily="34" charset="0"/>
              <a:cs typeface="Arial" pitchFamily="34" charset="0"/>
              <a:hlinkClick xmlns:r="http://schemas.openxmlformats.org/officeDocument/2006/relationships" r:id="rId1" action="ppaction://hlinkpres?slideindex=41&amp;slidetitle=Diapositiva 41"/>
            </a:rPr>
            <a:t>Estado Analítico de la Deuda</a:t>
          </a:r>
          <a:endParaRPr lang="es-ES" sz="2300" b="1" u="none" dirty="0" smtClean="0">
            <a:solidFill>
              <a:schemeClr val="bg1"/>
            </a:solidFill>
            <a:latin typeface="Arial" pitchFamily="34" charset="0"/>
            <a:cs typeface="Arial" pitchFamily="34" charset="0"/>
          </a:endParaRPr>
        </a:p>
      </dgm:t>
    </dgm:pt>
    <dgm:pt modelId="{4E156DBC-72B9-4845-8B9C-D4898EEA410B}" type="parTrans" cxnId="{CE227D1A-12A6-41C1-B0AA-1B610F96FE34}">
      <dgm:prSet/>
      <dgm:spPr/>
      <dgm:t>
        <a:bodyPr/>
        <a:lstStyle/>
        <a:p>
          <a:endParaRPr lang="es-MX" sz="2300"/>
        </a:p>
      </dgm:t>
    </dgm:pt>
    <dgm:pt modelId="{CC226961-A4D7-4BAF-A217-65D9BCEEE490}" type="sibTrans" cxnId="{CE227D1A-12A6-41C1-B0AA-1B610F96FE34}">
      <dgm:prSet/>
      <dgm:spPr/>
      <dgm:t>
        <a:bodyPr/>
        <a:lstStyle/>
        <a:p>
          <a:endParaRPr lang="es-MX" sz="2300"/>
        </a:p>
      </dgm:t>
    </dgm:pt>
    <dgm:pt modelId="{D19B7C48-04D5-40F5-9202-55DEBC15ACBA}" type="pres">
      <dgm:prSet presAssocID="{C687C54D-8833-4DA4-972B-03066AE0AF6F}" presName="linear" presStyleCnt="0">
        <dgm:presLayoutVars>
          <dgm:animLvl val="lvl"/>
          <dgm:resizeHandles val="exact"/>
        </dgm:presLayoutVars>
      </dgm:prSet>
      <dgm:spPr/>
      <dgm:t>
        <a:bodyPr/>
        <a:lstStyle/>
        <a:p>
          <a:endParaRPr lang="es-MX"/>
        </a:p>
      </dgm:t>
    </dgm:pt>
    <dgm:pt modelId="{CFBF6669-EE37-49D0-9064-A7EE0CE0DF3B}" type="pres">
      <dgm:prSet presAssocID="{BACB01E1-6303-4111-A43B-072880F3AD9D}" presName="parentText" presStyleLbl="node1" presStyleIdx="0" presStyleCnt="9" custScaleY="60246">
        <dgm:presLayoutVars>
          <dgm:chMax val="0"/>
          <dgm:bulletEnabled val="1"/>
        </dgm:presLayoutVars>
      </dgm:prSet>
      <dgm:spPr/>
      <dgm:t>
        <a:bodyPr/>
        <a:lstStyle/>
        <a:p>
          <a:endParaRPr lang="es-MX"/>
        </a:p>
      </dgm:t>
    </dgm:pt>
    <dgm:pt modelId="{70AEF439-1B56-4956-8364-1B1BD0300BBD}" type="pres">
      <dgm:prSet presAssocID="{C01BCCA0-F1C6-45D7-B3ED-29B40EEFD860}" presName="spacer" presStyleCnt="0"/>
      <dgm:spPr/>
      <dgm:t>
        <a:bodyPr/>
        <a:lstStyle/>
        <a:p>
          <a:endParaRPr lang="es-MX"/>
        </a:p>
      </dgm:t>
    </dgm:pt>
    <dgm:pt modelId="{81975F01-4B47-4377-9FB0-932B2F9D3557}" type="pres">
      <dgm:prSet presAssocID="{674A48A2-CD37-452A-9876-74D4D08C867A}" presName="parentText" presStyleLbl="node1" presStyleIdx="1" presStyleCnt="9" custScaleY="62056">
        <dgm:presLayoutVars>
          <dgm:chMax val="0"/>
          <dgm:bulletEnabled val="1"/>
        </dgm:presLayoutVars>
      </dgm:prSet>
      <dgm:spPr/>
      <dgm:t>
        <a:bodyPr/>
        <a:lstStyle/>
        <a:p>
          <a:endParaRPr lang="es-MX"/>
        </a:p>
      </dgm:t>
    </dgm:pt>
    <dgm:pt modelId="{F2A9DE25-8319-428E-8EBF-95762E65ED0D}" type="pres">
      <dgm:prSet presAssocID="{9D488811-9350-4D82-9B8E-14062F00F955}" presName="spacer" presStyleCnt="0"/>
      <dgm:spPr/>
    </dgm:pt>
    <dgm:pt modelId="{BB99E3A2-7A72-41F8-9F49-59D21410F478}" type="pres">
      <dgm:prSet presAssocID="{E807A303-DC1C-4EAC-B22B-425F07801817}" presName="parentText" presStyleLbl="node1" presStyleIdx="2" presStyleCnt="9" custScaleY="66507">
        <dgm:presLayoutVars>
          <dgm:chMax val="0"/>
          <dgm:bulletEnabled val="1"/>
        </dgm:presLayoutVars>
      </dgm:prSet>
      <dgm:spPr/>
      <dgm:t>
        <a:bodyPr/>
        <a:lstStyle/>
        <a:p>
          <a:endParaRPr lang="es-MX"/>
        </a:p>
      </dgm:t>
    </dgm:pt>
    <dgm:pt modelId="{06129434-0EAC-48E6-ACAB-BDE39F44BE5B}" type="pres">
      <dgm:prSet presAssocID="{7B3C1485-522C-4E9A-A437-D2F3B0D40DAE}" presName="spacer" presStyleCnt="0"/>
      <dgm:spPr/>
      <dgm:t>
        <a:bodyPr/>
        <a:lstStyle/>
        <a:p>
          <a:endParaRPr lang="es-MX"/>
        </a:p>
      </dgm:t>
    </dgm:pt>
    <dgm:pt modelId="{E9379164-035E-4663-ACF2-8859DB0A8487}" type="pres">
      <dgm:prSet presAssocID="{90A69540-3FA0-4ED5-AF3F-A138FCFF7F24}" presName="parentText" presStyleLbl="node1" presStyleIdx="3" presStyleCnt="9" custScaleY="66258" custLinFactNeighborY="9204">
        <dgm:presLayoutVars>
          <dgm:chMax val="0"/>
          <dgm:bulletEnabled val="1"/>
        </dgm:presLayoutVars>
      </dgm:prSet>
      <dgm:spPr/>
      <dgm:t>
        <a:bodyPr/>
        <a:lstStyle/>
        <a:p>
          <a:endParaRPr lang="es-MX"/>
        </a:p>
      </dgm:t>
    </dgm:pt>
    <dgm:pt modelId="{79C24522-2ABE-48D4-864E-A59F97398461}" type="pres">
      <dgm:prSet presAssocID="{F35005D3-3A42-4190-82FB-05DEC9F89E9C}" presName="spacer" presStyleCnt="0"/>
      <dgm:spPr/>
      <dgm:t>
        <a:bodyPr/>
        <a:lstStyle/>
        <a:p>
          <a:endParaRPr lang="es-MX"/>
        </a:p>
      </dgm:t>
    </dgm:pt>
    <dgm:pt modelId="{725B79CF-31F4-4D8E-855A-E915C97D0E23}" type="pres">
      <dgm:prSet presAssocID="{9F71E2F0-1ACF-4F62-8E6E-9FFFB082845F}" presName="parentText" presStyleLbl="node1" presStyleIdx="4" presStyleCnt="9" custScaleY="53602">
        <dgm:presLayoutVars>
          <dgm:chMax val="0"/>
          <dgm:bulletEnabled val="1"/>
        </dgm:presLayoutVars>
      </dgm:prSet>
      <dgm:spPr/>
      <dgm:t>
        <a:bodyPr/>
        <a:lstStyle/>
        <a:p>
          <a:endParaRPr lang="es-MX"/>
        </a:p>
      </dgm:t>
    </dgm:pt>
    <dgm:pt modelId="{BA16BE5F-C52E-4131-B689-3B6E0FF591E4}" type="pres">
      <dgm:prSet presAssocID="{A1CE828C-3C34-46A5-AA3A-20CF9A37BA55}" presName="spacer" presStyleCnt="0"/>
      <dgm:spPr/>
    </dgm:pt>
    <dgm:pt modelId="{F5FAF757-0BC4-45DA-B597-34DCD4426E06}" type="pres">
      <dgm:prSet presAssocID="{115C6DD2-2E19-4F10-AC56-3E8FD70871AE}" presName="parentText" presStyleLbl="node1" presStyleIdx="5" presStyleCnt="9" custScaleY="60205">
        <dgm:presLayoutVars>
          <dgm:chMax val="0"/>
          <dgm:bulletEnabled val="1"/>
        </dgm:presLayoutVars>
      </dgm:prSet>
      <dgm:spPr/>
      <dgm:t>
        <a:bodyPr/>
        <a:lstStyle/>
        <a:p>
          <a:endParaRPr lang="es-MX"/>
        </a:p>
      </dgm:t>
    </dgm:pt>
    <dgm:pt modelId="{E1E8938C-99C3-406C-9EDC-398707AF8C86}" type="pres">
      <dgm:prSet presAssocID="{7F6B998F-5677-4A74-A8D6-566FA6910AE6}" presName="spacer" presStyleCnt="0"/>
      <dgm:spPr/>
    </dgm:pt>
    <dgm:pt modelId="{4908056E-6759-44F3-B45C-B62BD754CC10}" type="pres">
      <dgm:prSet presAssocID="{E20A5DA2-C9EC-45DE-B774-6AE2374352A6}" presName="parentText" presStyleLbl="node1" presStyleIdx="6" presStyleCnt="9" custScaleY="60205">
        <dgm:presLayoutVars>
          <dgm:chMax val="0"/>
          <dgm:bulletEnabled val="1"/>
        </dgm:presLayoutVars>
      </dgm:prSet>
      <dgm:spPr/>
      <dgm:t>
        <a:bodyPr/>
        <a:lstStyle/>
        <a:p>
          <a:endParaRPr lang="es-MX"/>
        </a:p>
      </dgm:t>
    </dgm:pt>
    <dgm:pt modelId="{B2094F4B-C16B-4381-ACE7-BFD1B203CC3C}" type="pres">
      <dgm:prSet presAssocID="{CC226961-A4D7-4BAF-A217-65D9BCEEE490}" presName="spacer" presStyleCnt="0"/>
      <dgm:spPr/>
    </dgm:pt>
    <dgm:pt modelId="{035052A9-606D-4900-A440-2E3B14EDA3CC}" type="pres">
      <dgm:prSet presAssocID="{3A9048F7-59F8-4E69-BFDF-072FB867D71D}" presName="parentText" presStyleLbl="node1" presStyleIdx="7" presStyleCnt="9" custScaleY="60334">
        <dgm:presLayoutVars>
          <dgm:chMax val="0"/>
          <dgm:bulletEnabled val="1"/>
        </dgm:presLayoutVars>
      </dgm:prSet>
      <dgm:spPr/>
      <dgm:t>
        <a:bodyPr/>
        <a:lstStyle/>
        <a:p>
          <a:endParaRPr lang="es-MX"/>
        </a:p>
      </dgm:t>
    </dgm:pt>
    <dgm:pt modelId="{7EDC4230-7D25-4CD2-A20E-23DFB2BA0F35}" type="pres">
      <dgm:prSet presAssocID="{DD4E1F7E-F4BD-4AE6-AB62-D64D4F706F8C}" presName="spacer" presStyleCnt="0"/>
      <dgm:spPr/>
      <dgm:t>
        <a:bodyPr/>
        <a:lstStyle/>
        <a:p>
          <a:endParaRPr lang="es-MX"/>
        </a:p>
      </dgm:t>
    </dgm:pt>
    <dgm:pt modelId="{D1226CD9-368D-422B-9BBA-409F9C2F8F5C}" type="pres">
      <dgm:prSet presAssocID="{7FF84A1D-A11C-4D02-82B7-05E2CDDEAC8E}" presName="parentText" presStyleLbl="node1" presStyleIdx="8" presStyleCnt="9" custScaleY="61839" custLinFactNeighborY="-37988">
        <dgm:presLayoutVars>
          <dgm:chMax val="0"/>
          <dgm:bulletEnabled val="1"/>
        </dgm:presLayoutVars>
      </dgm:prSet>
      <dgm:spPr/>
      <dgm:t>
        <a:bodyPr/>
        <a:lstStyle/>
        <a:p>
          <a:endParaRPr lang="es-MX"/>
        </a:p>
      </dgm:t>
    </dgm:pt>
  </dgm:ptLst>
  <dgm:cxnLst>
    <dgm:cxn modelId="{27DF56A1-1EFF-436D-80F0-9D1A6B2FC0DC}" type="presOf" srcId="{3A9048F7-59F8-4E69-BFDF-072FB867D71D}" destId="{035052A9-606D-4900-A440-2E3B14EDA3CC}" srcOrd="0" destOrd="0" presId="urn:microsoft.com/office/officeart/2005/8/layout/vList2"/>
    <dgm:cxn modelId="{CFC4B558-EAD9-49B6-9179-E6E4B21D7631}" srcId="{C687C54D-8833-4DA4-972B-03066AE0AF6F}" destId="{7FF84A1D-A11C-4D02-82B7-05E2CDDEAC8E}" srcOrd="8" destOrd="0" parTransId="{7956DF40-08AB-49A9-B217-76D94D4A18B1}" sibTransId="{CDF143F4-28CD-401B-BC1F-4FA26795B31C}"/>
    <dgm:cxn modelId="{BB53DEE6-6427-4756-AB19-FC706C4E7576}" type="presOf" srcId="{9F71E2F0-1ACF-4F62-8E6E-9FFFB082845F}" destId="{725B79CF-31F4-4D8E-855A-E915C97D0E23}" srcOrd="0" destOrd="0" presId="urn:microsoft.com/office/officeart/2005/8/layout/vList2"/>
    <dgm:cxn modelId="{662812B9-BCAE-4341-9B1F-3088337CA194}" type="presOf" srcId="{BACB01E1-6303-4111-A43B-072880F3AD9D}" destId="{CFBF6669-EE37-49D0-9064-A7EE0CE0DF3B}" srcOrd="0" destOrd="0" presId="urn:microsoft.com/office/officeart/2005/8/layout/vList2"/>
    <dgm:cxn modelId="{87D49B71-440A-4791-AFCF-45734C86D9C2}" srcId="{C687C54D-8833-4DA4-972B-03066AE0AF6F}" destId="{115C6DD2-2E19-4F10-AC56-3E8FD70871AE}" srcOrd="5" destOrd="0" parTransId="{8BA9C7BE-E598-40CE-92DB-71F07B529DD0}" sibTransId="{7F6B998F-5677-4A74-A8D6-566FA6910AE6}"/>
    <dgm:cxn modelId="{836FCDBB-A5E6-4FC6-9194-9A4288743541}" type="presOf" srcId="{115C6DD2-2E19-4F10-AC56-3E8FD70871AE}" destId="{F5FAF757-0BC4-45DA-B597-34DCD4426E06}" srcOrd="0" destOrd="0" presId="urn:microsoft.com/office/officeart/2005/8/layout/vList2"/>
    <dgm:cxn modelId="{CE227D1A-12A6-41C1-B0AA-1B610F96FE34}" srcId="{C687C54D-8833-4DA4-972B-03066AE0AF6F}" destId="{E20A5DA2-C9EC-45DE-B774-6AE2374352A6}" srcOrd="6" destOrd="0" parTransId="{4E156DBC-72B9-4845-8B9C-D4898EEA410B}" sibTransId="{CC226961-A4D7-4BAF-A217-65D9BCEEE490}"/>
    <dgm:cxn modelId="{D91F3C92-ADD1-4CA9-91E5-E77965C33C9D}" type="presOf" srcId="{674A48A2-CD37-452A-9876-74D4D08C867A}" destId="{81975F01-4B47-4377-9FB0-932B2F9D3557}" srcOrd="0" destOrd="0" presId="urn:microsoft.com/office/officeart/2005/8/layout/vList2"/>
    <dgm:cxn modelId="{4025AB17-6181-4A9A-BC9F-DE7B3E3008C3}" type="presOf" srcId="{7FF84A1D-A11C-4D02-82B7-05E2CDDEAC8E}" destId="{D1226CD9-368D-422B-9BBA-409F9C2F8F5C}" srcOrd="0" destOrd="0" presId="urn:microsoft.com/office/officeart/2005/8/layout/vList2"/>
    <dgm:cxn modelId="{0EAE63B8-F12C-4946-ACBA-E479F5D81519}" srcId="{C687C54D-8833-4DA4-972B-03066AE0AF6F}" destId="{BACB01E1-6303-4111-A43B-072880F3AD9D}" srcOrd="0" destOrd="0" parTransId="{54AA56CE-2E65-4954-94E5-24D2B246D899}" sibTransId="{C01BCCA0-F1C6-45D7-B3ED-29B40EEFD860}"/>
    <dgm:cxn modelId="{8303F939-8BD6-4F4B-8C7C-CBA731BF2A21}" srcId="{C687C54D-8833-4DA4-972B-03066AE0AF6F}" destId="{3A9048F7-59F8-4E69-BFDF-072FB867D71D}" srcOrd="7" destOrd="0" parTransId="{0461780D-5937-402F-AFF5-E43FBB4D79F7}" sibTransId="{DD4E1F7E-F4BD-4AE6-AB62-D64D4F706F8C}"/>
    <dgm:cxn modelId="{D8288CE5-6325-4391-B512-C531A4D3A04A}" type="presOf" srcId="{E20A5DA2-C9EC-45DE-B774-6AE2374352A6}" destId="{4908056E-6759-44F3-B45C-B62BD754CC10}" srcOrd="0" destOrd="0" presId="urn:microsoft.com/office/officeart/2005/8/layout/vList2"/>
    <dgm:cxn modelId="{0420889C-DB85-454E-8E64-8AA4F99F0605}" srcId="{C687C54D-8833-4DA4-972B-03066AE0AF6F}" destId="{9F71E2F0-1ACF-4F62-8E6E-9FFFB082845F}" srcOrd="4" destOrd="0" parTransId="{A4170A48-19EC-4620-AE9B-BE1951EE7585}" sibTransId="{A1CE828C-3C34-46A5-AA3A-20CF9A37BA55}"/>
    <dgm:cxn modelId="{7A201D29-C844-4C3A-B204-B5825E9623EA}" type="presOf" srcId="{C687C54D-8833-4DA4-972B-03066AE0AF6F}" destId="{D19B7C48-04D5-40F5-9202-55DEBC15ACBA}" srcOrd="0" destOrd="0" presId="urn:microsoft.com/office/officeart/2005/8/layout/vList2"/>
    <dgm:cxn modelId="{07BD7236-C8BB-4F62-A2CF-446BE6084065}" srcId="{C687C54D-8833-4DA4-972B-03066AE0AF6F}" destId="{E807A303-DC1C-4EAC-B22B-425F07801817}" srcOrd="2" destOrd="0" parTransId="{81B78637-A8D3-478B-A6F3-046BDC2789C1}" sibTransId="{7B3C1485-522C-4E9A-A437-D2F3B0D40DAE}"/>
    <dgm:cxn modelId="{7290B3E1-45B5-492A-80AD-3947A820EB44}" type="presOf" srcId="{90A69540-3FA0-4ED5-AF3F-A138FCFF7F24}" destId="{E9379164-035E-4663-ACF2-8859DB0A8487}" srcOrd="0" destOrd="0" presId="urn:microsoft.com/office/officeart/2005/8/layout/vList2"/>
    <dgm:cxn modelId="{7D98861B-A531-4695-BF0D-41509EF316D1}" type="presOf" srcId="{E807A303-DC1C-4EAC-B22B-425F07801817}" destId="{BB99E3A2-7A72-41F8-9F49-59D21410F478}" srcOrd="0" destOrd="0" presId="urn:microsoft.com/office/officeart/2005/8/layout/vList2"/>
    <dgm:cxn modelId="{3E2CA5AC-79AC-41C3-A14F-CB57CB19F052}" srcId="{C687C54D-8833-4DA4-972B-03066AE0AF6F}" destId="{90A69540-3FA0-4ED5-AF3F-A138FCFF7F24}" srcOrd="3" destOrd="0" parTransId="{A5C70929-FC07-4786-8982-58B21B37DE38}" sibTransId="{F35005D3-3A42-4190-82FB-05DEC9F89E9C}"/>
    <dgm:cxn modelId="{19F9CBB3-C311-4F0B-A73C-46002FABF1CF}" srcId="{C687C54D-8833-4DA4-972B-03066AE0AF6F}" destId="{674A48A2-CD37-452A-9876-74D4D08C867A}" srcOrd="1" destOrd="0" parTransId="{18B30A07-CCD6-4567-85EF-33FBD3C8DDA6}" sibTransId="{9D488811-9350-4D82-9B8E-14062F00F955}"/>
    <dgm:cxn modelId="{20483B0A-C3E5-469C-A0A3-5C5CD6535A9B}" type="presParOf" srcId="{D19B7C48-04D5-40F5-9202-55DEBC15ACBA}" destId="{CFBF6669-EE37-49D0-9064-A7EE0CE0DF3B}" srcOrd="0" destOrd="0" presId="urn:microsoft.com/office/officeart/2005/8/layout/vList2"/>
    <dgm:cxn modelId="{B31AC38E-E54E-40FD-8940-16978524A30E}" type="presParOf" srcId="{D19B7C48-04D5-40F5-9202-55DEBC15ACBA}" destId="{70AEF439-1B56-4956-8364-1B1BD0300BBD}" srcOrd="1" destOrd="0" presId="urn:microsoft.com/office/officeart/2005/8/layout/vList2"/>
    <dgm:cxn modelId="{218CCDA2-7D1A-4136-B9AE-CBA0F3DA7858}" type="presParOf" srcId="{D19B7C48-04D5-40F5-9202-55DEBC15ACBA}" destId="{81975F01-4B47-4377-9FB0-932B2F9D3557}" srcOrd="2" destOrd="0" presId="urn:microsoft.com/office/officeart/2005/8/layout/vList2"/>
    <dgm:cxn modelId="{065A0DFC-D37A-454E-90ED-698E5D734F6C}" type="presParOf" srcId="{D19B7C48-04D5-40F5-9202-55DEBC15ACBA}" destId="{F2A9DE25-8319-428E-8EBF-95762E65ED0D}" srcOrd="3" destOrd="0" presId="urn:microsoft.com/office/officeart/2005/8/layout/vList2"/>
    <dgm:cxn modelId="{F3639249-1228-4DC0-8AD1-B1FAF186356E}" type="presParOf" srcId="{D19B7C48-04D5-40F5-9202-55DEBC15ACBA}" destId="{BB99E3A2-7A72-41F8-9F49-59D21410F478}" srcOrd="4" destOrd="0" presId="urn:microsoft.com/office/officeart/2005/8/layout/vList2"/>
    <dgm:cxn modelId="{9D9415BD-F0FD-4779-B399-969F19CF0B81}" type="presParOf" srcId="{D19B7C48-04D5-40F5-9202-55DEBC15ACBA}" destId="{06129434-0EAC-48E6-ACAB-BDE39F44BE5B}" srcOrd="5" destOrd="0" presId="urn:microsoft.com/office/officeart/2005/8/layout/vList2"/>
    <dgm:cxn modelId="{323A49C7-CAB1-48E1-AC2C-058F7E4B54C7}" type="presParOf" srcId="{D19B7C48-04D5-40F5-9202-55DEBC15ACBA}" destId="{E9379164-035E-4663-ACF2-8859DB0A8487}" srcOrd="6" destOrd="0" presId="urn:microsoft.com/office/officeart/2005/8/layout/vList2"/>
    <dgm:cxn modelId="{0922480E-696C-44B8-9252-35B92E8C0090}" type="presParOf" srcId="{D19B7C48-04D5-40F5-9202-55DEBC15ACBA}" destId="{79C24522-2ABE-48D4-864E-A59F97398461}" srcOrd="7" destOrd="0" presId="urn:microsoft.com/office/officeart/2005/8/layout/vList2"/>
    <dgm:cxn modelId="{8EEDB578-80A0-48DF-A02D-2727A952F2AC}" type="presParOf" srcId="{D19B7C48-04D5-40F5-9202-55DEBC15ACBA}" destId="{725B79CF-31F4-4D8E-855A-E915C97D0E23}" srcOrd="8" destOrd="0" presId="urn:microsoft.com/office/officeart/2005/8/layout/vList2"/>
    <dgm:cxn modelId="{C7185FDE-E22E-4B74-9B62-04A5BD291271}" type="presParOf" srcId="{D19B7C48-04D5-40F5-9202-55DEBC15ACBA}" destId="{BA16BE5F-C52E-4131-B689-3B6E0FF591E4}" srcOrd="9" destOrd="0" presId="urn:microsoft.com/office/officeart/2005/8/layout/vList2"/>
    <dgm:cxn modelId="{DD506876-D1C0-4075-A960-0F2CB6785C25}" type="presParOf" srcId="{D19B7C48-04D5-40F5-9202-55DEBC15ACBA}" destId="{F5FAF757-0BC4-45DA-B597-34DCD4426E06}" srcOrd="10" destOrd="0" presId="urn:microsoft.com/office/officeart/2005/8/layout/vList2"/>
    <dgm:cxn modelId="{03054697-0C1D-4A45-ACF5-F438EB0D101B}" type="presParOf" srcId="{D19B7C48-04D5-40F5-9202-55DEBC15ACBA}" destId="{E1E8938C-99C3-406C-9EDC-398707AF8C86}" srcOrd="11" destOrd="0" presId="urn:microsoft.com/office/officeart/2005/8/layout/vList2"/>
    <dgm:cxn modelId="{AE734883-4E60-4CED-94CE-25914EE44392}" type="presParOf" srcId="{D19B7C48-04D5-40F5-9202-55DEBC15ACBA}" destId="{4908056E-6759-44F3-B45C-B62BD754CC10}" srcOrd="12" destOrd="0" presId="urn:microsoft.com/office/officeart/2005/8/layout/vList2"/>
    <dgm:cxn modelId="{C24D55B9-0F03-4AF5-8D25-006E7D86D926}" type="presParOf" srcId="{D19B7C48-04D5-40F5-9202-55DEBC15ACBA}" destId="{B2094F4B-C16B-4381-ACE7-BFD1B203CC3C}" srcOrd="13" destOrd="0" presId="urn:microsoft.com/office/officeart/2005/8/layout/vList2"/>
    <dgm:cxn modelId="{326F6EED-1730-44D4-A466-1B4177E31871}" type="presParOf" srcId="{D19B7C48-04D5-40F5-9202-55DEBC15ACBA}" destId="{035052A9-606D-4900-A440-2E3B14EDA3CC}" srcOrd="14" destOrd="0" presId="urn:microsoft.com/office/officeart/2005/8/layout/vList2"/>
    <dgm:cxn modelId="{1F6C856D-1B9C-43DB-AF3D-9F262254E1EA}" type="presParOf" srcId="{D19B7C48-04D5-40F5-9202-55DEBC15ACBA}" destId="{7EDC4230-7D25-4CD2-A20E-23DFB2BA0F35}" srcOrd="15" destOrd="0" presId="urn:microsoft.com/office/officeart/2005/8/layout/vList2"/>
    <dgm:cxn modelId="{214C9CC0-9690-4AFC-B1ED-26B98FBCEEAF}" type="presParOf" srcId="{D19B7C48-04D5-40F5-9202-55DEBC15ACBA}" destId="{D1226CD9-368D-422B-9BBA-409F9C2F8F5C}" srcOrd="1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98E200-94D2-4446-9FE5-593498CE1EF9}"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s-MX"/>
        </a:p>
      </dgm:t>
    </dgm:pt>
    <dgm:pt modelId="{2DD340C8-D814-4051-A02D-B75719C754CA}">
      <dgm:prSet phldrT="[Texto]"/>
      <dgm:spPr/>
      <dgm:t>
        <a:bodyPr/>
        <a:lstStyle/>
        <a:p>
          <a:pPr algn="ctr">
            <a:lnSpc>
              <a:spcPct val="150000"/>
            </a:lnSpc>
          </a:pPr>
          <a:r>
            <a:rPr lang="es-ES" b="1" dirty="0" smtClean="0">
              <a:latin typeface="Arial" pitchFamily="34" charset="0"/>
              <a:cs typeface="Arial" pitchFamily="34" charset="0"/>
            </a:rPr>
            <a:t>ESTADO DE SITUACIÓN FINANCIERA</a:t>
          </a:r>
          <a:endParaRPr lang="es-MX" dirty="0">
            <a:latin typeface="Arial" pitchFamily="34" charset="0"/>
            <a:cs typeface="Arial" pitchFamily="34" charset="0"/>
          </a:endParaRPr>
        </a:p>
      </dgm:t>
    </dgm:pt>
    <dgm:pt modelId="{461368A5-0798-481A-BF7F-54F825D69199}" type="parTrans" cxnId="{C6F715C6-A13F-4978-AB2E-A1DB92D575A7}">
      <dgm:prSet/>
      <dgm:spPr/>
      <dgm:t>
        <a:bodyPr/>
        <a:lstStyle/>
        <a:p>
          <a:pPr algn="just">
            <a:lnSpc>
              <a:spcPct val="150000"/>
            </a:lnSpc>
          </a:pPr>
          <a:endParaRPr lang="es-MX">
            <a:latin typeface="Arial" pitchFamily="34" charset="0"/>
            <a:cs typeface="Arial" pitchFamily="34" charset="0"/>
          </a:endParaRPr>
        </a:p>
      </dgm:t>
    </dgm:pt>
    <dgm:pt modelId="{6643B6EF-CC1C-496B-BFC4-72CAB768F7FC}" type="sibTrans" cxnId="{C6F715C6-A13F-4978-AB2E-A1DB92D575A7}">
      <dgm:prSet/>
      <dgm:spPr/>
      <dgm:t>
        <a:bodyPr/>
        <a:lstStyle/>
        <a:p>
          <a:pPr algn="just">
            <a:lnSpc>
              <a:spcPct val="150000"/>
            </a:lnSpc>
          </a:pPr>
          <a:endParaRPr lang="es-MX">
            <a:latin typeface="Arial" pitchFamily="34" charset="0"/>
            <a:cs typeface="Arial" pitchFamily="34" charset="0"/>
          </a:endParaRPr>
        </a:p>
      </dgm:t>
    </dgm:pt>
    <dgm:pt modelId="{EB3AECEA-74A5-42A0-8F82-8E0FBAE3F45B}">
      <dgm:prSet phldrT="[Texto]"/>
      <dgm:spPr/>
      <dgm:t>
        <a:bodyPr/>
        <a:lstStyle/>
        <a:p>
          <a:pPr algn="just">
            <a:lnSpc>
              <a:spcPct val="150000"/>
            </a:lnSpc>
          </a:pPr>
          <a:r>
            <a:rPr lang="es-ES" b="1" dirty="0" smtClean="0">
              <a:latin typeface="Arial" pitchFamily="34" charset="0"/>
              <a:cs typeface="Arial" pitchFamily="34" charset="0"/>
            </a:rPr>
            <a:t>Muestra información relativa a los recursos y obligaciones del ente Público a una fecha determinada (comparativa); incluye información acumulativa en tres grandes rubros: Activo (disponibilidad), Pasivo (exigibilidad) y Patrimonio o Hacienda pública (contribuido o generado).</a:t>
          </a:r>
          <a:endParaRPr lang="es-MX" dirty="0">
            <a:latin typeface="Arial" pitchFamily="34" charset="0"/>
            <a:cs typeface="Arial" pitchFamily="34" charset="0"/>
          </a:endParaRPr>
        </a:p>
      </dgm:t>
    </dgm:pt>
    <dgm:pt modelId="{F1E996DA-10EE-4A98-BE55-F2339AB99524}" type="parTrans" cxnId="{906523AD-0C50-4680-805D-B814FE29A0BD}">
      <dgm:prSet/>
      <dgm:spPr/>
      <dgm:t>
        <a:bodyPr/>
        <a:lstStyle/>
        <a:p>
          <a:pPr algn="just">
            <a:lnSpc>
              <a:spcPct val="150000"/>
            </a:lnSpc>
          </a:pPr>
          <a:endParaRPr lang="es-MX">
            <a:latin typeface="Arial" pitchFamily="34" charset="0"/>
            <a:cs typeface="Arial" pitchFamily="34" charset="0"/>
          </a:endParaRPr>
        </a:p>
      </dgm:t>
    </dgm:pt>
    <dgm:pt modelId="{B4893740-E700-4509-B451-65A6B8CACD9C}" type="sibTrans" cxnId="{906523AD-0C50-4680-805D-B814FE29A0BD}">
      <dgm:prSet/>
      <dgm:spPr/>
      <dgm:t>
        <a:bodyPr/>
        <a:lstStyle/>
        <a:p>
          <a:pPr algn="just">
            <a:lnSpc>
              <a:spcPct val="150000"/>
            </a:lnSpc>
          </a:pPr>
          <a:endParaRPr lang="es-MX">
            <a:latin typeface="Arial" pitchFamily="34" charset="0"/>
            <a:cs typeface="Arial" pitchFamily="34" charset="0"/>
          </a:endParaRPr>
        </a:p>
      </dgm:t>
    </dgm:pt>
    <dgm:pt modelId="{6198CC8D-C34F-41F4-8ED2-D96C2950EDE8}" type="pres">
      <dgm:prSet presAssocID="{FE98E200-94D2-4446-9FE5-593498CE1EF9}" presName="Name0" presStyleCnt="0">
        <dgm:presLayoutVars>
          <dgm:dir/>
          <dgm:animLvl val="lvl"/>
          <dgm:resizeHandles val="exact"/>
        </dgm:presLayoutVars>
      </dgm:prSet>
      <dgm:spPr/>
      <dgm:t>
        <a:bodyPr/>
        <a:lstStyle/>
        <a:p>
          <a:endParaRPr lang="es-MX"/>
        </a:p>
      </dgm:t>
    </dgm:pt>
    <dgm:pt modelId="{659CE27E-EE87-4C5B-9039-9454206D65AA}" type="pres">
      <dgm:prSet presAssocID="{2DD340C8-D814-4051-A02D-B75719C754CA}" presName="composite" presStyleCnt="0"/>
      <dgm:spPr/>
      <dgm:t>
        <a:bodyPr/>
        <a:lstStyle/>
        <a:p>
          <a:endParaRPr lang="es-MX"/>
        </a:p>
      </dgm:t>
    </dgm:pt>
    <dgm:pt modelId="{C21ED248-9299-452C-9B65-4139ED8806AC}" type="pres">
      <dgm:prSet presAssocID="{2DD340C8-D814-4051-A02D-B75719C754CA}" presName="parTx" presStyleLbl="alignNode1" presStyleIdx="0" presStyleCnt="1">
        <dgm:presLayoutVars>
          <dgm:chMax val="0"/>
          <dgm:chPref val="0"/>
          <dgm:bulletEnabled val="1"/>
        </dgm:presLayoutVars>
      </dgm:prSet>
      <dgm:spPr/>
      <dgm:t>
        <a:bodyPr/>
        <a:lstStyle/>
        <a:p>
          <a:endParaRPr lang="es-MX"/>
        </a:p>
      </dgm:t>
    </dgm:pt>
    <dgm:pt modelId="{30F96BCB-1070-42DC-BC0A-701F6DB88587}" type="pres">
      <dgm:prSet presAssocID="{2DD340C8-D814-4051-A02D-B75719C754CA}" presName="desTx" presStyleLbl="alignAccFollowNode1" presStyleIdx="0" presStyleCnt="1">
        <dgm:presLayoutVars>
          <dgm:bulletEnabled val="1"/>
        </dgm:presLayoutVars>
      </dgm:prSet>
      <dgm:spPr/>
      <dgm:t>
        <a:bodyPr/>
        <a:lstStyle/>
        <a:p>
          <a:endParaRPr lang="es-MX"/>
        </a:p>
      </dgm:t>
    </dgm:pt>
  </dgm:ptLst>
  <dgm:cxnLst>
    <dgm:cxn modelId="{26CE1330-22C2-4FF1-B332-984D50B3D1F9}" type="presOf" srcId="{FE98E200-94D2-4446-9FE5-593498CE1EF9}" destId="{6198CC8D-C34F-41F4-8ED2-D96C2950EDE8}" srcOrd="0" destOrd="0" presId="urn:microsoft.com/office/officeart/2005/8/layout/hList1"/>
    <dgm:cxn modelId="{FAB0F497-D335-4138-AC63-E65D445E1B82}" type="presOf" srcId="{EB3AECEA-74A5-42A0-8F82-8E0FBAE3F45B}" destId="{30F96BCB-1070-42DC-BC0A-701F6DB88587}" srcOrd="0" destOrd="0" presId="urn:microsoft.com/office/officeart/2005/8/layout/hList1"/>
    <dgm:cxn modelId="{C6F715C6-A13F-4978-AB2E-A1DB92D575A7}" srcId="{FE98E200-94D2-4446-9FE5-593498CE1EF9}" destId="{2DD340C8-D814-4051-A02D-B75719C754CA}" srcOrd="0" destOrd="0" parTransId="{461368A5-0798-481A-BF7F-54F825D69199}" sibTransId="{6643B6EF-CC1C-496B-BFC4-72CAB768F7FC}"/>
    <dgm:cxn modelId="{906523AD-0C50-4680-805D-B814FE29A0BD}" srcId="{2DD340C8-D814-4051-A02D-B75719C754CA}" destId="{EB3AECEA-74A5-42A0-8F82-8E0FBAE3F45B}" srcOrd="0" destOrd="0" parTransId="{F1E996DA-10EE-4A98-BE55-F2339AB99524}" sibTransId="{B4893740-E700-4509-B451-65A6B8CACD9C}"/>
    <dgm:cxn modelId="{C9303C2B-97D6-41B3-A813-CACAA0A3E09E}" type="presOf" srcId="{2DD340C8-D814-4051-A02D-B75719C754CA}" destId="{C21ED248-9299-452C-9B65-4139ED8806AC}" srcOrd="0" destOrd="0" presId="urn:microsoft.com/office/officeart/2005/8/layout/hList1"/>
    <dgm:cxn modelId="{2266FDA6-CCC8-4E49-96F7-A812FDCFFBF8}" type="presParOf" srcId="{6198CC8D-C34F-41F4-8ED2-D96C2950EDE8}" destId="{659CE27E-EE87-4C5B-9039-9454206D65AA}" srcOrd="0" destOrd="0" presId="urn:microsoft.com/office/officeart/2005/8/layout/hList1"/>
    <dgm:cxn modelId="{00F3F1B3-D45E-4968-A773-2BE8F362D89E}" type="presParOf" srcId="{659CE27E-EE87-4C5B-9039-9454206D65AA}" destId="{C21ED248-9299-452C-9B65-4139ED8806AC}" srcOrd="0" destOrd="0" presId="urn:microsoft.com/office/officeart/2005/8/layout/hList1"/>
    <dgm:cxn modelId="{4FC372E6-A148-4FE2-8E18-3D3BB8F39DBD}" type="presParOf" srcId="{659CE27E-EE87-4C5B-9039-9454206D65AA}" destId="{30F96BCB-1070-42DC-BC0A-701F6DB88587}"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98E200-94D2-4446-9FE5-593498CE1EF9}"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s-MX"/>
        </a:p>
      </dgm:t>
    </dgm:pt>
    <dgm:pt modelId="{2DD340C8-D814-4051-A02D-B75719C754CA}">
      <dgm:prSet phldrT="[Texto]"/>
      <dgm:spPr>
        <a:solidFill>
          <a:srgbClr val="0070C0"/>
        </a:solidFill>
      </dgm:spPr>
      <dgm:t>
        <a:bodyPr/>
        <a:lstStyle/>
        <a:p>
          <a:pPr algn="ctr">
            <a:lnSpc>
              <a:spcPct val="150000"/>
            </a:lnSpc>
          </a:pPr>
          <a:r>
            <a:rPr kumimoji="0" lang="es-MX" b="1" i="0" u="none" strike="noStrike" cap="none" spc="0" normalizeH="0" baseline="0" noProof="0" dirty="0" smtClean="0">
              <a:ln/>
              <a:effectLst/>
              <a:uLnTx/>
              <a:uFillTx/>
              <a:latin typeface="Arial" pitchFamily="34" charset="0"/>
              <a:ea typeface="+mj-ea"/>
              <a:cs typeface="Arial" pitchFamily="34" charset="0"/>
            </a:rPr>
            <a:t>ESTADO</a:t>
          </a:r>
          <a:r>
            <a:rPr kumimoji="0" lang="es-MX" b="1" i="0" u="none" strike="noStrike" cap="none" spc="0" normalizeH="0" noProof="0" dirty="0" smtClean="0">
              <a:ln/>
              <a:effectLst/>
              <a:uLnTx/>
              <a:uFillTx/>
              <a:latin typeface="Arial" pitchFamily="34" charset="0"/>
              <a:ea typeface="+mj-ea"/>
              <a:cs typeface="Arial" pitchFamily="34" charset="0"/>
            </a:rPr>
            <a:t> DE ACTIVIDADES</a:t>
          </a:r>
          <a:endParaRPr lang="es-MX" dirty="0">
            <a:latin typeface="Arial" pitchFamily="34" charset="0"/>
            <a:cs typeface="Arial" pitchFamily="34" charset="0"/>
          </a:endParaRPr>
        </a:p>
      </dgm:t>
    </dgm:pt>
    <dgm:pt modelId="{461368A5-0798-481A-BF7F-54F825D69199}" type="parTrans" cxnId="{C6F715C6-A13F-4978-AB2E-A1DB92D575A7}">
      <dgm:prSet/>
      <dgm:spPr/>
      <dgm:t>
        <a:bodyPr/>
        <a:lstStyle/>
        <a:p>
          <a:pPr algn="just">
            <a:lnSpc>
              <a:spcPct val="150000"/>
            </a:lnSpc>
          </a:pPr>
          <a:endParaRPr lang="es-MX">
            <a:latin typeface="Arial" pitchFamily="34" charset="0"/>
            <a:cs typeface="Arial" pitchFamily="34" charset="0"/>
          </a:endParaRPr>
        </a:p>
      </dgm:t>
    </dgm:pt>
    <dgm:pt modelId="{6643B6EF-CC1C-496B-BFC4-72CAB768F7FC}" type="sibTrans" cxnId="{C6F715C6-A13F-4978-AB2E-A1DB92D575A7}">
      <dgm:prSet/>
      <dgm:spPr/>
      <dgm:t>
        <a:bodyPr/>
        <a:lstStyle/>
        <a:p>
          <a:pPr algn="just">
            <a:lnSpc>
              <a:spcPct val="150000"/>
            </a:lnSpc>
          </a:pPr>
          <a:endParaRPr lang="es-MX">
            <a:latin typeface="Arial" pitchFamily="34" charset="0"/>
            <a:cs typeface="Arial" pitchFamily="34" charset="0"/>
          </a:endParaRPr>
        </a:p>
      </dgm:t>
    </dgm:pt>
    <dgm:pt modelId="{EB3AECEA-74A5-42A0-8F82-8E0FBAE3F45B}">
      <dgm:prSet phldrT="[Texto]"/>
      <dgm:spPr>
        <a:solidFill>
          <a:srgbClr val="99CCFF"/>
        </a:solidFill>
      </dgm:spPr>
      <dgm:t>
        <a:bodyPr/>
        <a:lstStyle/>
        <a:p>
          <a:pPr algn="just">
            <a:lnSpc>
              <a:spcPct val="150000"/>
            </a:lnSpc>
          </a:pPr>
          <a:r>
            <a:rPr lang="es-ES" b="0" dirty="0" smtClean="0">
              <a:latin typeface="Arial" pitchFamily="34" charset="0"/>
              <a:cs typeface="Arial" pitchFamily="34" charset="0"/>
            </a:rPr>
            <a:t>Muestra el resultado de las operaciones de ingresos y gastos de un ente durante un período determinado.</a:t>
          </a:r>
          <a:endParaRPr lang="es-MX" b="0" dirty="0">
            <a:latin typeface="Arial" pitchFamily="34" charset="0"/>
            <a:cs typeface="Arial" pitchFamily="34" charset="0"/>
          </a:endParaRPr>
        </a:p>
      </dgm:t>
    </dgm:pt>
    <dgm:pt modelId="{F1E996DA-10EE-4A98-BE55-F2339AB99524}" type="parTrans" cxnId="{906523AD-0C50-4680-805D-B814FE29A0BD}">
      <dgm:prSet/>
      <dgm:spPr/>
      <dgm:t>
        <a:bodyPr/>
        <a:lstStyle/>
        <a:p>
          <a:pPr algn="just">
            <a:lnSpc>
              <a:spcPct val="150000"/>
            </a:lnSpc>
          </a:pPr>
          <a:endParaRPr lang="es-MX">
            <a:latin typeface="Arial" pitchFamily="34" charset="0"/>
            <a:cs typeface="Arial" pitchFamily="34" charset="0"/>
          </a:endParaRPr>
        </a:p>
      </dgm:t>
    </dgm:pt>
    <dgm:pt modelId="{B4893740-E700-4509-B451-65A6B8CACD9C}" type="sibTrans" cxnId="{906523AD-0C50-4680-805D-B814FE29A0BD}">
      <dgm:prSet/>
      <dgm:spPr/>
      <dgm:t>
        <a:bodyPr/>
        <a:lstStyle/>
        <a:p>
          <a:pPr algn="just">
            <a:lnSpc>
              <a:spcPct val="150000"/>
            </a:lnSpc>
          </a:pPr>
          <a:endParaRPr lang="es-MX">
            <a:latin typeface="Arial" pitchFamily="34" charset="0"/>
            <a:cs typeface="Arial" pitchFamily="34" charset="0"/>
          </a:endParaRPr>
        </a:p>
      </dgm:t>
    </dgm:pt>
    <dgm:pt modelId="{33A5B732-7DE0-4A06-BDB8-81E1C94F9CE1}">
      <dgm:prSet/>
      <dgm:spPr>
        <a:solidFill>
          <a:srgbClr val="99CCFF"/>
        </a:solidFill>
      </dgm:spPr>
      <dgm:t>
        <a:bodyPr/>
        <a:lstStyle/>
        <a:p>
          <a:pPr algn="just">
            <a:lnSpc>
              <a:spcPct val="150000"/>
            </a:lnSpc>
          </a:pPr>
          <a:r>
            <a:rPr lang="es-ES" b="0" dirty="0" smtClean="0">
              <a:latin typeface="Arial" pitchFamily="34" charset="0"/>
              <a:cs typeface="Arial" pitchFamily="34" charset="0"/>
            </a:rPr>
            <a:t>Ingresos por rubros, el gasto por objeto armonizado. Resultado final: ahorro o </a:t>
          </a:r>
          <a:r>
            <a:rPr lang="es-ES" b="0" dirty="0" err="1" smtClean="0">
              <a:latin typeface="Arial" pitchFamily="34" charset="0"/>
              <a:cs typeface="Arial" pitchFamily="34" charset="0"/>
            </a:rPr>
            <a:t>desahorro</a:t>
          </a:r>
          <a:r>
            <a:rPr lang="es-ES" b="0" dirty="0" smtClean="0">
              <a:latin typeface="Arial" pitchFamily="34" charset="0"/>
              <a:cs typeface="Arial" pitchFamily="34" charset="0"/>
            </a:rPr>
            <a:t> del ejercicio.</a:t>
          </a:r>
          <a:endParaRPr lang="es-ES_tradnl" b="0" dirty="0">
            <a:latin typeface="Arial" pitchFamily="34" charset="0"/>
            <a:cs typeface="Arial" pitchFamily="34" charset="0"/>
          </a:endParaRPr>
        </a:p>
      </dgm:t>
    </dgm:pt>
    <dgm:pt modelId="{281C93F2-C25B-4246-BD2C-1DD74AA76ABB}" type="parTrans" cxnId="{B232C112-CBDB-4148-AC79-4C822603F705}">
      <dgm:prSet/>
      <dgm:spPr/>
      <dgm:t>
        <a:bodyPr/>
        <a:lstStyle/>
        <a:p>
          <a:endParaRPr lang="es-MX"/>
        </a:p>
      </dgm:t>
    </dgm:pt>
    <dgm:pt modelId="{8B1DC84A-EE29-49B1-93F7-8145A4EE1C70}" type="sibTrans" cxnId="{B232C112-CBDB-4148-AC79-4C822603F705}">
      <dgm:prSet/>
      <dgm:spPr/>
      <dgm:t>
        <a:bodyPr/>
        <a:lstStyle/>
        <a:p>
          <a:endParaRPr lang="es-MX"/>
        </a:p>
      </dgm:t>
    </dgm:pt>
    <dgm:pt modelId="{6198CC8D-C34F-41F4-8ED2-D96C2950EDE8}" type="pres">
      <dgm:prSet presAssocID="{FE98E200-94D2-4446-9FE5-593498CE1EF9}" presName="Name0" presStyleCnt="0">
        <dgm:presLayoutVars>
          <dgm:dir/>
          <dgm:animLvl val="lvl"/>
          <dgm:resizeHandles val="exact"/>
        </dgm:presLayoutVars>
      </dgm:prSet>
      <dgm:spPr/>
      <dgm:t>
        <a:bodyPr/>
        <a:lstStyle/>
        <a:p>
          <a:endParaRPr lang="es-MX"/>
        </a:p>
      </dgm:t>
    </dgm:pt>
    <dgm:pt modelId="{659CE27E-EE87-4C5B-9039-9454206D65AA}" type="pres">
      <dgm:prSet presAssocID="{2DD340C8-D814-4051-A02D-B75719C754CA}" presName="composite" presStyleCnt="0"/>
      <dgm:spPr/>
    </dgm:pt>
    <dgm:pt modelId="{C21ED248-9299-452C-9B65-4139ED8806AC}" type="pres">
      <dgm:prSet presAssocID="{2DD340C8-D814-4051-A02D-B75719C754CA}" presName="parTx" presStyleLbl="alignNode1" presStyleIdx="0" presStyleCnt="1">
        <dgm:presLayoutVars>
          <dgm:chMax val="0"/>
          <dgm:chPref val="0"/>
          <dgm:bulletEnabled val="1"/>
        </dgm:presLayoutVars>
      </dgm:prSet>
      <dgm:spPr/>
      <dgm:t>
        <a:bodyPr/>
        <a:lstStyle/>
        <a:p>
          <a:endParaRPr lang="es-MX"/>
        </a:p>
      </dgm:t>
    </dgm:pt>
    <dgm:pt modelId="{30F96BCB-1070-42DC-BC0A-701F6DB88587}" type="pres">
      <dgm:prSet presAssocID="{2DD340C8-D814-4051-A02D-B75719C754CA}" presName="desTx" presStyleLbl="alignAccFollowNode1" presStyleIdx="0" presStyleCnt="1">
        <dgm:presLayoutVars>
          <dgm:bulletEnabled val="1"/>
        </dgm:presLayoutVars>
      </dgm:prSet>
      <dgm:spPr/>
      <dgm:t>
        <a:bodyPr/>
        <a:lstStyle/>
        <a:p>
          <a:endParaRPr lang="es-MX"/>
        </a:p>
      </dgm:t>
    </dgm:pt>
  </dgm:ptLst>
  <dgm:cxnLst>
    <dgm:cxn modelId="{C6F715C6-A13F-4978-AB2E-A1DB92D575A7}" srcId="{FE98E200-94D2-4446-9FE5-593498CE1EF9}" destId="{2DD340C8-D814-4051-A02D-B75719C754CA}" srcOrd="0" destOrd="0" parTransId="{461368A5-0798-481A-BF7F-54F825D69199}" sibTransId="{6643B6EF-CC1C-496B-BFC4-72CAB768F7FC}"/>
    <dgm:cxn modelId="{A6969C7F-D73B-425F-A562-60FF74565F3E}" type="presOf" srcId="{33A5B732-7DE0-4A06-BDB8-81E1C94F9CE1}" destId="{30F96BCB-1070-42DC-BC0A-701F6DB88587}" srcOrd="0" destOrd="1" presId="urn:microsoft.com/office/officeart/2005/8/layout/hList1"/>
    <dgm:cxn modelId="{B232C112-CBDB-4148-AC79-4C822603F705}" srcId="{2DD340C8-D814-4051-A02D-B75719C754CA}" destId="{33A5B732-7DE0-4A06-BDB8-81E1C94F9CE1}" srcOrd="1" destOrd="0" parTransId="{281C93F2-C25B-4246-BD2C-1DD74AA76ABB}" sibTransId="{8B1DC84A-EE29-49B1-93F7-8145A4EE1C70}"/>
    <dgm:cxn modelId="{D2F9986F-5F7F-416E-8EF7-B2AB57F4BE9B}" type="presOf" srcId="{FE98E200-94D2-4446-9FE5-593498CE1EF9}" destId="{6198CC8D-C34F-41F4-8ED2-D96C2950EDE8}" srcOrd="0" destOrd="0" presId="urn:microsoft.com/office/officeart/2005/8/layout/hList1"/>
    <dgm:cxn modelId="{906523AD-0C50-4680-805D-B814FE29A0BD}" srcId="{2DD340C8-D814-4051-A02D-B75719C754CA}" destId="{EB3AECEA-74A5-42A0-8F82-8E0FBAE3F45B}" srcOrd="0" destOrd="0" parTransId="{F1E996DA-10EE-4A98-BE55-F2339AB99524}" sibTransId="{B4893740-E700-4509-B451-65A6B8CACD9C}"/>
    <dgm:cxn modelId="{48E90BDB-033F-4FFE-884C-0EFBFD749B63}" type="presOf" srcId="{2DD340C8-D814-4051-A02D-B75719C754CA}" destId="{C21ED248-9299-452C-9B65-4139ED8806AC}" srcOrd="0" destOrd="0" presId="urn:microsoft.com/office/officeart/2005/8/layout/hList1"/>
    <dgm:cxn modelId="{3F6B0D05-4C3F-4E40-993A-BC20D3B01A1E}" type="presOf" srcId="{EB3AECEA-74A5-42A0-8F82-8E0FBAE3F45B}" destId="{30F96BCB-1070-42DC-BC0A-701F6DB88587}" srcOrd="0" destOrd="0" presId="urn:microsoft.com/office/officeart/2005/8/layout/hList1"/>
    <dgm:cxn modelId="{5653D17D-92B3-44B3-BA39-BD5C8272446A}" type="presParOf" srcId="{6198CC8D-C34F-41F4-8ED2-D96C2950EDE8}" destId="{659CE27E-EE87-4C5B-9039-9454206D65AA}" srcOrd="0" destOrd="0" presId="urn:microsoft.com/office/officeart/2005/8/layout/hList1"/>
    <dgm:cxn modelId="{B4C7EAE2-2E76-4695-AFCC-E93E2DEEBF5F}" type="presParOf" srcId="{659CE27E-EE87-4C5B-9039-9454206D65AA}" destId="{C21ED248-9299-452C-9B65-4139ED8806AC}" srcOrd="0" destOrd="0" presId="urn:microsoft.com/office/officeart/2005/8/layout/hList1"/>
    <dgm:cxn modelId="{21D16F82-C7E7-4259-9FA6-F392A20B2E4B}" type="presParOf" srcId="{659CE27E-EE87-4C5B-9039-9454206D65AA}" destId="{30F96BCB-1070-42DC-BC0A-701F6DB88587}"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98E200-94D2-4446-9FE5-593498CE1EF9}" type="doc">
      <dgm:prSet loTypeId="urn:microsoft.com/office/officeart/2005/8/layout/hList1" loCatId="list" qsTypeId="urn:microsoft.com/office/officeart/2005/8/quickstyle/3d2" qsCatId="3D" csTypeId="urn:microsoft.com/office/officeart/2005/8/colors/colorful1#1" csCatId="colorful" phldr="1"/>
      <dgm:spPr/>
      <dgm:t>
        <a:bodyPr/>
        <a:lstStyle/>
        <a:p>
          <a:endParaRPr lang="es-MX"/>
        </a:p>
      </dgm:t>
    </dgm:pt>
    <dgm:pt modelId="{2DD340C8-D814-4051-A02D-B75719C754CA}">
      <dgm:prSet phldrT="[Texto]" custT="1"/>
      <dgm:spPr/>
      <dgm:t>
        <a:bodyPr/>
        <a:lstStyle/>
        <a:p>
          <a:pPr algn="ctr">
            <a:lnSpc>
              <a:spcPct val="100000"/>
            </a:lnSpc>
          </a:pPr>
          <a:r>
            <a:rPr lang="es-ES" sz="2400" b="1" dirty="0" smtClean="0">
              <a:latin typeface="Arial" pitchFamily="34" charset="0"/>
              <a:cs typeface="Arial" pitchFamily="34" charset="0"/>
            </a:rPr>
            <a:t>ESTADO DE VARIACIÓN EN LA HACIENDA PÚBLICA</a:t>
          </a:r>
          <a:endParaRPr lang="es-MX" sz="2400" dirty="0">
            <a:latin typeface="Arial" pitchFamily="34" charset="0"/>
            <a:cs typeface="Arial" pitchFamily="34" charset="0"/>
          </a:endParaRPr>
        </a:p>
      </dgm:t>
    </dgm:pt>
    <dgm:pt modelId="{461368A5-0798-481A-BF7F-54F825D69199}" type="parTrans" cxnId="{C6F715C6-A13F-4978-AB2E-A1DB92D575A7}">
      <dgm:prSet/>
      <dgm:spPr/>
      <dgm:t>
        <a:bodyPr/>
        <a:lstStyle/>
        <a:p>
          <a:pPr algn="just">
            <a:lnSpc>
              <a:spcPct val="150000"/>
            </a:lnSpc>
          </a:pPr>
          <a:endParaRPr lang="es-MX">
            <a:latin typeface="Arial" pitchFamily="34" charset="0"/>
            <a:cs typeface="Arial" pitchFamily="34" charset="0"/>
          </a:endParaRPr>
        </a:p>
      </dgm:t>
    </dgm:pt>
    <dgm:pt modelId="{6643B6EF-CC1C-496B-BFC4-72CAB768F7FC}" type="sibTrans" cxnId="{C6F715C6-A13F-4978-AB2E-A1DB92D575A7}">
      <dgm:prSet/>
      <dgm:spPr/>
      <dgm:t>
        <a:bodyPr/>
        <a:lstStyle/>
        <a:p>
          <a:pPr algn="just">
            <a:lnSpc>
              <a:spcPct val="150000"/>
            </a:lnSpc>
          </a:pPr>
          <a:endParaRPr lang="es-MX">
            <a:latin typeface="Arial" pitchFamily="34" charset="0"/>
            <a:cs typeface="Arial" pitchFamily="34" charset="0"/>
          </a:endParaRPr>
        </a:p>
      </dgm:t>
    </dgm:pt>
    <dgm:pt modelId="{EB3AECEA-74A5-42A0-8F82-8E0FBAE3F45B}">
      <dgm:prSet phldrT="[Texto]"/>
      <dgm:spPr/>
      <dgm:t>
        <a:bodyPr/>
        <a:lstStyle/>
        <a:p>
          <a:pPr algn="just">
            <a:lnSpc>
              <a:spcPct val="150000"/>
            </a:lnSpc>
          </a:pPr>
          <a:r>
            <a:rPr lang="es-MX" b="0" dirty="0" smtClean="0">
              <a:latin typeface="Arial" pitchFamily="34" charset="0"/>
              <a:cs typeface="Arial" pitchFamily="34" charset="0"/>
            </a:rPr>
            <a:t>Muestra los cambios que sufrieron los distintos elementos que componen la Hacienda Pública/Patrimonio, entre el inicio y el final del período. </a:t>
          </a:r>
          <a:endParaRPr lang="es-MX" b="0" dirty="0">
            <a:latin typeface="Arial" pitchFamily="34" charset="0"/>
            <a:cs typeface="Arial" pitchFamily="34" charset="0"/>
          </a:endParaRPr>
        </a:p>
      </dgm:t>
    </dgm:pt>
    <dgm:pt modelId="{F1E996DA-10EE-4A98-BE55-F2339AB99524}" type="parTrans" cxnId="{906523AD-0C50-4680-805D-B814FE29A0BD}">
      <dgm:prSet/>
      <dgm:spPr/>
      <dgm:t>
        <a:bodyPr/>
        <a:lstStyle/>
        <a:p>
          <a:pPr algn="just">
            <a:lnSpc>
              <a:spcPct val="150000"/>
            </a:lnSpc>
          </a:pPr>
          <a:endParaRPr lang="es-MX">
            <a:latin typeface="Arial" pitchFamily="34" charset="0"/>
            <a:cs typeface="Arial" pitchFamily="34" charset="0"/>
          </a:endParaRPr>
        </a:p>
      </dgm:t>
    </dgm:pt>
    <dgm:pt modelId="{B4893740-E700-4509-B451-65A6B8CACD9C}" type="sibTrans" cxnId="{906523AD-0C50-4680-805D-B814FE29A0BD}">
      <dgm:prSet/>
      <dgm:spPr/>
      <dgm:t>
        <a:bodyPr/>
        <a:lstStyle/>
        <a:p>
          <a:pPr algn="just">
            <a:lnSpc>
              <a:spcPct val="150000"/>
            </a:lnSpc>
          </a:pPr>
          <a:endParaRPr lang="es-MX">
            <a:latin typeface="Arial" pitchFamily="34" charset="0"/>
            <a:cs typeface="Arial" pitchFamily="34" charset="0"/>
          </a:endParaRPr>
        </a:p>
      </dgm:t>
    </dgm:pt>
    <dgm:pt modelId="{FFC5B85C-4420-4187-BDBA-03A848077C4A}">
      <dgm:prSet phldrT="[Texto]"/>
      <dgm:spPr/>
      <dgm:t>
        <a:bodyPr/>
        <a:lstStyle/>
        <a:p>
          <a:pPr algn="just">
            <a:lnSpc>
              <a:spcPct val="150000"/>
            </a:lnSpc>
          </a:pPr>
          <a:r>
            <a:rPr lang="es-ES" b="0" dirty="0" smtClean="0">
              <a:latin typeface="Arial" pitchFamily="34" charset="0"/>
              <a:cs typeface="Arial" pitchFamily="34" charset="0"/>
            </a:rPr>
            <a:t>Busca explicar y analizar cada variación.</a:t>
          </a:r>
          <a:endParaRPr lang="es-MX" b="0" dirty="0">
            <a:latin typeface="Arial" pitchFamily="34" charset="0"/>
            <a:cs typeface="Arial" pitchFamily="34" charset="0"/>
          </a:endParaRPr>
        </a:p>
      </dgm:t>
    </dgm:pt>
    <dgm:pt modelId="{5D2F3B1A-160D-420E-9B46-E39CD899DDBD}" type="parTrans" cxnId="{F0645649-CA34-414E-97E9-FC28690E3526}">
      <dgm:prSet/>
      <dgm:spPr/>
      <dgm:t>
        <a:bodyPr/>
        <a:lstStyle/>
        <a:p>
          <a:endParaRPr lang="es-MX">
            <a:latin typeface="Arial" pitchFamily="34" charset="0"/>
            <a:cs typeface="Arial" pitchFamily="34" charset="0"/>
          </a:endParaRPr>
        </a:p>
      </dgm:t>
    </dgm:pt>
    <dgm:pt modelId="{E5580AE0-2B65-4267-90D3-D5BBD8B1A9F1}" type="sibTrans" cxnId="{F0645649-CA34-414E-97E9-FC28690E3526}">
      <dgm:prSet/>
      <dgm:spPr/>
      <dgm:t>
        <a:bodyPr/>
        <a:lstStyle/>
        <a:p>
          <a:endParaRPr lang="es-MX">
            <a:latin typeface="Arial" pitchFamily="34" charset="0"/>
            <a:cs typeface="Arial" pitchFamily="34" charset="0"/>
          </a:endParaRPr>
        </a:p>
      </dgm:t>
    </dgm:pt>
    <dgm:pt modelId="{6198CC8D-C34F-41F4-8ED2-D96C2950EDE8}" type="pres">
      <dgm:prSet presAssocID="{FE98E200-94D2-4446-9FE5-593498CE1EF9}" presName="Name0" presStyleCnt="0">
        <dgm:presLayoutVars>
          <dgm:dir/>
          <dgm:animLvl val="lvl"/>
          <dgm:resizeHandles val="exact"/>
        </dgm:presLayoutVars>
      </dgm:prSet>
      <dgm:spPr/>
      <dgm:t>
        <a:bodyPr/>
        <a:lstStyle/>
        <a:p>
          <a:endParaRPr lang="es-MX"/>
        </a:p>
      </dgm:t>
    </dgm:pt>
    <dgm:pt modelId="{659CE27E-EE87-4C5B-9039-9454206D65AA}" type="pres">
      <dgm:prSet presAssocID="{2DD340C8-D814-4051-A02D-B75719C754CA}" presName="composite" presStyleCnt="0"/>
      <dgm:spPr/>
    </dgm:pt>
    <dgm:pt modelId="{C21ED248-9299-452C-9B65-4139ED8806AC}" type="pres">
      <dgm:prSet presAssocID="{2DD340C8-D814-4051-A02D-B75719C754CA}" presName="parTx" presStyleLbl="alignNode1" presStyleIdx="0" presStyleCnt="1">
        <dgm:presLayoutVars>
          <dgm:chMax val="0"/>
          <dgm:chPref val="0"/>
          <dgm:bulletEnabled val="1"/>
        </dgm:presLayoutVars>
      </dgm:prSet>
      <dgm:spPr/>
      <dgm:t>
        <a:bodyPr/>
        <a:lstStyle/>
        <a:p>
          <a:endParaRPr lang="es-MX"/>
        </a:p>
      </dgm:t>
    </dgm:pt>
    <dgm:pt modelId="{30F96BCB-1070-42DC-BC0A-701F6DB88587}" type="pres">
      <dgm:prSet presAssocID="{2DD340C8-D814-4051-A02D-B75719C754CA}" presName="desTx" presStyleLbl="alignAccFollowNode1" presStyleIdx="0" presStyleCnt="1">
        <dgm:presLayoutVars>
          <dgm:bulletEnabled val="1"/>
        </dgm:presLayoutVars>
      </dgm:prSet>
      <dgm:spPr/>
      <dgm:t>
        <a:bodyPr/>
        <a:lstStyle/>
        <a:p>
          <a:endParaRPr lang="es-MX"/>
        </a:p>
      </dgm:t>
    </dgm:pt>
  </dgm:ptLst>
  <dgm:cxnLst>
    <dgm:cxn modelId="{67BF869B-D6C6-4B0D-A210-79636719B1C9}" type="presOf" srcId="{FFC5B85C-4420-4187-BDBA-03A848077C4A}" destId="{30F96BCB-1070-42DC-BC0A-701F6DB88587}" srcOrd="0" destOrd="1" presId="urn:microsoft.com/office/officeart/2005/8/layout/hList1"/>
    <dgm:cxn modelId="{C6F715C6-A13F-4978-AB2E-A1DB92D575A7}" srcId="{FE98E200-94D2-4446-9FE5-593498CE1EF9}" destId="{2DD340C8-D814-4051-A02D-B75719C754CA}" srcOrd="0" destOrd="0" parTransId="{461368A5-0798-481A-BF7F-54F825D69199}" sibTransId="{6643B6EF-CC1C-496B-BFC4-72CAB768F7FC}"/>
    <dgm:cxn modelId="{906523AD-0C50-4680-805D-B814FE29A0BD}" srcId="{2DD340C8-D814-4051-A02D-B75719C754CA}" destId="{EB3AECEA-74A5-42A0-8F82-8E0FBAE3F45B}" srcOrd="0" destOrd="0" parTransId="{F1E996DA-10EE-4A98-BE55-F2339AB99524}" sibTransId="{B4893740-E700-4509-B451-65A6B8CACD9C}"/>
    <dgm:cxn modelId="{F0645649-CA34-414E-97E9-FC28690E3526}" srcId="{2DD340C8-D814-4051-A02D-B75719C754CA}" destId="{FFC5B85C-4420-4187-BDBA-03A848077C4A}" srcOrd="1" destOrd="0" parTransId="{5D2F3B1A-160D-420E-9B46-E39CD899DDBD}" sibTransId="{E5580AE0-2B65-4267-90D3-D5BBD8B1A9F1}"/>
    <dgm:cxn modelId="{D03D2ED2-089D-4BD5-8978-5E1A3B08FDC4}" type="presOf" srcId="{FE98E200-94D2-4446-9FE5-593498CE1EF9}" destId="{6198CC8D-C34F-41F4-8ED2-D96C2950EDE8}" srcOrd="0" destOrd="0" presId="urn:microsoft.com/office/officeart/2005/8/layout/hList1"/>
    <dgm:cxn modelId="{9538C146-E917-48AD-9894-A8BCCA82F91A}" type="presOf" srcId="{EB3AECEA-74A5-42A0-8F82-8E0FBAE3F45B}" destId="{30F96BCB-1070-42DC-BC0A-701F6DB88587}" srcOrd="0" destOrd="0" presId="urn:microsoft.com/office/officeart/2005/8/layout/hList1"/>
    <dgm:cxn modelId="{A9A2FBED-A8BF-4BFA-B1E3-8BE902B7E72F}" type="presOf" srcId="{2DD340C8-D814-4051-A02D-B75719C754CA}" destId="{C21ED248-9299-452C-9B65-4139ED8806AC}" srcOrd="0" destOrd="0" presId="urn:microsoft.com/office/officeart/2005/8/layout/hList1"/>
    <dgm:cxn modelId="{77448F24-3D89-4B2E-9F46-0497E0775961}" type="presParOf" srcId="{6198CC8D-C34F-41F4-8ED2-D96C2950EDE8}" destId="{659CE27E-EE87-4C5B-9039-9454206D65AA}" srcOrd="0" destOrd="0" presId="urn:microsoft.com/office/officeart/2005/8/layout/hList1"/>
    <dgm:cxn modelId="{A25209B7-A04B-4712-9D0B-4EC496B39F97}" type="presParOf" srcId="{659CE27E-EE87-4C5B-9039-9454206D65AA}" destId="{C21ED248-9299-452C-9B65-4139ED8806AC}" srcOrd="0" destOrd="0" presId="urn:microsoft.com/office/officeart/2005/8/layout/hList1"/>
    <dgm:cxn modelId="{F6FC12DC-EB97-4376-8AA5-DA353D10A201}" type="presParOf" srcId="{659CE27E-EE87-4C5B-9039-9454206D65AA}" destId="{30F96BCB-1070-42DC-BC0A-701F6DB88587}"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98E200-94D2-4446-9FE5-593498CE1EF9}" type="doc">
      <dgm:prSet loTypeId="urn:microsoft.com/office/officeart/2005/8/layout/hList1" loCatId="list" qsTypeId="urn:microsoft.com/office/officeart/2005/8/quickstyle/3d2" qsCatId="3D" csTypeId="urn:microsoft.com/office/officeart/2005/8/colors/colorful4" csCatId="colorful" phldr="1"/>
      <dgm:spPr/>
      <dgm:t>
        <a:bodyPr/>
        <a:lstStyle/>
        <a:p>
          <a:endParaRPr lang="es-MX"/>
        </a:p>
      </dgm:t>
    </dgm:pt>
    <dgm:pt modelId="{2DD340C8-D814-4051-A02D-B75719C754CA}">
      <dgm:prSet phldrT="[Texto]" custT="1"/>
      <dgm:spPr/>
      <dgm:t>
        <a:bodyPr/>
        <a:lstStyle/>
        <a:p>
          <a:pPr algn="ctr">
            <a:lnSpc>
              <a:spcPct val="100000"/>
            </a:lnSpc>
          </a:pPr>
          <a:r>
            <a:rPr lang="es-ES" sz="2400" b="1" dirty="0" smtClean="0">
              <a:latin typeface="Arial" pitchFamily="34" charset="0"/>
              <a:cs typeface="Arial" pitchFamily="34" charset="0"/>
            </a:rPr>
            <a:t>ESTADO DE CAMBIOS EN LA SITUACIÓN FINANCIERA</a:t>
          </a:r>
          <a:endParaRPr lang="es-MX" sz="2400" dirty="0">
            <a:latin typeface="Arial" pitchFamily="34" charset="0"/>
            <a:cs typeface="Arial" pitchFamily="34" charset="0"/>
          </a:endParaRPr>
        </a:p>
      </dgm:t>
    </dgm:pt>
    <dgm:pt modelId="{461368A5-0798-481A-BF7F-54F825D69199}" type="parTrans" cxnId="{C6F715C6-A13F-4978-AB2E-A1DB92D575A7}">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6643B6EF-CC1C-496B-BFC4-72CAB768F7FC}" type="sibTrans" cxnId="{C6F715C6-A13F-4978-AB2E-A1DB92D575A7}">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EB3AECEA-74A5-42A0-8F82-8E0FBAE3F45B}">
      <dgm:prSet phldrT="[Texto]"/>
      <dgm:spPr/>
      <dgm:t>
        <a:bodyPr/>
        <a:lstStyle/>
        <a:p>
          <a:pPr algn="just">
            <a:lnSpc>
              <a:spcPct val="150000"/>
            </a:lnSpc>
          </a:pPr>
          <a:r>
            <a:rPr lang="es-MX" b="0" dirty="0" smtClean="0">
              <a:latin typeface="Arial" pitchFamily="34" charset="0"/>
              <a:cs typeface="Arial" pitchFamily="34" charset="0"/>
            </a:rPr>
            <a:t>Su finalidad es proveer de información sobre el origen y aplicación de los recursos del ente público, muestra: </a:t>
          </a:r>
          <a:endParaRPr lang="es-MX" b="0" dirty="0">
            <a:latin typeface="Arial" pitchFamily="34" charset="0"/>
            <a:cs typeface="Arial" pitchFamily="34" charset="0"/>
          </a:endParaRPr>
        </a:p>
      </dgm:t>
    </dgm:pt>
    <dgm:pt modelId="{F1E996DA-10EE-4A98-BE55-F2339AB99524}" type="parTrans" cxnId="{906523AD-0C50-4680-805D-B814FE29A0BD}">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B4893740-E700-4509-B451-65A6B8CACD9C}" type="sibTrans" cxnId="{906523AD-0C50-4680-805D-B814FE29A0BD}">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14076BD8-4DC0-48AE-AF22-E8D91FC5D92B}">
      <dgm:prSet phldrT="[Texto]"/>
      <dgm:spPr/>
      <dgm:t>
        <a:bodyPr/>
        <a:lstStyle/>
        <a:p>
          <a:pPr algn="just">
            <a:lnSpc>
              <a:spcPct val="150000"/>
            </a:lnSpc>
          </a:pPr>
          <a:r>
            <a:rPr lang="es-MX" b="0" dirty="0" smtClean="0">
              <a:latin typeface="Arial" pitchFamily="34" charset="0"/>
              <a:cs typeface="Arial" pitchFamily="34" charset="0"/>
            </a:rPr>
            <a:t>La obtención o disposición de los recursos y obligaciones durante el ejercicio.</a:t>
          </a:r>
          <a:endParaRPr lang="es-MX" b="0" dirty="0">
            <a:latin typeface="Arial" pitchFamily="34" charset="0"/>
            <a:cs typeface="Arial" pitchFamily="34" charset="0"/>
          </a:endParaRPr>
        </a:p>
      </dgm:t>
    </dgm:pt>
    <dgm:pt modelId="{C0DD8832-3A57-45EE-86C0-98E87F8EE286}" type="parTrans" cxnId="{0F5FCACC-E76F-4E7F-9DA8-B7462902E9D5}">
      <dgm:prSet/>
      <dgm:spPr/>
      <dgm:t>
        <a:bodyPr/>
        <a:lstStyle/>
        <a:p>
          <a:endParaRPr lang="es-MX"/>
        </a:p>
      </dgm:t>
    </dgm:pt>
    <dgm:pt modelId="{EAD874BF-2BC0-443C-B548-0189AD4DE342}" type="sibTrans" cxnId="{0F5FCACC-E76F-4E7F-9DA8-B7462902E9D5}">
      <dgm:prSet/>
      <dgm:spPr/>
      <dgm:t>
        <a:bodyPr/>
        <a:lstStyle/>
        <a:p>
          <a:endParaRPr lang="es-MX"/>
        </a:p>
      </dgm:t>
    </dgm:pt>
    <dgm:pt modelId="{B3FA88AC-C42B-403D-B20E-3BF7804DFB81}">
      <dgm:prSet phldrT="[Texto]"/>
      <dgm:spPr/>
      <dgm:t>
        <a:bodyPr/>
        <a:lstStyle/>
        <a:p>
          <a:pPr algn="just">
            <a:lnSpc>
              <a:spcPct val="150000"/>
            </a:lnSpc>
          </a:pPr>
          <a:r>
            <a:rPr lang="es-MX" b="0" dirty="0" smtClean="0">
              <a:latin typeface="Arial" pitchFamily="34" charset="0"/>
              <a:cs typeface="Arial" pitchFamily="34" charset="0"/>
            </a:rPr>
            <a:t>El nombre de las cuentas del Estado de Situación Financiera, agrupándolas en la forma siguiente: Activo, Pasivo y Hacienda Publica/Patrimonio. </a:t>
          </a:r>
          <a:endParaRPr lang="es-MX" b="0" dirty="0">
            <a:latin typeface="Arial" pitchFamily="34" charset="0"/>
            <a:cs typeface="Arial" pitchFamily="34" charset="0"/>
          </a:endParaRPr>
        </a:p>
      </dgm:t>
    </dgm:pt>
    <dgm:pt modelId="{BFE970EA-B1D2-4606-9F8D-85CE32C5CA18}" type="parTrans" cxnId="{F1AFC6B8-BEE7-44A3-8DF3-23FDDB987DCB}">
      <dgm:prSet/>
      <dgm:spPr/>
      <dgm:t>
        <a:bodyPr/>
        <a:lstStyle/>
        <a:p>
          <a:endParaRPr lang="es-MX"/>
        </a:p>
      </dgm:t>
    </dgm:pt>
    <dgm:pt modelId="{A74E0530-B6A4-4F39-9A2A-5525461FEBE6}" type="sibTrans" cxnId="{F1AFC6B8-BEE7-44A3-8DF3-23FDDB987DCB}">
      <dgm:prSet/>
      <dgm:spPr/>
      <dgm:t>
        <a:bodyPr/>
        <a:lstStyle/>
        <a:p>
          <a:endParaRPr lang="es-MX"/>
        </a:p>
      </dgm:t>
    </dgm:pt>
    <dgm:pt modelId="{6198CC8D-C34F-41F4-8ED2-D96C2950EDE8}" type="pres">
      <dgm:prSet presAssocID="{FE98E200-94D2-4446-9FE5-593498CE1EF9}" presName="Name0" presStyleCnt="0">
        <dgm:presLayoutVars>
          <dgm:dir/>
          <dgm:animLvl val="lvl"/>
          <dgm:resizeHandles val="exact"/>
        </dgm:presLayoutVars>
      </dgm:prSet>
      <dgm:spPr/>
      <dgm:t>
        <a:bodyPr/>
        <a:lstStyle/>
        <a:p>
          <a:endParaRPr lang="es-MX"/>
        </a:p>
      </dgm:t>
    </dgm:pt>
    <dgm:pt modelId="{659CE27E-EE87-4C5B-9039-9454206D65AA}" type="pres">
      <dgm:prSet presAssocID="{2DD340C8-D814-4051-A02D-B75719C754CA}" presName="composite" presStyleCnt="0"/>
      <dgm:spPr/>
      <dgm:t>
        <a:bodyPr/>
        <a:lstStyle/>
        <a:p>
          <a:endParaRPr lang="es-MX"/>
        </a:p>
      </dgm:t>
    </dgm:pt>
    <dgm:pt modelId="{C21ED248-9299-452C-9B65-4139ED8806AC}" type="pres">
      <dgm:prSet presAssocID="{2DD340C8-D814-4051-A02D-B75719C754CA}" presName="parTx" presStyleLbl="alignNode1" presStyleIdx="0" presStyleCnt="1">
        <dgm:presLayoutVars>
          <dgm:chMax val="0"/>
          <dgm:chPref val="0"/>
          <dgm:bulletEnabled val="1"/>
        </dgm:presLayoutVars>
      </dgm:prSet>
      <dgm:spPr/>
      <dgm:t>
        <a:bodyPr/>
        <a:lstStyle/>
        <a:p>
          <a:endParaRPr lang="es-MX"/>
        </a:p>
      </dgm:t>
    </dgm:pt>
    <dgm:pt modelId="{30F96BCB-1070-42DC-BC0A-701F6DB88587}" type="pres">
      <dgm:prSet presAssocID="{2DD340C8-D814-4051-A02D-B75719C754CA}" presName="desTx" presStyleLbl="alignAccFollowNode1" presStyleIdx="0" presStyleCnt="1">
        <dgm:presLayoutVars>
          <dgm:bulletEnabled val="1"/>
        </dgm:presLayoutVars>
      </dgm:prSet>
      <dgm:spPr/>
      <dgm:t>
        <a:bodyPr/>
        <a:lstStyle/>
        <a:p>
          <a:endParaRPr lang="es-MX"/>
        </a:p>
      </dgm:t>
    </dgm:pt>
  </dgm:ptLst>
  <dgm:cxnLst>
    <dgm:cxn modelId="{0F5FCACC-E76F-4E7F-9DA8-B7462902E9D5}" srcId="{2DD340C8-D814-4051-A02D-B75719C754CA}" destId="{14076BD8-4DC0-48AE-AF22-E8D91FC5D92B}" srcOrd="1" destOrd="0" parTransId="{C0DD8832-3A57-45EE-86C0-98E87F8EE286}" sibTransId="{EAD874BF-2BC0-443C-B548-0189AD4DE342}"/>
    <dgm:cxn modelId="{72D4D695-F9A1-493C-A066-43628890AA20}" type="presOf" srcId="{14076BD8-4DC0-48AE-AF22-E8D91FC5D92B}" destId="{30F96BCB-1070-42DC-BC0A-701F6DB88587}" srcOrd="0" destOrd="1" presId="urn:microsoft.com/office/officeart/2005/8/layout/hList1"/>
    <dgm:cxn modelId="{F1263944-31B4-430E-92BA-B46E2FA8D3D5}" type="presOf" srcId="{FE98E200-94D2-4446-9FE5-593498CE1EF9}" destId="{6198CC8D-C34F-41F4-8ED2-D96C2950EDE8}" srcOrd="0" destOrd="0" presId="urn:microsoft.com/office/officeart/2005/8/layout/hList1"/>
    <dgm:cxn modelId="{5672B501-D864-4813-AEA4-787AADAAE057}" type="presOf" srcId="{B3FA88AC-C42B-403D-B20E-3BF7804DFB81}" destId="{30F96BCB-1070-42DC-BC0A-701F6DB88587}" srcOrd="0" destOrd="2" presId="urn:microsoft.com/office/officeart/2005/8/layout/hList1"/>
    <dgm:cxn modelId="{F1AFC6B8-BEE7-44A3-8DF3-23FDDB987DCB}" srcId="{2DD340C8-D814-4051-A02D-B75719C754CA}" destId="{B3FA88AC-C42B-403D-B20E-3BF7804DFB81}" srcOrd="2" destOrd="0" parTransId="{BFE970EA-B1D2-4606-9F8D-85CE32C5CA18}" sibTransId="{A74E0530-B6A4-4F39-9A2A-5525461FEBE6}"/>
    <dgm:cxn modelId="{C6F715C6-A13F-4978-AB2E-A1DB92D575A7}" srcId="{FE98E200-94D2-4446-9FE5-593498CE1EF9}" destId="{2DD340C8-D814-4051-A02D-B75719C754CA}" srcOrd="0" destOrd="0" parTransId="{461368A5-0798-481A-BF7F-54F825D69199}" sibTransId="{6643B6EF-CC1C-496B-BFC4-72CAB768F7FC}"/>
    <dgm:cxn modelId="{E65621AE-08E3-462F-AD50-363E4F4E7CD5}" type="presOf" srcId="{EB3AECEA-74A5-42A0-8F82-8E0FBAE3F45B}" destId="{30F96BCB-1070-42DC-BC0A-701F6DB88587}" srcOrd="0" destOrd="0" presId="urn:microsoft.com/office/officeart/2005/8/layout/hList1"/>
    <dgm:cxn modelId="{27CBA488-2855-4AAA-94E7-FFDB2F09BB9D}" type="presOf" srcId="{2DD340C8-D814-4051-A02D-B75719C754CA}" destId="{C21ED248-9299-452C-9B65-4139ED8806AC}" srcOrd="0" destOrd="0" presId="urn:microsoft.com/office/officeart/2005/8/layout/hList1"/>
    <dgm:cxn modelId="{906523AD-0C50-4680-805D-B814FE29A0BD}" srcId="{2DD340C8-D814-4051-A02D-B75719C754CA}" destId="{EB3AECEA-74A5-42A0-8F82-8E0FBAE3F45B}" srcOrd="0" destOrd="0" parTransId="{F1E996DA-10EE-4A98-BE55-F2339AB99524}" sibTransId="{B4893740-E700-4509-B451-65A6B8CACD9C}"/>
    <dgm:cxn modelId="{D3DAB9BC-3D61-4014-919E-34DE78B5526E}" type="presParOf" srcId="{6198CC8D-C34F-41F4-8ED2-D96C2950EDE8}" destId="{659CE27E-EE87-4C5B-9039-9454206D65AA}" srcOrd="0" destOrd="0" presId="urn:microsoft.com/office/officeart/2005/8/layout/hList1"/>
    <dgm:cxn modelId="{88F67FD9-032D-4213-8FCE-EC403279BE88}" type="presParOf" srcId="{659CE27E-EE87-4C5B-9039-9454206D65AA}" destId="{C21ED248-9299-452C-9B65-4139ED8806AC}" srcOrd="0" destOrd="0" presId="urn:microsoft.com/office/officeart/2005/8/layout/hList1"/>
    <dgm:cxn modelId="{AA348C18-3C12-452D-9125-AEDA31D404AE}" type="presParOf" srcId="{659CE27E-EE87-4C5B-9039-9454206D65AA}" destId="{30F96BCB-1070-42DC-BC0A-701F6DB88587}" srcOrd="1" destOrd="0" presId="urn:microsoft.com/office/officeart/2005/8/layout/hList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98E200-94D2-4446-9FE5-593498CE1EF9}" type="doc">
      <dgm:prSet loTypeId="urn:microsoft.com/office/officeart/2005/8/layout/hList1" loCatId="list" qsTypeId="urn:microsoft.com/office/officeart/2005/8/quickstyle/3d2" qsCatId="3D" csTypeId="urn:microsoft.com/office/officeart/2005/8/colors/colorful1#2" csCatId="colorful" phldr="1"/>
      <dgm:spPr/>
      <dgm:t>
        <a:bodyPr/>
        <a:lstStyle/>
        <a:p>
          <a:endParaRPr lang="es-MX"/>
        </a:p>
      </dgm:t>
    </dgm:pt>
    <dgm:pt modelId="{2DD340C8-D814-4051-A02D-B75719C754CA}">
      <dgm:prSet phldrT="[Texto]" custT="1"/>
      <dgm:spPr>
        <a:solidFill>
          <a:srgbClr val="92D050"/>
        </a:solidFill>
      </dgm:spPr>
      <dgm:t>
        <a:bodyPr/>
        <a:lstStyle/>
        <a:p>
          <a:pPr algn="ctr">
            <a:lnSpc>
              <a:spcPct val="100000"/>
            </a:lnSpc>
          </a:pPr>
          <a:r>
            <a:rPr lang="es-ES" sz="2400" b="1" dirty="0" smtClean="0">
              <a:solidFill>
                <a:schemeClr val="bg1"/>
              </a:solidFill>
              <a:latin typeface="Arial" pitchFamily="34" charset="0"/>
              <a:cs typeface="Arial" pitchFamily="34" charset="0"/>
            </a:rPr>
            <a:t>ESTADO DE FLUJOS DE EFECTIVO</a:t>
          </a:r>
          <a:endParaRPr lang="es-MX" sz="2400" dirty="0">
            <a:latin typeface="Arial" pitchFamily="34" charset="0"/>
            <a:cs typeface="Arial" pitchFamily="34" charset="0"/>
          </a:endParaRPr>
        </a:p>
      </dgm:t>
    </dgm:pt>
    <dgm:pt modelId="{461368A5-0798-481A-BF7F-54F825D69199}" type="parTrans" cxnId="{C6F715C6-A13F-4978-AB2E-A1DB92D575A7}">
      <dgm:prSet/>
      <dgm:spPr/>
      <dgm:t>
        <a:bodyPr/>
        <a:lstStyle/>
        <a:p>
          <a:pPr algn="just">
            <a:lnSpc>
              <a:spcPct val="150000"/>
            </a:lnSpc>
          </a:pPr>
          <a:endParaRPr lang="es-MX">
            <a:latin typeface="Arial" pitchFamily="34" charset="0"/>
            <a:cs typeface="Arial" pitchFamily="34" charset="0"/>
          </a:endParaRPr>
        </a:p>
      </dgm:t>
    </dgm:pt>
    <dgm:pt modelId="{6643B6EF-CC1C-496B-BFC4-72CAB768F7FC}" type="sibTrans" cxnId="{C6F715C6-A13F-4978-AB2E-A1DB92D575A7}">
      <dgm:prSet/>
      <dgm:spPr/>
      <dgm:t>
        <a:bodyPr/>
        <a:lstStyle/>
        <a:p>
          <a:pPr algn="just">
            <a:lnSpc>
              <a:spcPct val="150000"/>
            </a:lnSpc>
          </a:pPr>
          <a:endParaRPr lang="es-MX">
            <a:latin typeface="Arial" pitchFamily="34" charset="0"/>
            <a:cs typeface="Arial" pitchFamily="34" charset="0"/>
          </a:endParaRPr>
        </a:p>
      </dgm:t>
    </dgm:pt>
    <dgm:pt modelId="{EB3AECEA-74A5-42A0-8F82-8E0FBAE3F45B}">
      <dgm:prSet phldrT="[Texto]"/>
      <dgm:spPr>
        <a:solidFill>
          <a:srgbClr val="CAF4C6">
            <a:alpha val="89804"/>
          </a:srgbClr>
        </a:solidFill>
      </dgm:spPr>
      <dgm:t>
        <a:bodyPr/>
        <a:lstStyle/>
        <a:p>
          <a:pPr algn="just">
            <a:lnSpc>
              <a:spcPct val="100000"/>
            </a:lnSpc>
          </a:pPr>
          <a:r>
            <a:rPr lang="es-MX" b="0" dirty="0" smtClean="0">
              <a:solidFill>
                <a:schemeClr val="tx1"/>
              </a:solidFill>
              <a:latin typeface="Arial" pitchFamily="34" charset="0"/>
              <a:cs typeface="Arial" pitchFamily="34" charset="0"/>
            </a:rPr>
            <a:t>Provee información sobre los flujos de efectivo, identificando las fuentes de entradas y salidas de recursos.</a:t>
          </a:r>
          <a:endParaRPr lang="es-MX" b="0" dirty="0">
            <a:solidFill>
              <a:schemeClr val="tx1"/>
            </a:solidFill>
            <a:latin typeface="Arial" pitchFamily="34" charset="0"/>
            <a:cs typeface="Arial" pitchFamily="34" charset="0"/>
          </a:endParaRPr>
        </a:p>
      </dgm:t>
    </dgm:pt>
    <dgm:pt modelId="{F1E996DA-10EE-4A98-BE55-F2339AB99524}" type="parTrans" cxnId="{906523AD-0C50-4680-805D-B814FE29A0BD}">
      <dgm:prSet/>
      <dgm:spPr/>
      <dgm:t>
        <a:bodyPr/>
        <a:lstStyle/>
        <a:p>
          <a:pPr algn="just">
            <a:lnSpc>
              <a:spcPct val="150000"/>
            </a:lnSpc>
          </a:pPr>
          <a:endParaRPr lang="es-MX">
            <a:latin typeface="Arial" pitchFamily="34" charset="0"/>
            <a:cs typeface="Arial" pitchFamily="34" charset="0"/>
          </a:endParaRPr>
        </a:p>
      </dgm:t>
    </dgm:pt>
    <dgm:pt modelId="{B4893740-E700-4509-B451-65A6B8CACD9C}" type="sibTrans" cxnId="{906523AD-0C50-4680-805D-B814FE29A0BD}">
      <dgm:prSet/>
      <dgm:spPr/>
      <dgm:t>
        <a:bodyPr/>
        <a:lstStyle/>
        <a:p>
          <a:pPr algn="just">
            <a:lnSpc>
              <a:spcPct val="150000"/>
            </a:lnSpc>
          </a:pPr>
          <a:endParaRPr lang="es-MX">
            <a:latin typeface="Arial" pitchFamily="34" charset="0"/>
            <a:cs typeface="Arial" pitchFamily="34" charset="0"/>
          </a:endParaRPr>
        </a:p>
      </dgm:t>
    </dgm:pt>
    <dgm:pt modelId="{9FBEBF24-7243-462D-8C47-F028606F34FE}">
      <dgm:prSet/>
      <dgm:spPr>
        <a:solidFill>
          <a:srgbClr val="CAF4C6">
            <a:alpha val="89804"/>
          </a:srgbClr>
        </a:solidFill>
      </dgm:spPr>
      <dgm:t>
        <a:bodyPr/>
        <a:lstStyle/>
        <a:p>
          <a:pPr>
            <a:lnSpc>
              <a:spcPct val="100000"/>
            </a:lnSpc>
          </a:pPr>
          <a:r>
            <a:rPr lang="es-MX" b="0" dirty="0" smtClean="0">
              <a:solidFill>
                <a:schemeClr val="tx1"/>
              </a:solidFill>
              <a:latin typeface="Arial" pitchFamily="34" charset="0"/>
              <a:cs typeface="Arial" pitchFamily="34" charset="0"/>
            </a:rPr>
            <a:t>Proporciona una base para evaluar la capacidad del ente para generar efectivo y equivalentes de efectivo, así como su capacidad para utilizar los flujos derivados de ellos.</a:t>
          </a:r>
        </a:p>
      </dgm:t>
    </dgm:pt>
    <dgm:pt modelId="{E356D2A7-98A9-4259-8A5D-F2310A0051BA}" type="parTrans" cxnId="{5059B063-CC22-431C-86C6-F548A0443154}">
      <dgm:prSet/>
      <dgm:spPr/>
      <dgm:t>
        <a:bodyPr/>
        <a:lstStyle/>
        <a:p>
          <a:endParaRPr lang="es-MX"/>
        </a:p>
      </dgm:t>
    </dgm:pt>
    <dgm:pt modelId="{71735CEE-59A6-465D-B5F9-5AC1EF88BB30}" type="sibTrans" cxnId="{5059B063-CC22-431C-86C6-F548A0443154}">
      <dgm:prSet/>
      <dgm:spPr/>
      <dgm:t>
        <a:bodyPr/>
        <a:lstStyle/>
        <a:p>
          <a:endParaRPr lang="es-MX"/>
        </a:p>
      </dgm:t>
    </dgm:pt>
    <dgm:pt modelId="{22619887-53A2-4EB4-946C-D7CE483D68DE}">
      <dgm:prSet/>
      <dgm:spPr>
        <a:solidFill>
          <a:srgbClr val="CAF4C6">
            <a:alpha val="89804"/>
          </a:srgbClr>
        </a:solidFill>
      </dgm:spPr>
      <dgm:t>
        <a:bodyPr/>
        <a:lstStyle/>
        <a:p>
          <a:pPr>
            <a:lnSpc>
              <a:spcPct val="100000"/>
            </a:lnSpc>
          </a:pPr>
          <a:r>
            <a:rPr lang="es-ES" b="0" dirty="0" smtClean="0">
              <a:solidFill>
                <a:schemeClr val="tx1"/>
              </a:solidFill>
              <a:latin typeface="Arial" pitchFamily="34" charset="0"/>
              <a:cs typeface="Arial" pitchFamily="34" charset="0"/>
            </a:rPr>
            <a:t>Se conforma por los siguientes elementos básicos: origen de los recursos y aplicación de recursos.</a:t>
          </a:r>
          <a:endParaRPr lang="es-MX" b="0" dirty="0">
            <a:solidFill>
              <a:schemeClr val="tx1"/>
            </a:solidFill>
            <a:latin typeface="Arial" pitchFamily="34" charset="0"/>
            <a:cs typeface="Arial" pitchFamily="34" charset="0"/>
          </a:endParaRPr>
        </a:p>
      </dgm:t>
    </dgm:pt>
    <dgm:pt modelId="{2F5A6711-90E6-4A71-AE51-0BF0271CF006}" type="parTrans" cxnId="{F2CAB4DB-2EB8-4C91-8446-972A3BC0DC4C}">
      <dgm:prSet/>
      <dgm:spPr/>
      <dgm:t>
        <a:bodyPr/>
        <a:lstStyle/>
        <a:p>
          <a:endParaRPr lang="es-MX"/>
        </a:p>
      </dgm:t>
    </dgm:pt>
    <dgm:pt modelId="{42E6CDD2-9F73-42CE-93BE-DCEB5DD66B64}" type="sibTrans" cxnId="{F2CAB4DB-2EB8-4C91-8446-972A3BC0DC4C}">
      <dgm:prSet/>
      <dgm:spPr/>
      <dgm:t>
        <a:bodyPr/>
        <a:lstStyle/>
        <a:p>
          <a:endParaRPr lang="es-MX"/>
        </a:p>
      </dgm:t>
    </dgm:pt>
    <dgm:pt modelId="{E2C756C6-8B87-430F-953A-B36736A03897}">
      <dgm:prSet phldrT="[Texto]"/>
      <dgm:spPr>
        <a:solidFill>
          <a:srgbClr val="CAF4C6">
            <a:alpha val="89804"/>
          </a:srgbClr>
        </a:solidFill>
      </dgm:spPr>
      <dgm:t>
        <a:bodyPr/>
        <a:lstStyle/>
        <a:p>
          <a:pPr algn="just">
            <a:lnSpc>
              <a:spcPct val="100000"/>
            </a:lnSpc>
          </a:pPr>
          <a:endParaRPr lang="es-MX" b="0" dirty="0">
            <a:solidFill>
              <a:schemeClr val="tx1"/>
            </a:solidFill>
            <a:latin typeface="Arial" pitchFamily="34" charset="0"/>
            <a:cs typeface="Arial" pitchFamily="34" charset="0"/>
          </a:endParaRPr>
        </a:p>
      </dgm:t>
    </dgm:pt>
    <dgm:pt modelId="{9A8A01B1-8084-470F-8126-3978706FA922}" type="parTrans" cxnId="{002331B6-2A10-4AE4-AF59-CDACF38C39DE}">
      <dgm:prSet/>
      <dgm:spPr/>
      <dgm:t>
        <a:bodyPr/>
        <a:lstStyle/>
        <a:p>
          <a:endParaRPr lang="es-MX"/>
        </a:p>
      </dgm:t>
    </dgm:pt>
    <dgm:pt modelId="{DB1B2F0E-B579-4827-8729-4B0CB1B98C80}" type="sibTrans" cxnId="{002331B6-2A10-4AE4-AF59-CDACF38C39DE}">
      <dgm:prSet/>
      <dgm:spPr/>
      <dgm:t>
        <a:bodyPr/>
        <a:lstStyle/>
        <a:p>
          <a:endParaRPr lang="es-MX"/>
        </a:p>
      </dgm:t>
    </dgm:pt>
    <dgm:pt modelId="{440FC4A9-9E9E-4A0C-B3F0-436A72AD4303}">
      <dgm:prSet/>
      <dgm:spPr>
        <a:solidFill>
          <a:srgbClr val="CAF4C6">
            <a:alpha val="89804"/>
          </a:srgbClr>
        </a:solidFill>
      </dgm:spPr>
      <dgm:t>
        <a:bodyPr/>
        <a:lstStyle/>
        <a:p>
          <a:pPr>
            <a:lnSpc>
              <a:spcPct val="100000"/>
            </a:lnSpc>
          </a:pPr>
          <a:endParaRPr lang="es-MX" b="0" dirty="0" smtClean="0">
            <a:solidFill>
              <a:schemeClr val="tx1"/>
            </a:solidFill>
            <a:latin typeface="Arial" pitchFamily="34" charset="0"/>
            <a:cs typeface="Arial" pitchFamily="34" charset="0"/>
          </a:endParaRPr>
        </a:p>
      </dgm:t>
    </dgm:pt>
    <dgm:pt modelId="{83551B28-7D2F-46BB-A4E2-1F463AD9F97A}" type="parTrans" cxnId="{A6B4A2A6-7F53-4F63-BEB7-94228E9C210C}">
      <dgm:prSet/>
      <dgm:spPr/>
      <dgm:t>
        <a:bodyPr/>
        <a:lstStyle/>
        <a:p>
          <a:endParaRPr lang="es-MX"/>
        </a:p>
      </dgm:t>
    </dgm:pt>
    <dgm:pt modelId="{6A7EE046-A6E5-4280-8C52-C7CD96768902}" type="sibTrans" cxnId="{A6B4A2A6-7F53-4F63-BEB7-94228E9C210C}">
      <dgm:prSet/>
      <dgm:spPr/>
      <dgm:t>
        <a:bodyPr/>
        <a:lstStyle/>
        <a:p>
          <a:endParaRPr lang="es-MX"/>
        </a:p>
      </dgm:t>
    </dgm:pt>
    <dgm:pt modelId="{6198CC8D-C34F-41F4-8ED2-D96C2950EDE8}" type="pres">
      <dgm:prSet presAssocID="{FE98E200-94D2-4446-9FE5-593498CE1EF9}" presName="Name0" presStyleCnt="0">
        <dgm:presLayoutVars>
          <dgm:dir/>
          <dgm:animLvl val="lvl"/>
          <dgm:resizeHandles val="exact"/>
        </dgm:presLayoutVars>
      </dgm:prSet>
      <dgm:spPr/>
      <dgm:t>
        <a:bodyPr/>
        <a:lstStyle/>
        <a:p>
          <a:endParaRPr lang="es-MX"/>
        </a:p>
      </dgm:t>
    </dgm:pt>
    <dgm:pt modelId="{659CE27E-EE87-4C5B-9039-9454206D65AA}" type="pres">
      <dgm:prSet presAssocID="{2DD340C8-D814-4051-A02D-B75719C754CA}" presName="composite" presStyleCnt="0"/>
      <dgm:spPr/>
    </dgm:pt>
    <dgm:pt modelId="{C21ED248-9299-452C-9B65-4139ED8806AC}" type="pres">
      <dgm:prSet presAssocID="{2DD340C8-D814-4051-A02D-B75719C754CA}" presName="parTx" presStyleLbl="alignNode1" presStyleIdx="0" presStyleCnt="1">
        <dgm:presLayoutVars>
          <dgm:chMax val="0"/>
          <dgm:chPref val="0"/>
          <dgm:bulletEnabled val="1"/>
        </dgm:presLayoutVars>
      </dgm:prSet>
      <dgm:spPr/>
      <dgm:t>
        <a:bodyPr/>
        <a:lstStyle/>
        <a:p>
          <a:endParaRPr lang="es-MX"/>
        </a:p>
      </dgm:t>
    </dgm:pt>
    <dgm:pt modelId="{30F96BCB-1070-42DC-BC0A-701F6DB88587}" type="pres">
      <dgm:prSet presAssocID="{2DD340C8-D814-4051-A02D-B75719C754CA}" presName="desTx" presStyleLbl="alignAccFollowNode1" presStyleIdx="0" presStyleCnt="1">
        <dgm:presLayoutVars>
          <dgm:bulletEnabled val="1"/>
        </dgm:presLayoutVars>
      </dgm:prSet>
      <dgm:spPr/>
      <dgm:t>
        <a:bodyPr/>
        <a:lstStyle/>
        <a:p>
          <a:endParaRPr lang="es-MX"/>
        </a:p>
      </dgm:t>
    </dgm:pt>
  </dgm:ptLst>
  <dgm:cxnLst>
    <dgm:cxn modelId="{002331B6-2A10-4AE4-AF59-CDACF38C39DE}" srcId="{2DD340C8-D814-4051-A02D-B75719C754CA}" destId="{E2C756C6-8B87-430F-953A-B36736A03897}" srcOrd="1" destOrd="0" parTransId="{9A8A01B1-8084-470F-8126-3978706FA922}" sibTransId="{DB1B2F0E-B579-4827-8729-4B0CB1B98C80}"/>
    <dgm:cxn modelId="{5059B063-CC22-431C-86C6-F548A0443154}" srcId="{2DD340C8-D814-4051-A02D-B75719C754CA}" destId="{9FBEBF24-7243-462D-8C47-F028606F34FE}" srcOrd="2" destOrd="0" parTransId="{E356D2A7-98A9-4259-8A5D-F2310A0051BA}" sibTransId="{71735CEE-59A6-465D-B5F9-5AC1EF88BB30}"/>
    <dgm:cxn modelId="{F2CAB4DB-2EB8-4C91-8446-972A3BC0DC4C}" srcId="{2DD340C8-D814-4051-A02D-B75719C754CA}" destId="{22619887-53A2-4EB4-946C-D7CE483D68DE}" srcOrd="4" destOrd="0" parTransId="{2F5A6711-90E6-4A71-AE51-0BF0271CF006}" sibTransId="{42E6CDD2-9F73-42CE-93BE-DCEB5DD66B64}"/>
    <dgm:cxn modelId="{234C668A-2907-42E8-A962-43662E698E84}" type="presOf" srcId="{EB3AECEA-74A5-42A0-8F82-8E0FBAE3F45B}" destId="{30F96BCB-1070-42DC-BC0A-701F6DB88587}" srcOrd="0" destOrd="0" presId="urn:microsoft.com/office/officeart/2005/8/layout/hList1"/>
    <dgm:cxn modelId="{FE602B6F-03D2-43B3-96EB-9E4C5DFE8383}" type="presOf" srcId="{440FC4A9-9E9E-4A0C-B3F0-436A72AD4303}" destId="{30F96BCB-1070-42DC-BC0A-701F6DB88587}" srcOrd="0" destOrd="3" presId="urn:microsoft.com/office/officeart/2005/8/layout/hList1"/>
    <dgm:cxn modelId="{C6F715C6-A13F-4978-AB2E-A1DB92D575A7}" srcId="{FE98E200-94D2-4446-9FE5-593498CE1EF9}" destId="{2DD340C8-D814-4051-A02D-B75719C754CA}" srcOrd="0" destOrd="0" parTransId="{461368A5-0798-481A-BF7F-54F825D69199}" sibTransId="{6643B6EF-CC1C-496B-BFC4-72CAB768F7FC}"/>
    <dgm:cxn modelId="{AEAD8F9D-AF73-45CA-8F68-572524D8E369}" type="presOf" srcId="{FE98E200-94D2-4446-9FE5-593498CE1EF9}" destId="{6198CC8D-C34F-41F4-8ED2-D96C2950EDE8}" srcOrd="0" destOrd="0" presId="urn:microsoft.com/office/officeart/2005/8/layout/hList1"/>
    <dgm:cxn modelId="{FD94C936-20A6-49B2-B34A-768AE967C606}" type="presOf" srcId="{2DD340C8-D814-4051-A02D-B75719C754CA}" destId="{C21ED248-9299-452C-9B65-4139ED8806AC}" srcOrd="0" destOrd="0" presId="urn:microsoft.com/office/officeart/2005/8/layout/hList1"/>
    <dgm:cxn modelId="{3117F97F-F976-48C7-9099-1CA5B85F4FE9}" type="presOf" srcId="{E2C756C6-8B87-430F-953A-B36736A03897}" destId="{30F96BCB-1070-42DC-BC0A-701F6DB88587}" srcOrd="0" destOrd="1" presId="urn:microsoft.com/office/officeart/2005/8/layout/hList1"/>
    <dgm:cxn modelId="{906523AD-0C50-4680-805D-B814FE29A0BD}" srcId="{2DD340C8-D814-4051-A02D-B75719C754CA}" destId="{EB3AECEA-74A5-42A0-8F82-8E0FBAE3F45B}" srcOrd="0" destOrd="0" parTransId="{F1E996DA-10EE-4A98-BE55-F2339AB99524}" sibTransId="{B4893740-E700-4509-B451-65A6B8CACD9C}"/>
    <dgm:cxn modelId="{A6B4A2A6-7F53-4F63-BEB7-94228E9C210C}" srcId="{2DD340C8-D814-4051-A02D-B75719C754CA}" destId="{440FC4A9-9E9E-4A0C-B3F0-436A72AD4303}" srcOrd="3" destOrd="0" parTransId="{83551B28-7D2F-46BB-A4E2-1F463AD9F97A}" sibTransId="{6A7EE046-A6E5-4280-8C52-C7CD96768902}"/>
    <dgm:cxn modelId="{306EA559-0E82-43AE-AD87-099A94DBAB6D}" type="presOf" srcId="{9FBEBF24-7243-462D-8C47-F028606F34FE}" destId="{30F96BCB-1070-42DC-BC0A-701F6DB88587}" srcOrd="0" destOrd="2" presId="urn:microsoft.com/office/officeart/2005/8/layout/hList1"/>
    <dgm:cxn modelId="{C3B75059-2DFA-48F8-BB8F-95E1A454632A}" type="presOf" srcId="{22619887-53A2-4EB4-946C-D7CE483D68DE}" destId="{30F96BCB-1070-42DC-BC0A-701F6DB88587}" srcOrd="0" destOrd="4" presId="urn:microsoft.com/office/officeart/2005/8/layout/hList1"/>
    <dgm:cxn modelId="{EC0611DA-0725-4B05-AA6C-291A8CA81EE6}" type="presParOf" srcId="{6198CC8D-C34F-41F4-8ED2-D96C2950EDE8}" destId="{659CE27E-EE87-4C5B-9039-9454206D65AA}" srcOrd="0" destOrd="0" presId="urn:microsoft.com/office/officeart/2005/8/layout/hList1"/>
    <dgm:cxn modelId="{2DC201B6-D942-439D-8FCE-40663539A1E0}" type="presParOf" srcId="{659CE27E-EE87-4C5B-9039-9454206D65AA}" destId="{C21ED248-9299-452C-9B65-4139ED8806AC}" srcOrd="0" destOrd="0" presId="urn:microsoft.com/office/officeart/2005/8/layout/hList1"/>
    <dgm:cxn modelId="{D59BB4E5-A53D-4E83-8A8E-761E81C70900}" type="presParOf" srcId="{659CE27E-EE87-4C5B-9039-9454206D65AA}" destId="{30F96BCB-1070-42DC-BC0A-701F6DB88587}"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E98E200-94D2-4446-9FE5-593498CE1EF9}" type="doc">
      <dgm:prSet loTypeId="urn:microsoft.com/office/officeart/2005/8/layout/hList1" loCatId="list" qsTypeId="urn:microsoft.com/office/officeart/2005/8/quickstyle/3d2" qsCatId="3D" csTypeId="urn:microsoft.com/office/officeart/2005/8/colors/colorful1#3" csCatId="colorful" phldr="1"/>
      <dgm:spPr/>
      <dgm:t>
        <a:bodyPr/>
        <a:lstStyle/>
        <a:p>
          <a:endParaRPr lang="es-MX"/>
        </a:p>
      </dgm:t>
    </dgm:pt>
    <dgm:pt modelId="{2DD340C8-D814-4051-A02D-B75719C754CA}">
      <dgm:prSet phldrT="[Texto]" custT="1"/>
      <dgm:spPr>
        <a:solidFill>
          <a:srgbClr val="0070C0"/>
        </a:solidFill>
      </dgm:spPr>
      <dgm:t>
        <a:bodyPr/>
        <a:lstStyle/>
        <a:p>
          <a:pPr algn="ctr">
            <a:lnSpc>
              <a:spcPct val="100000"/>
            </a:lnSpc>
          </a:pPr>
          <a:r>
            <a:rPr lang="es-ES" sz="2400" b="1" dirty="0" smtClean="0">
              <a:solidFill>
                <a:schemeClr val="bg1"/>
              </a:solidFill>
              <a:latin typeface="Arial" pitchFamily="34" charset="0"/>
              <a:cs typeface="Arial" pitchFamily="34" charset="0"/>
            </a:rPr>
            <a:t>ESTADO ANALITICO DEL ACTIVO</a:t>
          </a:r>
          <a:endParaRPr lang="es-MX" sz="2400" dirty="0">
            <a:solidFill>
              <a:schemeClr val="bg1"/>
            </a:solidFill>
            <a:latin typeface="Arial" pitchFamily="34" charset="0"/>
            <a:cs typeface="Arial" pitchFamily="34" charset="0"/>
          </a:endParaRPr>
        </a:p>
      </dgm:t>
    </dgm:pt>
    <dgm:pt modelId="{461368A5-0798-481A-BF7F-54F825D69199}" type="parTrans" cxnId="{C6F715C6-A13F-4978-AB2E-A1DB92D575A7}">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6643B6EF-CC1C-496B-BFC4-72CAB768F7FC}" type="sibTrans" cxnId="{C6F715C6-A13F-4978-AB2E-A1DB92D575A7}">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EB3AECEA-74A5-42A0-8F82-8E0FBAE3F45B}">
      <dgm:prSet phldrT="[Texto]"/>
      <dgm:spPr>
        <a:solidFill>
          <a:srgbClr val="CCECFF">
            <a:alpha val="89804"/>
          </a:srgbClr>
        </a:solidFill>
      </dgm:spPr>
      <dgm:t>
        <a:bodyPr/>
        <a:lstStyle/>
        <a:p>
          <a:pPr algn="just">
            <a:lnSpc>
              <a:spcPct val="100000"/>
            </a:lnSpc>
          </a:pPr>
          <a:r>
            <a:rPr lang="es-MX" b="0" dirty="0" smtClean="0">
              <a:solidFill>
                <a:schemeClr val="tx1"/>
              </a:solidFill>
              <a:latin typeface="Arial" pitchFamily="34" charset="0"/>
              <a:cs typeface="Arial" pitchFamily="34" charset="0"/>
            </a:rPr>
            <a:t>Muestra el comportamiento de los fondos, valores, derechos y bienes que dispone el ente público para realizar sus actividades, entre el inicio y el fin del período.</a:t>
          </a:r>
          <a:endParaRPr lang="es-MX" b="0" dirty="0">
            <a:solidFill>
              <a:schemeClr val="tx1"/>
            </a:solidFill>
            <a:latin typeface="Arial" pitchFamily="34" charset="0"/>
            <a:cs typeface="Arial" pitchFamily="34" charset="0"/>
          </a:endParaRPr>
        </a:p>
      </dgm:t>
    </dgm:pt>
    <dgm:pt modelId="{F1E996DA-10EE-4A98-BE55-F2339AB99524}" type="parTrans" cxnId="{906523AD-0C50-4680-805D-B814FE29A0BD}">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B4893740-E700-4509-B451-65A6B8CACD9C}" type="sibTrans" cxnId="{906523AD-0C50-4680-805D-B814FE29A0BD}">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EAF3D914-994C-4A4E-A539-1A8809A19AEE}">
      <dgm:prSet/>
      <dgm:spPr>
        <a:solidFill>
          <a:srgbClr val="CCECFF">
            <a:alpha val="89804"/>
          </a:srgbClr>
        </a:solidFill>
      </dgm:spPr>
      <dgm:t>
        <a:bodyPr/>
        <a:lstStyle/>
        <a:p>
          <a:pPr algn="just"/>
          <a:r>
            <a:rPr lang="es-MX" b="0" dirty="0" smtClean="0">
              <a:solidFill>
                <a:schemeClr val="tx1"/>
              </a:solidFill>
              <a:latin typeface="Arial" pitchFamily="34" charset="0"/>
              <a:cs typeface="Arial" pitchFamily="34" charset="0"/>
            </a:rPr>
            <a:t>Suministra información, a nivel de cuentas, de los movimientos de los activos controlados por la entidad durante un período determinado.</a:t>
          </a:r>
        </a:p>
      </dgm:t>
    </dgm:pt>
    <dgm:pt modelId="{55176523-9C2C-4109-BC01-26680A44E661}" type="parTrans" cxnId="{D6954008-C183-4D4F-9E1D-3C64836A310D}">
      <dgm:prSet/>
      <dgm:spPr/>
      <dgm:t>
        <a:bodyPr/>
        <a:lstStyle/>
        <a:p>
          <a:endParaRPr lang="es-MX">
            <a:solidFill>
              <a:schemeClr val="tx1"/>
            </a:solidFill>
          </a:endParaRPr>
        </a:p>
      </dgm:t>
    </dgm:pt>
    <dgm:pt modelId="{50EC6259-3E4F-44EB-9838-D3F985BBE671}" type="sibTrans" cxnId="{D6954008-C183-4D4F-9E1D-3C64836A310D}">
      <dgm:prSet/>
      <dgm:spPr/>
      <dgm:t>
        <a:bodyPr/>
        <a:lstStyle/>
        <a:p>
          <a:endParaRPr lang="es-MX">
            <a:solidFill>
              <a:schemeClr val="tx1"/>
            </a:solidFill>
          </a:endParaRPr>
        </a:p>
      </dgm:t>
    </dgm:pt>
    <dgm:pt modelId="{AE508B6C-A5CE-4A1B-A4DC-0776C83CA9D1}">
      <dgm:prSet/>
      <dgm:spPr>
        <a:solidFill>
          <a:srgbClr val="CCECFF">
            <a:alpha val="89804"/>
          </a:srgbClr>
        </a:solidFill>
      </dgm:spPr>
      <dgm:t>
        <a:bodyPr/>
        <a:lstStyle/>
        <a:p>
          <a:pPr algn="just"/>
          <a:r>
            <a:rPr lang="es-MX" b="0" dirty="0" smtClean="0">
              <a:solidFill>
                <a:schemeClr val="tx1"/>
              </a:solidFill>
              <a:latin typeface="Arial" pitchFamily="34" charset="0"/>
              <a:cs typeface="Arial" pitchFamily="34" charset="0"/>
            </a:rPr>
            <a:t>Su estructura permite la construcción de series de tiempo y de otro tipo de herramientas de análisis con las que el usuario pueda hacer proyecciones del comportamiento de cada una de las cuentas integrantes.</a:t>
          </a:r>
          <a:endParaRPr lang="es-MX" b="0" dirty="0">
            <a:solidFill>
              <a:schemeClr val="tx1"/>
            </a:solidFill>
            <a:latin typeface="Arial" pitchFamily="34" charset="0"/>
            <a:cs typeface="Arial" pitchFamily="34" charset="0"/>
          </a:endParaRPr>
        </a:p>
      </dgm:t>
    </dgm:pt>
    <dgm:pt modelId="{E4B06F1F-A492-442C-B6B4-113E769C5716}" type="parTrans" cxnId="{E4223B8F-45FC-4658-A2A9-5F2995BB110E}">
      <dgm:prSet/>
      <dgm:spPr/>
      <dgm:t>
        <a:bodyPr/>
        <a:lstStyle/>
        <a:p>
          <a:endParaRPr lang="es-MX">
            <a:solidFill>
              <a:schemeClr val="tx1"/>
            </a:solidFill>
          </a:endParaRPr>
        </a:p>
      </dgm:t>
    </dgm:pt>
    <dgm:pt modelId="{992ADC3A-5828-42D8-A54D-E945C1A73B8F}" type="sibTrans" cxnId="{E4223B8F-45FC-4658-A2A9-5F2995BB110E}">
      <dgm:prSet/>
      <dgm:spPr/>
      <dgm:t>
        <a:bodyPr/>
        <a:lstStyle/>
        <a:p>
          <a:endParaRPr lang="es-MX">
            <a:solidFill>
              <a:schemeClr val="tx1"/>
            </a:solidFill>
          </a:endParaRPr>
        </a:p>
      </dgm:t>
    </dgm:pt>
    <dgm:pt modelId="{82FFC451-E324-4B46-A246-A94FC4B75125}">
      <dgm:prSet phldrT="[Texto]"/>
      <dgm:spPr>
        <a:solidFill>
          <a:srgbClr val="CCECFF">
            <a:alpha val="89804"/>
          </a:srgbClr>
        </a:solidFill>
      </dgm:spPr>
      <dgm:t>
        <a:bodyPr/>
        <a:lstStyle/>
        <a:p>
          <a:pPr algn="just">
            <a:lnSpc>
              <a:spcPct val="100000"/>
            </a:lnSpc>
          </a:pPr>
          <a:endParaRPr lang="es-MX" b="0" dirty="0">
            <a:solidFill>
              <a:schemeClr val="tx1"/>
            </a:solidFill>
            <a:latin typeface="Arial" pitchFamily="34" charset="0"/>
            <a:cs typeface="Arial" pitchFamily="34" charset="0"/>
          </a:endParaRPr>
        </a:p>
      </dgm:t>
    </dgm:pt>
    <dgm:pt modelId="{51B14E96-B5E9-4E5B-A504-C94327BCBB16}" type="parTrans" cxnId="{B6B34EED-3850-4CE7-9CFE-6224455DA27E}">
      <dgm:prSet/>
      <dgm:spPr/>
      <dgm:t>
        <a:bodyPr/>
        <a:lstStyle/>
        <a:p>
          <a:endParaRPr lang="es-MX"/>
        </a:p>
      </dgm:t>
    </dgm:pt>
    <dgm:pt modelId="{15C28261-3688-4A14-9A32-632476D393C3}" type="sibTrans" cxnId="{B6B34EED-3850-4CE7-9CFE-6224455DA27E}">
      <dgm:prSet/>
      <dgm:spPr/>
      <dgm:t>
        <a:bodyPr/>
        <a:lstStyle/>
        <a:p>
          <a:endParaRPr lang="es-MX"/>
        </a:p>
      </dgm:t>
    </dgm:pt>
    <dgm:pt modelId="{961B9C47-5040-4751-A2F5-0FA1ABF1FCC9}">
      <dgm:prSet/>
      <dgm:spPr>
        <a:solidFill>
          <a:srgbClr val="CCECFF">
            <a:alpha val="89804"/>
          </a:srgbClr>
        </a:solidFill>
      </dgm:spPr>
      <dgm:t>
        <a:bodyPr/>
        <a:lstStyle/>
        <a:p>
          <a:pPr algn="just"/>
          <a:endParaRPr lang="es-MX" b="0" dirty="0" smtClean="0">
            <a:solidFill>
              <a:schemeClr val="tx1"/>
            </a:solidFill>
            <a:latin typeface="Arial" pitchFamily="34" charset="0"/>
            <a:cs typeface="Arial" pitchFamily="34" charset="0"/>
          </a:endParaRPr>
        </a:p>
      </dgm:t>
    </dgm:pt>
    <dgm:pt modelId="{AED561AE-B691-43F3-B3F1-0BC624EE9348}" type="parTrans" cxnId="{EF5164F7-290B-480F-9D99-2C70ACE7AD9D}">
      <dgm:prSet/>
      <dgm:spPr/>
      <dgm:t>
        <a:bodyPr/>
        <a:lstStyle/>
        <a:p>
          <a:endParaRPr lang="es-MX"/>
        </a:p>
      </dgm:t>
    </dgm:pt>
    <dgm:pt modelId="{52C1DB9D-76E9-4518-9159-EEEAF8C81AA4}" type="sibTrans" cxnId="{EF5164F7-290B-480F-9D99-2C70ACE7AD9D}">
      <dgm:prSet/>
      <dgm:spPr/>
      <dgm:t>
        <a:bodyPr/>
        <a:lstStyle/>
        <a:p>
          <a:endParaRPr lang="es-MX"/>
        </a:p>
      </dgm:t>
    </dgm:pt>
    <dgm:pt modelId="{6198CC8D-C34F-41F4-8ED2-D96C2950EDE8}" type="pres">
      <dgm:prSet presAssocID="{FE98E200-94D2-4446-9FE5-593498CE1EF9}" presName="Name0" presStyleCnt="0">
        <dgm:presLayoutVars>
          <dgm:dir/>
          <dgm:animLvl val="lvl"/>
          <dgm:resizeHandles val="exact"/>
        </dgm:presLayoutVars>
      </dgm:prSet>
      <dgm:spPr/>
      <dgm:t>
        <a:bodyPr/>
        <a:lstStyle/>
        <a:p>
          <a:endParaRPr lang="es-MX"/>
        </a:p>
      </dgm:t>
    </dgm:pt>
    <dgm:pt modelId="{659CE27E-EE87-4C5B-9039-9454206D65AA}" type="pres">
      <dgm:prSet presAssocID="{2DD340C8-D814-4051-A02D-B75719C754CA}" presName="composite" presStyleCnt="0"/>
      <dgm:spPr/>
    </dgm:pt>
    <dgm:pt modelId="{C21ED248-9299-452C-9B65-4139ED8806AC}" type="pres">
      <dgm:prSet presAssocID="{2DD340C8-D814-4051-A02D-B75719C754CA}" presName="parTx" presStyleLbl="alignNode1" presStyleIdx="0" presStyleCnt="1">
        <dgm:presLayoutVars>
          <dgm:chMax val="0"/>
          <dgm:chPref val="0"/>
          <dgm:bulletEnabled val="1"/>
        </dgm:presLayoutVars>
      </dgm:prSet>
      <dgm:spPr/>
      <dgm:t>
        <a:bodyPr/>
        <a:lstStyle/>
        <a:p>
          <a:endParaRPr lang="es-MX"/>
        </a:p>
      </dgm:t>
    </dgm:pt>
    <dgm:pt modelId="{30F96BCB-1070-42DC-BC0A-701F6DB88587}" type="pres">
      <dgm:prSet presAssocID="{2DD340C8-D814-4051-A02D-B75719C754CA}" presName="desTx" presStyleLbl="alignAccFollowNode1" presStyleIdx="0" presStyleCnt="1">
        <dgm:presLayoutVars>
          <dgm:bulletEnabled val="1"/>
        </dgm:presLayoutVars>
      </dgm:prSet>
      <dgm:spPr/>
      <dgm:t>
        <a:bodyPr/>
        <a:lstStyle/>
        <a:p>
          <a:endParaRPr lang="es-MX"/>
        </a:p>
      </dgm:t>
    </dgm:pt>
  </dgm:ptLst>
  <dgm:cxnLst>
    <dgm:cxn modelId="{EF5164F7-290B-480F-9D99-2C70ACE7AD9D}" srcId="{2DD340C8-D814-4051-A02D-B75719C754CA}" destId="{961B9C47-5040-4751-A2F5-0FA1ABF1FCC9}" srcOrd="3" destOrd="0" parTransId="{AED561AE-B691-43F3-B3F1-0BC624EE9348}" sibTransId="{52C1DB9D-76E9-4518-9159-EEEAF8C81AA4}"/>
    <dgm:cxn modelId="{3793FD30-DBFC-4683-A3DE-62C1AAAFB3D7}" type="presOf" srcId="{961B9C47-5040-4751-A2F5-0FA1ABF1FCC9}" destId="{30F96BCB-1070-42DC-BC0A-701F6DB88587}" srcOrd="0" destOrd="3" presId="urn:microsoft.com/office/officeart/2005/8/layout/hList1"/>
    <dgm:cxn modelId="{B6B34EED-3850-4CE7-9CFE-6224455DA27E}" srcId="{2DD340C8-D814-4051-A02D-B75719C754CA}" destId="{82FFC451-E324-4B46-A246-A94FC4B75125}" srcOrd="1" destOrd="0" parTransId="{51B14E96-B5E9-4E5B-A504-C94327BCBB16}" sibTransId="{15C28261-3688-4A14-9A32-632476D393C3}"/>
    <dgm:cxn modelId="{62CFF7CD-EA4B-4BBA-9E4E-8B085A0B4EA5}" type="presOf" srcId="{2DD340C8-D814-4051-A02D-B75719C754CA}" destId="{C21ED248-9299-452C-9B65-4139ED8806AC}" srcOrd="0" destOrd="0" presId="urn:microsoft.com/office/officeart/2005/8/layout/hList1"/>
    <dgm:cxn modelId="{D6954008-C183-4D4F-9E1D-3C64836A310D}" srcId="{2DD340C8-D814-4051-A02D-B75719C754CA}" destId="{EAF3D914-994C-4A4E-A539-1A8809A19AEE}" srcOrd="2" destOrd="0" parTransId="{55176523-9C2C-4109-BC01-26680A44E661}" sibTransId="{50EC6259-3E4F-44EB-9838-D3F985BBE671}"/>
    <dgm:cxn modelId="{30844255-D8D9-40EE-A110-5345565EF4A5}" type="presOf" srcId="{AE508B6C-A5CE-4A1B-A4DC-0776C83CA9D1}" destId="{30F96BCB-1070-42DC-BC0A-701F6DB88587}" srcOrd="0" destOrd="4" presId="urn:microsoft.com/office/officeart/2005/8/layout/hList1"/>
    <dgm:cxn modelId="{C6F715C6-A13F-4978-AB2E-A1DB92D575A7}" srcId="{FE98E200-94D2-4446-9FE5-593498CE1EF9}" destId="{2DD340C8-D814-4051-A02D-B75719C754CA}" srcOrd="0" destOrd="0" parTransId="{461368A5-0798-481A-BF7F-54F825D69199}" sibTransId="{6643B6EF-CC1C-496B-BFC4-72CAB768F7FC}"/>
    <dgm:cxn modelId="{C4AF376C-C038-4FA2-AC90-9408C8838E3D}" type="presOf" srcId="{EAF3D914-994C-4A4E-A539-1A8809A19AEE}" destId="{30F96BCB-1070-42DC-BC0A-701F6DB88587}" srcOrd="0" destOrd="2" presId="urn:microsoft.com/office/officeart/2005/8/layout/hList1"/>
    <dgm:cxn modelId="{8AFA5064-496A-48A2-90EE-15440AB2A2B2}" type="presOf" srcId="{FE98E200-94D2-4446-9FE5-593498CE1EF9}" destId="{6198CC8D-C34F-41F4-8ED2-D96C2950EDE8}" srcOrd="0" destOrd="0" presId="urn:microsoft.com/office/officeart/2005/8/layout/hList1"/>
    <dgm:cxn modelId="{906523AD-0C50-4680-805D-B814FE29A0BD}" srcId="{2DD340C8-D814-4051-A02D-B75719C754CA}" destId="{EB3AECEA-74A5-42A0-8F82-8E0FBAE3F45B}" srcOrd="0" destOrd="0" parTransId="{F1E996DA-10EE-4A98-BE55-F2339AB99524}" sibTransId="{B4893740-E700-4509-B451-65A6B8CACD9C}"/>
    <dgm:cxn modelId="{FD545346-51F7-46C5-A383-BC024DD986D3}" type="presOf" srcId="{EB3AECEA-74A5-42A0-8F82-8E0FBAE3F45B}" destId="{30F96BCB-1070-42DC-BC0A-701F6DB88587}" srcOrd="0" destOrd="0" presId="urn:microsoft.com/office/officeart/2005/8/layout/hList1"/>
    <dgm:cxn modelId="{E4223B8F-45FC-4658-A2A9-5F2995BB110E}" srcId="{2DD340C8-D814-4051-A02D-B75719C754CA}" destId="{AE508B6C-A5CE-4A1B-A4DC-0776C83CA9D1}" srcOrd="4" destOrd="0" parTransId="{E4B06F1F-A492-442C-B6B4-113E769C5716}" sibTransId="{992ADC3A-5828-42D8-A54D-E945C1A73B8F}"/>
    <dgm:cxn modelId="{B6CD6138-4B7D-4AAE-853C-5F421F6C4BD5}" type="presOf" srcId="{82FFC451-E324-4B46-A246-A94FC4B75125}" destId="{30F96BCB-1070-42DC-BC0A-701F6DB88587}" srcOrd="0" destOrd="1" presId="urn:microsoft.com/office/officeart/2005/8/layout/hList1"/>
    <dgm:cxn modelId="{998591D2-B738-45BD-83C6-95AA6A1324B9}" type="presParOf" srcId="{6198CC8D-C34F-41F4-8ED2-D96C2950EDE8}" destId="{659CE27E-EE87-4C5B-9039-9454206D65AA}" srcOrd="0" destOrd="0" presId="urn:microsoft.com/office/officeart/2005/8/layout/hList1"/>
    <dgm:cxn modelId="{528768D4-87ED-453A-99DB-25058C51DD13}" type="presParOf" srcId="{659CE27E-EE87-4C5B-9039-9454206D65AA}" destId="{C21ED248-9299-452C-9B65-4139ED8806AC}" srcOrd="0" destOrd="0" presId="urn:microsoft.com/office/officeart/2005/8/layout/hList1"/>
    <dgm:cxn modelId="{B70D75B1-2831-40AC-8A89-797AA1839C41}" type="presParOf" srcId="{659CE27E-EE87-4C5B-9039-9454206D65AA}" destId="{30F96BCB-1070-42DC-BC0A-701F6DB88587}" srcOrd="1" destOrd="0" presId="urn:microsoft.com/office/officeart/2005/8/layout/hList1"/>
  </dgm:cxnLst>
  <dgm:bg>
    <a:solidFill>
      <a:srgbClr val="CCECFF"/>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779039-EFD3-428F-9F8C-F79E9C42BB26}">
      <dsp:nvSpPr>
        <dsp:cNvPr id="0" name=""/>
        <dsp:cNvSpPr/>
      </dsp:nvSpPr>
      <dsp:spPr>
        <a:xfrm rot="16200000">
          <a:off x="-2031147" y="3248474"/>
          <a:ext cx="4401990" cy="211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1258" bIns="0" numCol="1" spcCol="1270" anchor="t" anchorCtr="0">
          <a:noAutofit/>
        </a:bodyPr>
        <a:lstStyle/>
        <a:p>
          <a:pPr lvl="0" algn="r" defTabSz="889000">
            <a:lnSpc>
              <a:spcPct val="90000"/>
            </a:lnSpc>
            <a:spcBef>
              <a:spcPct val="0"/>
            </a:spcBef>
            <a:spcAft>
              <a:spcPct val="35000"/>
            </a:spcAft>
          </a:pPr>
          <a:endParaRPr lang="es-MX" sz="2000" kern="1200" dirty="0"/>
        </a:p>
      </dsp:txBody>
      <dsp:txXfrm rot="16200000">
        <a:off x="-2031147" y="3248474"/>
        <a:ext cx="4401990" cy="211957"/>
      </dsp:txXfrm>
    </dsp:sp>
    <dsp:sp modelId="{D1A17C46-6975-483C-954D-D4CBF1ACD0A7}">
      <dsp:nvSpPr>
        <dsp:cNvPr id="0" name=""/>
        <dsp:cNvSpPr/>
      </dsp:nvSpPr>
      <dsp:spPr>
        <a:xfrm>
          <a:off x="490867" y="989616"/>
          <a:ext cx="7367273" cy="4729675"/>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821258" rIns="106680" bIns="106680" numCol="1" spcCol="1270" anchor="t" anchorCtr="0">
          <a:noAutofit/>
        </a:bodyPr>
        <a:lstStyle/>
        <a:p>
          <a:pPr marL="114300" lvl="1" indent="-114300" algn="just" defTabSz="666750">
            <a:lnSpc>
              <a:spcPct val="90000"/>
            </a:lnSpc>
            <a:spcBef>
              <a:spcPct val="0"/>
            </a:spcBef>
            <a:spcAft>
              <a:spcPct val="15000"/>
            </a:spcAft>
            <a:buChar char="••"/>
          </a:pPr>
          <a:r>
            <a:rPr lang="es-MX" sz="1500" b="1" kern="1200" dirty="0" smtClean="0">
              <a:latin typeface="Arial" pitchFamily="34" charset="0"/>
              <a:cs typeface="Arial" pitchFamily="34" charset="0"/>
            </a:rPr>
            <a:t>Marco Metodológico sobre la forma y términos en que deberá orientarse el desarrollo del análisis de los componentes de las finanzas públicas con relación a los objetivos y prioridades que, en la materia, establezca la planeación del desarrollo, para su integración en la Cuenta Pública</a:t>
          </a:r>
          <a:endParaRPr lang="es-MX" sz="1500" b="1" kern="1200" dirty="0">
            <a:latin typeface="Arial" pitchFamily="34" charset="0"/>
            <a:cs typeface="Arial" pitchFamily="34" charset="0"/>
          </a:endParaRPr>
        </a:p>
        <a:p>
          <a:pPr marL="114300" lvl="1" indent="-114300" algn="r" defTabSz="533400">
            <a:lnSpc>
              <a:spcPct val="90000"/>
            </a:lnSpc>
            <a:spcBef>
              <a:spcPct val="0"/>
            </a:spcBef>
            <a:spcAft>
              <a:spcPct val="15000"/>
            </a:spcAft>
            <a:buChar char="••"/>
          </a:pPr>
          <a:r>
            <a:rPr lang="es-MX" sz="1200" b="1" kern="1200" dirty="0" smtClean="0">
              <a:latin typeface="Arial" pitchFamily="34" charset="0"/>
              <a:cs typeface="Arial" pitchFamily="34" charset="0"/>
            </a:rPr>
            <a:t>DOF 27/DIC/2010</a:t>
          </a:r>
          <a:endParaRPr lang="es-MX" sz="1200" b="1" kern="1200" dirty="0">
            <a:latin typeface="Arial" pitchFamily="34" charset="0"/>
            <a:cs typeface="Arial" pitchFamily="34" charset="0"/>
          </a:endParaRPr>
        </a:p>
        <a:p>
          <a:pPr marL="114300" lvl="1" indent="-114300" algn="just" defTabSz="666750">
            <a:lnSpc>
              <a:spcPct val="90000"/>
            </a:lnSpc>
            <a:spcBef>
              <a:spcPct val="0"/>
            </a:spcBef>
            <a:spcAft>
              <a:spcPct val="15000"/>
            </a:spcAft>
            <a:buChar char="••"/>
          </a:pPr>
          <a:endParaRPr lang="es-MX" sz="1500" b="1" kern="1200" dirty="0">
            <a:latin typeface="Arial" pitchFamily="34" charset="0"/>
            <a:cs typeface="Arial" pitchFamily="34" charset="0"/>
          </a:endParaRPr>
        </a:p>
        <a:p>
          <a:pPr marL="114300" lvl="1" indent="-114300" algn="just" defTabSz="666750">
            <a:lnSpc>
              <a:spcPct val="90000"/>
            </a:lnSpc>
            <a:spcBef>
              <a:spcPct val="0"/>
            </a:spcBef>
            <a:spcAft>
              <a:spcPct val="15000"/>
            </a:spcAft>
            <a:buChar char="••"/>
          </a:pPr>
          <a:r>
            <a:rPr lang="es-MX" sz="1500" b="1" i="1" kern="1200" dirty="0" smtClean="0">
              <a:latin typeface="Arial" pitchFamily="34" charset="0"/>
              <a:cs typeface="Arial" pitchFamily="34" charset="0"/>
            </a:rPr>
            <a:t>Norma para establecer la estructura de información de la relación de las cuentas bancarias productivas específicas que se presentan en la cuenta pública, en las cuales se depositen los recursos federales transferidos</a:t>
          </a:r>
          <a:endParaRPr lang="es-MX" sz="1500" b="1" kern="1200" dirty="0">
            <a:latin typeface="Arial" pitchFamily="34" charset="0"/>
            <a:cs typeface="Arial" pitchFamily="34" charset="0"/>
          </a:endParaRPr>
        </a:p>
        <a:p>
          <a:pPr marL="114300" lvl="1" indent="-114300" algn="r" defTabSz="533400">
            <a:lnSpc>
              <a:spcPct val="90000"/>
            </a:lnSpc>
            <a:spcBef>
              <a:spcPct val="0"/>
            </a:spcBef>
            <a:spcAft>
              <a:spcPct val="15000"/>
            </a:spcAft>
            <a:buChar char="••"/>
          </a:pPr>
          <a:r>
            <a:rPr lang="es-MX" sz="1200" b="1" i="1" kern="1200" dirty="0" smtClean="0">
              <a:latin typeface="Arial" pitchFamily="34" charset="0"/>
              <a:cs typeface="Arial" pitchFamily="34" charset="0"/>
            </a:rPr>
            <a:t>DOF 03/ABRIL/2013</a:t>
          </a:r>
        </a:p>
        <a:p>
          <a:pPr marL="114300" lvl="1" indent="-114300" algn="just" defTabSz="666750">
            <a:lnSpc>
              <a:spcPct val="90000"/>
            </a:lnSpc>
            <a:spcBef>
              <a:spcPct val="0"/>
            </a:spcBef>
            <a:spcAft>
              <a:spcPct val="15000"/>
            </a:spcAft>
            <a:buChar char="••"/>
          </a:pPr>
          <a:endParaRPr lang="es-MX" sz="1500" b="1" kern="1200" dirty="0">
            <a:latin typeface="Arial" pitchFamily="34" charset="0"/>
            <a:cs typeface="Arial" pitchFamily="34" charset="0"/>
          </a:endParaRPr>
        </a:p>
        <a:p>
          <a:pPr marL="114300" lvl="1" indent="-114300" algn="just" defTabSz="666750">
            <a:lnSpc>
              <a:spcPct val="90000"/>
            </a:lnSpc>
            <a:spcBef>
              <a:spcPct val="0"/>
            </a:spcBef>
            <a:spcAft>
              <a:spcPct val="15000"/>
            </a:spcAft>
            <a:buChar char="••"/>
          </a:pPr>
          <a:r>
            <a:rPr lang="es-ES_tradnl" sz="1500" b="1" i="1" kern="1200" dirty="0" smtClean="0">
              <a:latin typeface="Arial" pitchFamily="34" charset="0"/>
              <a:cs typeface="Arial" pitchFamily="34" charset="0"/>
            </a:rPr>
            <a:t>Acuerdo por el que se determina la norma para establecer la estructura del formato de la relación de bienes que componen el patrimonio del ente público</a:t>
          </a:r>
          <a:endParaRPr lang="es-MX" sz="1500" b="1" kern="1200" dirty="0">
            <a:latin typeface="Arial" pitchFamily="34" charset="0"/>
            <a:cs typeface="Arial" pitchFamily="34" charset="0"/>
          </a:endParaRPr>
        </a:p>
        <a:p>
          <a:pPr marL="114300" lvl="1" indent="-114300" algn="r" defTabSz="533400">
            <a:lnSpc>
              <a:spcPct val="90000"/>
            </a:lnSpc>
            <a:spcBef>
              <a:spcPct val="0"/>
            </a:spcBef>
            <a:spcAft>
              <a:spcPct val="15000"/>
            </a:spcAft>
            <a:buChar char="••"/>
          </a:pPr>
          <a:r>
            <a:rPr lang="es-ES_tradnl" sz="1200" b="1" i="1" kern="1200" dirty="0" smtClean="0">
              <a:latin typeface="Arial" pitchFamily="34" charset="0"/>
              <a:cs typeface="Arial" pitchFamily="34" charset="0"/>
            </a:rPr>
            <a:t>DOF 08/AGO/2013</a:t>
          </a:r>
          <a:endParaRPr lang="es-MX" sz="1200" b="1" kern="1200" dirty="0">
            <a:latin typeface="Arial" pitchFamily="34" charset="0"/>
            <a:cs typeface="Arial" pitchFamily="34" charset="0"/>
          </a:endParaRPr>
        </a:p>
        <a:p>
          <a:pPr marL="114300" lvl="1" indent="-114300" algn="just" defTabSz="666750">
            <a:lnSpc>
              <a:spcPct val="90000"/>
            </a:lnSpc>
            <a:spcBef>
              <a:spcPct val="0"/>
            </a:spcBef>
            <a:spcAft>
              <a:spcPct val="15000"/>
            </a:spcAft>
            <a:buChar char="••"/>
          </a:pPr>
          <a:endParaRPr lang="es-MX" sz="1500" b="1" i="1" kern="1200" dirty="0" smtClean="0">
            <a:latin typeface="Arial" pitchFamily="34" charset="0"/>
            <a:cs typeface="Arial" pitchFamily="34" charset="0"/>
          </a:endParaRPr>
        </a:p>
        <a:p>
          <a:pPr marL="114300" lvl="1" indent="-114300" algn="just" defTabSz="666750">
            <a:lnSpc>
              <a:spcPct val="90000"/>
            </a:lnSpc>
            <a:spcBef>
              <a:spcPct val="0"/>
            </a:spcBef>
            <a:spcAft>
              <a:spcPct val="15000"/>
            </a:spcAft>
            <a:buChar char="••"/>
          </a:pPr>
          <a:r>
            <a:rPr lang="es-MX" sz="1500" b="1" kern="1200" dirty="0" smtClean="0">
              <a:latin typeface="Arial" pitchFamily="34" charset="0"/>
              <a:cs typeface="Arial" pitchFamily="34" charset="0"/>
            </a:rPr>
            <a:t>Acuerdo por el que se armoniza la estructura de las cuentas públicas</a:t>
          </a:r>
          <a:endParaRPr lang="es-MX" sz="1500" b="1" i="1" kern="1200" dirty="0" smtClean="0">
            <a:latin typeface="Arial" pitchFamily="34" charset="0"/>
            <a:cs typeface="Arial" pitchFamily="34" charset="0"/>
          </a:endParaRPr>
        </a:p>
        <a:p>
          <a:pPr marL="114300" lvl="1" indent="-114300" algn="r" defTabSz="533400">
            <a:lnSpc>
              <a:spcPct val="90000"/>
            </a:lnSpc>
            <a:spcBef>
              <a:spcPct val="0"/>
            </a:spcBef>
            <a:spcAft>
              <a:spcPct val="15000"/>
            </a:spcAft>
            <a:buChar char="••"/>
          </a:pPr>
          <a:r>
            <a:rPr lang="es-MX" sz="1200" b="1" kern="1200" dirty="0" smtClean="0">
              <a:latin typeface="Arial" pitchFamily="34" charset="0"/>
              <a:cs typeface="Arial" pitchFamily="34" charset="0"/>
            </a:rPr>
            <a:t>DOF30/DIC/2013</a:t>
          </a:r>
          <a:r>
            <a:rPr lang="es-MX" sz="1500" b="1" kern="1200" dirty="0" smtClean="0">
              <a:latin typeface="Arial" pitchFamily="34" charset="0"/>
              <a:cs typeface="Arial" pitchFamily="34" charset="0"/>
            </a:rPr>
            <a:t> </a:t>
          </a:r>
          <a:endParaRPr lang="es-MX" sz="1500" b="1" i="1" kern="1200" dirty="0" smtClean="0">
            <a:latin typeface="Arial" pitchFamily="34" charset="0"/>
            <a:cs typeface="Arial" pitchFamily="34" charset="0"/>
          </a:endParaRPr>
        </a:p>
      </dsp:txBody>
      <dsp:txXfrm>
        <a:off x="490867" y="989616"/>
        <a:ext cx="7367273" cy="4729675"/>
      </dsp:txXfrm>
    </dsp:sp>
    <dsp:sp modelId="{E210F6A3-9B2C-4334-AF2D-D158136A3371}">
      <dsp:nvSpPr>
        <dsp:cNvPr id="0" name=""/>
        <dsp:cNvSpPr/>
      </dsp:nvSpPr>
      <dsp:spPr>
        <a:xfrm>
          <a:off x="121742" y="-75713"/>
          <a:ext cx="1862380" cy="1862380"/>
        </a:xfrm>
        <a:prstGeom prst="rect">
          <a:avLst/>
        </a:prstGeom>
        <a:blipFill rotWithShape="0">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08A370-27A8-4798-BA11-B61679BC3C51}">
      <dsp:nvSpPr>
        <dsp:cNvPr id="0" name=""/>
        <dsp:cNvSpPr/>
      </dsp:nvSpPr>
      <dsp:spPr>
        <a:xfrm>
          <a:off x="35" y="2287"/>
          <a:ext cx="3382677" cy="950407"/>
        </a:xfrm>
        <a:prstGeom prst="rect">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MX" sz="1800" b="0" kern="1200" dirty="0" smtClean="0">
              <a:latin typeface="Arial" pitchFamily="34" charset="0"/>
              <a:cs typeface="Arial" pitchFamily="34" charset="0"/>
            </a:rPr>
            <a:t>LEY DE FISCALIZACIÓN SUPERIOR Y AUDITORÍA PÚBLICA DE JALISCO</a:t>
          </a:r>
          <a:endParaRPr lang="es-MX" sz="1800" b="0" kern="1200" dirty="0">
            <a:latin typeface="Arial" pitchFamily="34" charset="0"/>
            <a:cs typeface="Arial" pitchFamily="34" charset="0"/>
          </a:endParaRPr>
        </a:p>
      </dsp:txBody>
      <dsp:txXfrm>
        <a:off x="35" y="2287"/>
        <a:ext cx="3382677" cy="950407"/>
      </dsp:txXfrm>
    </dsp:sp>
    <dsp:sp modelId="{A2FE7DD4-B9ED-4A41-A3CC-AF8E7F7C2876}">
      <dsp:nvSpPr>
        <dsp:cNvPr id="0" name=""/>
        <dsp:cNvSpPr/>
      </dsp:nvSpPr>
      <dsp:spPr>
        <a:xfrm>
          <a:off x="35" y="952694"/>
          <a:ext cx="3382677" cy="4545719"/>
        </a:xfrm>
        <a:prstGeom prst="rect">
          <a:avLst/>
        </a:prstGeom>
        <a:solidFill>
          <a:schemeClr val="accent2">
            <a:tint val="40000"/>
            <a:alpha val="90000"/>
            <a:hueOff val="0"/>
            <a:satOff val="0"/>
            <a:lumOff val="0"/>
            <a:alphaOff val="0"/>
          </a:schemeClr>
        </a:solidFill>
        <a:ln w="400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b="1" kern="1200" dirty="0" smtClean="0">
              <a:latin typeface="Arial" pitchFamily="34" charset="0"/>
              <a:cs typeface="Arial" pitchFamily="34" charset="0"/>
            </a:rPr>
            <a:t>Artículo 3.</a:t>
          </a:r>
          <a:endParaRPr lang="es-MX"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s-ES" sz="1800" b="1" kern="1200" smtClean="0">
              <a:latin typeface="Arial" pitchFamily="34" charset="0"/>
              <a:cs typeface="Arial" pitchFamily="34" charset="0"/>
            </a:rPr>
            <a:t>Cuenta pública: el informe que los organismos públicos rinden sobre su gestión financiera</a:t>
          </a:r>
          <a:r>
            <a:rPr lang="es-ES" sz="1800" kern="1200" smtClean="0">
              <a:latin typeface="Arial" pitchFamily="34" charset="0"/>
              <a:cs typeface="Arial" pitchFamily="34" charset="0"/>
            </a:rPr>
            <a:t>, a efecto de comprobar que la recaudación, administración, manejo, custodia y aplicación de los ingresos y egresos o activos y pasivos estatales y municipales, durante un ejercicio fiscal comprendido del primero de enero al treinta y uno de diciembre de cada año, se ejercieron en los términos de las disposiciones legales y administrativas aplicables.</a:t>
          </a:r>
          <a:endParaRPr lang="es-MX" sz="1800" kern="1200" dirty="0">
            <a:latin typeface="Arial" pitchFamily="34" charset="0"/>
            <a:cs typeface="Arial" pitchFamily="34" charset="0"/>
          </a:endParaRPr>
        </a:p>
      </dsp:txBody>
      <dsp:txXfrm>
        <a:off x="35" y="952694"/>
        <a:ext cx="3382677" cy="4545719"/>
      </dsp:txXfrm>
    </dsp:sp>
    <dsp:sp modelId="{65354C09-3C62-415D-8025-1C9042431D20}">
      <dsp:nvSpPr>
        <dsp:cNvPr id="0" name=""/>
        <dsp:cNvSpPr/>
      </dsp:nvSpPr>
      <dsp:spPr>
        <a:xfrm>
          <a:off x="3856287" y="2287"/>
          <a:ext cx="3382677" cy="950407"/>
        </a:xfrm>
        <a:prstGeom prst="rect">
          <a:avLst/>
        </a:prstGeom>
        <a:solidFill>
          <a:schemeClr val="accent2">
            <a:hueOff val="-16207560"/>
            <a:satOff val="33334"/>
            <a:lumOff val="-2549"/>
            <a:alphaOff val="0"/>
          </a:schemeClr>
        </a:solidFill>
        <a:ln w="40000" cap="flat" cmpd="sng" algn="ctr">
          <a:solidFill>
            <a:schemeClr val="accent2">
              <a:hueOff val="-16207560"/>
              <a:satOff val="33334"/>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MX" sz="1800" kern="1200" dirty="0" smtClean="0">
              <a:latin typeface="Arial" pitchFamily="34" charset="0"/>
              <a:cs typeface="Arial" pitchFamily="34" charset="0"/>
            </a:rPr>
            <a:t>LEY DE HACIENDA MUNICIPAL </a:t>
          </a:r>
        </a:p>
        <a:p>
          <a:pPr lvl="0" algn="ctr" defTabSz="800100">
            <a:lnSpc>
              <a:spcPct val="90000"/>
            </a:lnSpc>
            <a:spcBef>
              <a:spcPct val="0"/>
            </a:spcBef>
            <a:spcAft>
              <a:spcPct val="35000"/>
            </a:spcAft>
          </a:pPr>
          <a:r>
            <a:rPr lang="es-MX" sz="1800" kern="1200" dirty="0" smtClean="0">
              <a:latin typeface="Arial" pitchFamily="34" charset="0"/>
              <a:cs typeface="Arial" pitchFamily="34" charset="0"/>
            </a:rPr>
            <a:t> DEL ESTADO DE JALISCO </a:t>
          </a:r>
          <a:endParaRPr lang="es-MX" sz="1800" kern="1200" dirty="0">
            <a:latin typeface="Arial" pitchFamily="34" charset="0"/>
            <a:cs typeface="Arial" pitchFamily="34" charset="0"/>
          </a:endParaRPr>
        </a:p>
      </dsp:txBody>
      <dsp:txXfrm>
        <a:off x="3856287" y="2287"/>
        <a:ext cx="3382677" cy="950407"/>
      </dsp:txXfrm>
    </dsp:sp>
    <dsp:sp modelId="{42009F08-59A9-404D-9925-8F29545C4953}">
      <dsp:nvSpPr>
        <dsp:cNvPr id="0" name=""/>
        <dsp:cNvSpPr/>
      </dsp:nvSpPr>
      <dsp:spPr>
        <a:xfrm>
          <a:off x="3856287" y="952694"/>
          <a:ext cx="3382677" cy="4545719"/>
        </a:xfrm>
        <a:prstGeom prst="rect">
          <a:avLst/>
        </a:prstGeom>
        <a:solidFill>
          <a:schemeClr val="accent2">
            <a:tint val="40000"/>
            <a:alpha val="90000"/>
            <a:hueOff val="-16558486"/>
            <a:satOff val="30547"/>
            <a:lumOff val="1164"/>
            <a:alphaOff val="0"/>
          </a:schemeClr>
        </a:solidFill>
        <a:ln w="40000" cap="flat" cmpd="sng" algn="ctr">
          <a:solidFill>
            <a:schemeClr val="accent2">
              <a:tint val="40000"/>
              <a:alpha val="90000"/>
              <a:hueOff val="-16558486"/>
              <a:satOff val="30547"/>
              <a:lumOff val="11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b="1" kern="1200" dirty="0" smtClean="0">
              <a:latin typeface="Arial" pitchFamily="34" charset="0"/>
              <a:cs typeface="Arial" pitchFamily="34" charset="0"/>
            </a:rPr>
            <a:t>Articulo 207. De la estructura del Presupuesto de Egresos. </a:t>
          </a:r>
          <a:endParaRPr lang="es-MX"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s-MX" sz="1800" kern="1200" dirty="0" smtClean="0">
              <a:latin typeface="Arial" pitchFamily="34" charset="0"/>
              <a:cs typeface="Arial" pitchFamily="34" charset="0"/>
            </a:rPr>
            <a:t>Los  capítulos,  conceptos  y  partidas  que  se  utilizarán  para  la  elaboración  del  presupuesto  de </a:t>
          </a:r>
          <a:endParaRPr lang="es-MX"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s-MX" sz="1800" kern="1200" dirty="0" smtClean="0">
              <a:latin typeface="Arial" pitchFamily="34" charset="0"/>
              <a:cs typeface="Arial" pitchFamily="34" charset="0"/>
            </a:rPr>
            <a:t>egresos, deberán ajustarse al catálogo proporcionado por la Auditoría Superior del Estado, para </a:t>
          </a:r>
          <a:endParaRPr lang="es-MX"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s-MX" sz="1800" kern="1200" dirty="0" smtClean="0">
              <a:latin typeface="Arial" pitchFamily="34" charset="0"/>
              <a:cs typeface="Arial" pitchFamily="34" charset="0"/>
            </a:rPr>
            <a:t>los efectos de la revisión de la cuenta pública. </a:t>
          </a:r>
          <a:endParaRPr lang="es-MX" sz="1800" kern="1200" dirty="0">
            <a:latin typeface="Arial" pitchFamily="34" charset="0"/>
            <a:cs typeface="Arial" pitchFamily="34" charset="0"/>
          </a:endParaRPr>
        </a:p>
      </dsp:txBody>
      <dsp:txXfrm>
        <a:off x="3856287" y="952694"/>
        <a:ext cx="3382677" cy="4545719"/>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BF6669-EE37-49D0-9064-A7EE0CE0DF3B}">
      <dsp:nvSpPr>
        <dsp:cNvPr id="0" name=""/>
        <dsp:cNvSpPr/>
      </dsp:nvSpPr>
      <dsp:spPr>
        <a:xfrm>
          <a:off x="0" y="8913"/>
          <a:ext cx="7500990" cy="496234"/>
        </a:xfrm>
        <a:prstGeom prst="round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S" sz="2300" b="1" u="none" kern="1200" dirty="0" smtClean="0">
              <a:solidFill>
                <a:schemeClr val="bg1"/>
              </a:solidFill>
              <a:latin typeface="Arial" pitchFamily="34" charset="0"/>
              <a:cs typeface="Arial" pitchFamily="34" charset="0"/>
              <a:hlinkClick xmlns:r="http://schemas.openxmlformats.org/officeDocument/2006/relationships" r:id="rId1" action="ppaction://hlinkpres?slideindex=18&amp;slidetitle=Diapositiva 18"/>
            </a:rPr>
            <a:t>Estado de Situación Financiera</a:t>
          </a:r>
          <a:endParaRPr lang="es-MX" sz="2300" b="1" u="none" kern="1200" dirty="0">
            <a:solidFill>
              <a:schemeClr val="bg1"/>
            </a:solidFill>
            <a:latin typeface="Arial" pitchFamily="34" charset="0"/>
            <a:cs typeface="Arial" pitchFamily="34" charset="0"/>
          </a:endParaRPr>
        </a:p>
      </dsp:txBody>
      <dsp:txXfrm>
        <a:off x="0" y="8913"/>
        <a:ext cx="7500990" cy="496234"/>
      </dsp:txXfrm>
    </dsp:sp>
    <dsp:sp modelId="{81975F01-4B47-4377-9FB0-932B2F9D3557}">
      <dsp:nvSpPr>
        <dsp:cNvPr id="0" name=""/>
        <dsp:cNvSpPr/>
      </dsp:nvSpPr>
      <dsp:spPr>
        <a:xfrm>
          <a:off x="0" y="631868"/>
          <a:ext cx="7500990" cy="511142"/>
        </a:xfrm>
        <a:prstGeom prst="roundRect">
          <a:avLst/>
        </a:prstGeom>
        <a:solidFill>
          <a:schemeClr val="accent2">
            <a:hueOff val="-2025945"/>
            <a:satOff val="4167"/>
            <a:lumOff val="-319"/>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MX" sz="2300" b="1" u="none" kern="1200" dirty="0" smtClean="0">
              <a:solidFill>
                <a:schemeClr val="bg1"/>
              </a:solidFill>
              <a:latin typeface="Arial" pitchFamily="34" charset="0"/>
              <a:cs typeface="Arial" pitchFamily="34" charset="0"/>
              <a:hlinkClick xmlns:r="http://schemas.openxmlformats.org/officeDocument/2006/relationships" r:id="rId1" action="ppaction://hlinkpres?slideindex=21&amp;slidetitle=Diapositiva 21"/>
            </a:rPr>
            <a:t>Estado de Actividades </a:t>
          </a:r>
          <a:endParaRPr lang="es-MX" sz="2300" b="1" u="none" kern="1200" dirty="0">
            <a:solidFill>
              <a:schemeClr val="bg1"/>
            </a:solidFill>
            <a:latin typeface="Arial" pitchFamily="34" charset="0"/>
            <a:cs typeface="Arial" pitchFamily="34" charset="0"/>
          </a:endParaRPr>
        </a:p>
      </dsp:txBody>
      <dsp:txXfrm>
        <a:off x="0" y="631868"/>
        <a:ext cx="7500990" cy="511142"/>
      </dsp:txXfrm>
    </dsp:sp>
    <dsp:sp modelId="{BB99E3A2-7A72-41F8-9F49-59D21410F478}">
      <dsp:nvSpPr>
        <dsp:cNvPr id="0" name=""/>
        <dsp:cNvSpPr/>
      </dsp:nvSpPr>
      <dsp:spPr>
        <a:xfrm>
          <a:off x="0" y="1269730"/>
          <a:ext cx="7500990" cy="547804"/>
        </a:xfrm>
        <a:prstGeom prst="roundRect">
          <a:avLst/>
        </a:prstGeom>
        <a:solidFill>
          <a:schemeClr val="accent2">
            <a:hueOff val="-4051890"/>
            <a:satOff val="8333"/>
            <a:lumOff val="-637"/>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S" sz="2300" b="1" u="none" kern="1200" dirty="0" smtClean="0">
              <a:solidFill>
                <a:schemeClr val="bg1"/>
              </a:solidFill>
              <a:latin typeface="Arial" pitchFamily="34" charset="0"/>
              <a:cs typeface="Arial" pitchFamily="34" charset="0"/>
              <a:hlinkClick xmlns:r="http://schemas.openxmlformats.org/officeDocument/2006/relationships" r:id="rId1" action="ppaction://hlinkpres?slideindex=25&amp;slidetitle=Diapositiva 25"/>
            </a:rPr>
            <a:t>Estado de Variación en la Hacienda Pública</a:t>
          </a:r>
          <a:endParaRPr lang="es-MX" sz="2300" b="1" u="none" kern="1200" dirty="0">
            <a:solidFill>
              <a:schemeClr val="bg1"/>
            </a:solidFill>
            <a:latin typeface="Arial" pitchFamily="34" charset="0"/>
            <a:cs typeface="Arial" pitchFamily="34" charset="0"/>
          </a:endParaRPr>
        </a:p>
      </dsp:txBody>
      <dsp:txXfrm>
        <a:off x="0" y="1269730"/>
        <a:ext cx="7500990" cy="547804"/>
      </dsp:txXfrm>
    </dsp:sp>
    <dsp:sp modelId="{E9379164-035E-4663-ACF2-8859DB0A8487}">
      <dsp:nvSpPr>
        <dsp:cNvPr id="0" name=""/>
        <dsp:cNvSpPr/>
      </dsp:nvSpPr>
      <dsp:spPr>
        <a:xfrm>
          <a:off x="0" y="1955919"/>
          <a:ext cx="7500990" cy="545753"/>
        </a:xfrm>
        <a:prstGeom prst="roundRect">
          <a:avLst/>
        </a:prstGeom>
        <a:solidFill>
          <a:schemeClr val="accent2">
            <a:hueOff val="-6077835"/>
            <a:satOff val="12500"/>
            <a:lumOff val="-956"/>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S" sz="2300" b="1" u="none" kern="1200" dirty="0" smtClean="0">
              <a:solidFill>
                <a:schemeClr val="bg1"/>
              </a:solidFill>
              <a:latin typeface="Arial" pitchFamily="34" charset="0"/>
              <a:cs typeface="Arial" pitchFamily="34" charset="0"/>
              <a:hlinkClick xmlns:r="http://schemas.openxmlformats.org/officeDocument/2006/relationships" r:id="rId1" action="ppaction://hlinkpres?slideindex=29&amp;slidetitle=Diapositiva 29"/>
            </a:rPr>
            <a:t>Estado de Cambios en la Situación Financiera</a:t>
          </a:r>
          <a:endParaRPr lang="es-ES_tradnl" sz="2300" b="1" u="none" kern="1200" dirty="0" smtClean="0">
            <a:solidFill>
              <a:schemeClr val="bg1"/>
            </a:solidFill>
            <a:latin typeface="Arial" pitchFamily="34" charset="0"/>
            <a:cs typeface="Arial" pitchFamily="34" charset="0"/>
          </a:endParaRPr>
        </a:p>
      </dsp:txBody>
      <dsp:txXfrm>
        <a:off x="0" y="1955919"/>
        <a:ext cx="7500990" cy="545753"/>
      </dsp:txXfrm>
    </dsp:sp>
    <dsp:sp modelId="{725B79CF-31F4-4D8E-855A-E915C97D0E23}">
      <dsp:nvSpPr>
        <dsp:cNvPr id="0" name=""/>
        <dsp:cNvSpPr/>
      </dsp:nvSpPr>
      <dsp:spPr>
        <a:xfrm>
          <a:off x="0" y="2616729"/>
          <a:ext cx="7500990" cy="441508"/>
        </a:xfrm>
        <a:prstGeom prst="roundRect">
          <a:avLst/>
        </a:prstGeom>
        <a:solidFill>
          <a:schemeClr val="accent2">
            <a:hueOff val="-8103780"/>
            <a:satOff val="16667"/>
            <a:lumOff val="-1274"/>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S_tradnl" sz="2300" b="1" u="none" kern="1200" dirty="0" smtClean="0">
              <a:solidFill>
                <a:schemeClr val="bg1"/>
              </a:solidFill>
              <a:latin typeface="Arial" pitchFamily="34" charset="0"/>
              <a:cs typeface="Arial" pitchFamily="34" charset="0"/>
              <a:hlinkClick xmlns:r="http://schemas.openxmlformats.org/officeDocument/2006/relationships" r:id="rId1" action="ppaction://hlinkpres?slideindex=34&amp;slidetitle=Diapositiva 34"/>
            </a:rPr>
            <a:t>Estado de Flujos de Efectivo</a:t>
          </a:r>
          <a:endParaRPr lang="es-ES_tradnl" sz="2300" b="1" u="none" kern="1200" dirty="0">
            <a:solidFill>
              <a:schemeClr val="bg1"/>
            </a:solidFill>
            <a:latin typeface="Arial" pitchFamily="34" charset="0"/>
            <a:cs typeface="Arial" pitchFamily="34" charset="0"/>
          </a:endParaRPr>
        </a:p>
      </dsp:txBody>
      <dsp:txXfrm>
        <a:off x="0" y="2616729"/>
        <a:ext cx="7500990" cy="441508"/>
      </dsp:txXfrm>
    </dsp:sp>
    <dsp:sp modelId="{F5FAF757-0BC4-45DA-B597-34DCD4426E06}">
      <dsp:nvSpPr>
        <dsp:cNvPr id="0" name=""/>
        <dsp:cNvSpPr/>
      </dsp:nvSpPr>
      <dsp:spPr>
        <a:xfrm>
          <a:off x="0" y="3184958"/>
          <a:ext cx="7500990" cy="495896"/>
        </a:xfrm>
        <a:prstGeom prst="roundRect">
          <a:avLst/>
        </a:prstGeom>
        <a:solidFill>
          <a:schemeClr val="accent2">
            <a:hueOff val="-10129725"/>
            <a:satOff val="20834"/>
            <a:lumOff val="-1593"/>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S" sz="2300" b="1" u="none" kern="1200" dirty="0" smtClean="0">
              <a:solidFill>
                <a:schemeClr val="bg1"/>
              </a:solidFill>
              <a:latin typeface="Arial" pitchFamily="34" charset="0"/>
              <a:cs typeface="Arial" pitchFamily="34" charset="0"/>
              <a:hlinkClick xmlns:r="http://schemas.openxmlformats.org/officeDocument/2006/relationships" r:id="rId1" action="ppaction://hlinkpres?slideindex=38&amp;slidetitle=Diapositiva 38"/>
            </a:rPr>
            <a:t>Estado Analítico del Activo</a:t>
          </a:r>
          <a:endParaRPr lang="es-ES" sz="2300" b="1" u="none" kern="1200" dirty="0" smtClean="0">
            <a:solidFill>
              <a:schemeClr val="bg1"/>
            </a:solidFill>
            <a:latin typeface="Arial" pitchFamily="34" charset="0"/>
            <a:cs typeface="Arial" pitchFamily="34" charset="0"/>
          </a:endParaRPr>
        </a:p>
      </dsp:txBody>
      <dsp:txXfrm>
        <a:off x="0" y="3184958"/>
        <a:ext cx="7500990" cy="495896"/>
      </dsp:txXfrm>
    </dsp:sp>
    <dsp:sp modelId="{4908056E-6759-44F3-B45C-B62BD754CC10}">
      <dsp:nvSpPr>
        <dsp:cNvPr id="0" name=""/>
        <dsp:cNvSpPr/>
      </dsp:nvSpPr>
      <dsp:spPr>
        <a:xfrm>
          <a:off x="0" y="3807575"/>
          <a:ext cx="7500990" cy="495896"/>
        </a:xfrm>
        <a:prstGeom prst="roundRect">
          <a:avLst/>
        </a:prstGeom>
        <a:solidFill>
          <a:schemeClr val="accent2">
            <a:hueOff val="-12155671"/>
            <a:satOff val="25001"/>
            <a:lumOff val="-1912"/>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S" sz="2300" b="1" u="none" kern="1200" dirty="0" smtClean="0">
              <a:solidFill>
                <a:schemeClr val="bg1"/>
              </a:solidFill>
              <a:latin typeface="Arial" pitchFamily="34" charset="0"/>
              <a:cs typeface="Arial" pitchFamily="34" charset="0"/>
              <a:hlinkClick xmlns:r="http://schemas.openxmlformats.org/officeDocument/2006/relationships" r:id="rId1" action="ppaction://hlinkpres?slideindex=41&amp;slidetitle=Diapositiva 41"/>
            </a:rPr>
            <a:t>Estado Analítico de la Deuda</a:t>
          </a:r>
          <a:endParaRPr lang="es-ES" sz="2300" b="1" u="none" kern="1200" dirty="0" smtClean="0">
            <a:solidFill>
              <a:schemeClr val="bg1"/>
            </a:solidFill>
            <a:latin typeface="Arial" pitchFamily="34" charset="0"/>
            <a:cs typeface="Arial" pitchFamily="34" charset="0"/>
          </a:endParaRPr>
        </a:p>
      </dsp:txBody>
      <dsp:txXfrm>
        <a:off x="0" y="3807575"/>
        <a:ext cx="7500990" cy="495896"/>
      </dsp:txXfrm>
    </dsp:sp>
    <dsp:sp modelId="{035052A9-606D-4900-A440-2E3B14EDA3CC}">
      <dsp:nvSpPr>
        <dsp:cNvPr id="0" name=""/>
        <dsp:cNvSpPr/>
      </dsp:nvSpPr>
      <dsp:spPr>
        <a:xfrm>
          <a:off x="0" y="4430191"/>
          <a:ext cx="7500990" cy="496959"/>
        </a:xfrm>
        <a:prstGeom prst="roundRect">
          <a:avLst/>
        </a:prstGeom>
        <a:solidFill>
          <a:schemeClr val="accent2">
            <a:hueOff val="-14181616"/>
            <a:satOff val="29167"/>
            <a:lumOff val="-223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S" sz="2300" b="1" u="none" kern="1200" dirty="0" smtClean="0">
              <a:solidFill>
                <a:schemeClr val="bg1"/>
              </a:solidFill>
              <a:latin typeface="Arial" pitchFamily="34" charset="0"/>
              <a:cs typeface="Arial" pitchFamily="34" charset="0"/>
              <a:hlinkClick xmlns:r="http://schemas.openxmlformats.org/officeDocument/2006/relationships" r:id="rId1" action="ppaction://hlinkpres?slideindex=43&amp;slidetitle=Diapositiva 43"/>
            </a:rPr>
            <a:t>Informes sobre Pasivos Contingentes</a:t>
          </a:r>
          <a:endParaRPr lang="es-ES" sz="2300" b="1" u="none" kern="1200" dirty="0" smtClean="0">
            <a:solidFill>
              <a:schemeClr val="bg1"/>
            </a:solidFill>
            <a:latin typeface="Arial" pitchFamily="34" charset="0"/>
            <a:cs typeface="Arial" pitchFamily="34" charset="0"/>
          </a:endParaRPr>
        </a:p>
      </dsp:txBody>
      <dsp:txXfrm>
        <a:off x="0" y="4430191"/>
        <a:ext cx="7500990" cy="496959"/>
      </dsp:txXfrm>
    </dsp:sp>
    <dsp:sp modelId="{D1226CD9-368D-422B-9BBA-409F9C2F8F5C}">
      <dsp:nvSpPr>
        <dsp:cNvPr id="0" name=""/>
        <dsp:cNvSpPr/>
      </dsp:nvSpPr>
      <dsp:spPr>
        <a:xfrm>
          <a:off x="0" y="5005732"/>
          <a:ext cx="7500990" cy="509355"/>
        </a:xfrm>
        <a:prstGeom prst="roundRect">
          <a:avLst/>
        </a:prstGeom>
        <a:solidFill>
          <a:schemeClr val="accent2">
            <a:hueOff val="-16207560"/>
            <a:satOff val="33334"/>
            <a:lumOff val="-2549"/>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S" sz="2300" b="1" u="none" kern="1200" dirty="0" smtClean="0">
              <a:solidFill>
                <a:schemeClr val="bg1"/>
              </a:solidFill>
              <a:latin typeface="Arial" pitchFamily="34" charset="0"/>
              <a:cs typeface="Arial" pitchFamily="34" charset="0"/>
              <a:hlinkClick xmlns:r="http://schemas.openxmlformats.org/officeDocument/2006/relationships" r:id="rId1" action="ppaction://hlinkpres?slideindex=44&amp;slidetitle=Diapositiva 44"/>
            </a:rPr>
            <a:t>Notas a los Estados Financieros</a:t>
          </a:r>
          <a:endParaRPr lang="es-MX" sz="2300" b="1" u="none" kern="1200" dirty="0">
            <a:solidFill>
              <a:schemeClr val="bg1"/>
            </a:solidFill>
            <a:latin typeface="Arial" pitchFamily="34" charset="0"/>
            <a:cs typeface="Arial" pitchFamily="34" charset="0"/>
          </a:endParaRPr>
        </a:p>
      </dsp:txBody>
      <dsp:txXfrm>
        <a:off x="0" y="5005732"/>
        <a:ext cx="7500990" cy="50935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1ED248-9299-452C-9B65-4139ED8806AC}">
      <dsp:nvSpPr>
        <dsp:cNvPr id="0" name=""/>
        <dsp:cNvSpPr/>
      </dsp:nvSpPr>
      <dsp:spPr>
        <a:xfrm>
          <a:off x="0" y="38232"/>
          <a:ext cx="7143800" cy="691200"/>
        </a:xfrm>
        <a:prstGeom prst="rect">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150000"/>
            </a:lnSpc>
            <a:spcBef>
              <a:spcPct val="0"/>
            </a:spcBef>
            <a:spcAft>
              <a:spcPct val="35000"/>
            </a:spcAft>
          </a:pPr>
          <a:r>
            <a:rPr lang="es-ES" sz="2400" b="1" kern="1200" dirty="0" smtClean="0">
              <a:latin typeface="Arial" pitchFamily="34" charset="0"/>
              <a:cs typeface="Arial" pitchFamily="34" charset="0"/>
            </a:rPr>
            <a:t>ESTADO DE SITUACIÓN FINANCIERA</a:t>
          </a:r>
          <a:endParaRPr lang="es-MX" sz="2400" kern="1200" dirty="0">
            <a:latin typeface="Arial" pitchFamily="34" charset="0"/>
            <a:cs typeface="Arial" pitchFamily="34" charset="0"/>
          </a:endParaRPr>
        </a:p>
      </dsp:txBody>
      <dsp:txXfrm>
        <a:off x="0" y="38232"/>
        <a:ext cx="7143800" cy="691200"/>
      </dsp:txXfrm>
    </dsp:sp>
    <dsp:sp modelId="{30F96BCB-1070-42DC-BC0A-701F6DB88587}">
      <dsp:nvSpPr>
        <dsp:cNvPr id="0" name=""/>
        <dsp:cNvSpPr/>
      </dsp:nvSpPr>
      <dsp:spPr>
        <a:xfrm>
          <a:off x="0" y="729432"/>
          <a:ext cx="7143800" cy="4018680"/>
        </a:xfrm>
        <a:prstGeom prst="rect">
          <a:avLst/>
        </a:prstGeom>
        <a:solidFill>
          <a:schemeClr val="accent5">
            <a:tint val="40000"/>
            <a:alpha val="90000"/>
            <a:hueOff val="0"/>
            <a:satOff val="0"/>
            <a:lumOff val="0"/>
            <a:alphaOff val="0"/>
          </a:schemeClr>
        </a:solidFill>
        <a:ln w="11430" cap="flat" cmpd="sng" algn="ctr">
          <a:solidFill>
            <a:schemeClr val="accent5">
              <a:tint val="40000"/>
              <a:alpha val="90000"/>
              <a:hueOff val="0"/>
              <a:satOff val="0"/>
              <a:lumOff val="0"/>
              <a:alphaOff val="0"/>
            </a:schemeClr>
          </a:solidFill>
          <a:prstDash val="solid"/>
        </a:ln>
        <a:effectLst>
          <a:outerShdw blurRad="39000" dist="25400" dir="5400000" rotWithShape="0">
            <a:schemeClr val="accent5">
              <a:tint val="40000"/>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150000"/>
            </a:lnSpc>
            <a:spcBef>
              <a:spcPct val="0"/>
            </a:spcBef>
            <a:spcAft>
              <a:spcPct val="15000"/>
            </a:spcAft>
            <a:buChar char="••"/>
          </a:pPr>
          <a:r>
            <a:rPr lang="es-ES" sz="2400" b="1" kern="1200" dirty="0" smtClean="0">
              <a:latin typeface="Arial" pitchFamily="34" charset="0"/>
              <a:cs typeface="Arial" pitchFamily="34" charset="0"/>
            </a:rPr>
            <a:t>Muestra información relativa a los recursos y obligaciones del ente Público a una fecha determinada (comparativa); incluye información acumulativa en tres grandes rubros: Activo (disponibilidad), Pasivo (exigibilidad) y Patrimonio o Hacienda pública (contribuido o generado).</a:t>
          </a:r>
          <a:endParaRPr lang="es-MX" sz="2400" kern="1200" dirty="0">
            <a:latin typeface="Arial" pitchFamily="34" charset="0"/>
            <a:cs typeface="Arial" pitchFamily="34" charset="0"/>
          </a:endParaRPr>
        </a:p>
      </dsp:txBody>
      <dsp:txXfrm>
        <a:off x="0" y="729432"/>
        <a:ext cx="7143800" cy="401868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1ED248-9299-452C-9B65-4139ED8806AC}">
      <dsp:nvSpPr>
        <dsp:cNvPr id="0" name=""/>
        <dsp:cNvSpPr/>
      </dsp:nvSpPr>
      <dsp:spPr>
        <a:xfrm>
          <a:off x="0" y="3268"/>
          <a:ext cx="7143800" cy="777600"/>
        </a:xfrm>
        <a:prstGeom prst="rect">
          <a:avLst/>
        </a:prstGeom>
        <a:solidFill>
          <a:srgbClr val="0070C0"/>
        </a:soli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150000"/>
            </a:lnSpc>
            <a:spcBef>
              <a:spcPct val="0"/>
            </a:spcBef>
            <a:spcAft>
              <a:spcPct val="35000"/>
            </a:spcAft>
          </a:pPr>
          <a:r>
            <a:rPr kumimoji="0" lang="es-MX" sz="2700" b="1" i="0" u="none" strike="noStrike" kern="1200" cap="none" spc="0" normalizeH="0" baseline="0" noProof="0" dirty="0" smtClean="0">
              <a:ln/>
              <a:effectLst/>
              <a:uLnTx/>
              <a:uFillTx/>
              <a:latin typeface="Arial" pitchFamily="34" charset="0"/>
              <a:ea typeface="+mj-ea"/>
              <a:cs typeface="Arial" pitchFamily="34" charset="0"/>
            </a:rPr>
            <a:t>ESTADO</a:t>
          </a:r>
          <a:r>
            <a:rPr kumimoji="0" lang="es-MX" sz="2700" b="1" i="0" u="none" strike="noStrike" kern="1200" cap="none" spc="0" normalizeH="0" noProof="0" dirty="0" smtClean="0">
              <a:ln/>
              <a:effectLst/>
              <a:uLnTx/>
              <a:uFillTx/>
              <a:latin typeface="Arial" pitchFamily="34" charset="0"/>
              <a:ea typeface="+mj-ea"/>
              <a:cs typeface="Arial" pitchFamily="34" charset="0"/>
            </a:rPr>
            <a:t> DE ACTIVIDADES</a:t>
          </a:r>
          <a:endParaRPr lang="es-MX" sz="2700" kern="1200" dirty="0">
            <a:latin typeface="Arial" pitchFamily="34" charset="0"/>
            <a:cs typeface="Arial" pitchFamily="34" charset="0"/>
          </a:endParaRPr>
        </a:p>
      </dsp:txBody>
      <dsp:txXfrm>
        <a:off x="0" y="3268"/>
        <a:ext cx="7143800" cy="777600"/>
      </dsp:txXfrm>
    </dsp:sp>
    <dsp:sp modelId="{30F96BCB-1070-42DC-BC0A-701F6DB88587}">
      <dsp:nvSpPr>
        <dsp:cNvPr id="0" name=""/>
        <dsp:cNvSpPr/>
      </dsp:nvSpPr>
      <dsp:spPr>
        <a:xfrm>
          <a:off x="0" y="780868"/>
          <a:ext cx="7143800" cy="4002209"/>
        </a:xfrm>
        <a:prstGeom prst="rect">
          <a:avLst/>
        </a:prstGeom>
        <a:solidFill>
          <a:srgbClr val="99CCFF"/>
        </a:solidFill>
        <a:ln w="11430" cap="flat" cmpd="sng" algn="ctr">
          <a:solidFill>
            <a:schemeClr val="accent5">
              <a:tint val="40000"/>
              <a:alpha val="90000"/>
              <a:hueOff val="0"/>
              <a:satOff val="0"/>
              <a:lumOff val="0"/>
              <a:alphaOff val="0"/>
            </a:schemeClr>
          </a:solidFill>
          <a:prstDash val="solid"/>
        </a:ln>
        <a:effectLst>
          <a:outerShdw blurRad="39000" dist="25400" dir="5400000" rotWithShape="0">
            <a:schemeClr val="accent5">
              <a:tint val="40000"/>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4018" tIns="144018" rIns="192024" bIns="216027" numCol="1" spcCol="1270" anchor="t" anchorCtr="0">
          <a:noAutofit/>
        </a:bodyPr>
        <a:lstStyle/>
        <a:p>
          <a:pPr marL="228600" lvl="1" indent="-228600" algn="just" defTabSz="1200150">
            <a:lnSpc>
              <a:spcPct val="150000"/>
            </a:lnSpc>
            <a:spcBef>
              <a:spcPct val="0"/>
            </a:spcBef>
            <a:spcAft>
              <a:spcPct val="15000"/>
            </a:spcAft>
            <a:buChar char="••"/>
          </a:pPr>
          <a:r>
            <a:rPr lang="es-ES" sz="2700" b="0" kern="1200" dirty="0" smtClean="0">
              <a:latin typeface="Arial" pitchFamily="34" charset="0"/>
              <a:cs typeface="Arial" pitchFamily="34" charset="0"/>
            </a:rPr>
            <a:t>Muestra el resultado de las operaciones de ingresos y gastos de un ente durante un período determinado.</a:t>
          </a:r>
          <a:endParaRPr lang="es-MX" sz="2700" b="0" kern="1200" dirty="0">
            <a:latin typeface="Arial" pitchFamily="34" charset="0"/>
            <a:cs typeface="Arial" pitchFamily="34" charset="0"/>
          </a:endParaRPr>
        </a:p>
        <a:p>
          <a:pPr marL="228600" lvl="1" indent="-228600" algn="just" defTabSz="1200150">
            <a:lnSpc>
              <a:spcPct val="150000"/>
            </a:lnSpc>
            <a:spcBef>
              <a:spcPct val="0"/>
            </a:spcBef>
            <a:spcAft>
              <a:spcPct val="15000"/>
            </a:spcAft>
            <a:buChar char="••"/>
          </a:pPr>
          <a:r>
            <a:rPr lang="es-ES" sz="2700" b="0" kern="1200" dirty="0" smtClean="0">
              <a:latin typeface="Arial" pitchFamily="34" charset="0"/>
              <a:cs typeface="Arial" pitchFamily="34" charset="0"/>
            </a:rPr>
            <a:t>Ingresos por rubros, el gasto por objeto armonizado. Resultado final: ahorro o </a:t>
          </a:r>
          <a:r>
            <a:rPr lang="es-ES" sz="2700" b="0" kern="1200" dirty="0" err="1" smtClean="0">
              <a:latin typeface="Arial" pitchFamily="34" charset="0"/>
              <a:cs typeface="Arial" pitchFamily="34" charset="0"/>
            </a:rPr>
            <a:t>desahorro</a:t>
          </a:r>
          <a:r>
            <a:rPr lang="es-ES" sz="2700" b="0" kern="1200" dirty="0" smtClean="0">
              <a:latin typeface="Arial" pitchFamily="34" charset="0"/>
              <a:cs typeface="Arial" pitchFamily="34" charset="0"/>
            </a:rPr>
            <a:t> del ejercicio.</a:t>
          </a:r>
          <a:endParaRPr lang="es-ES_tradnl" sz="2700" b="0" kern="1200" dirty="0">
            <a:latin typeface="Arial" pitchFamily="34" charset="0"/>
            <a:cs typeface="Arial" pitchFamily="34" charset="0"/>
          </a:endParaRPr>
        </a:p>
      </dsp:txBody>
      <dsp:txXfrm>
        <a:off x="0" y="780868"/>
        <a:ext cx="7143800" cy="400220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1ED248-9299-452C-9B65-4139ED8806AC}">
      <dsp:nvSpPr>
        <dsp:cNvPr id="0" name=""/>
        <dsp:cNvSpPr/>
      </dsp:nvSpPr>
      <dsp:spPr>
        <a:xfrm>
          <a:off x="0" y="158095"/>
          <a:ext cx="7143800" cy="934595"/>
        </a:xfrm>
        <a:prstGeom prst="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100000"/>
            </a:lnSpc>
            <a:spcBef>
              <a:spcPct val="0"/>
            </a:spcBef>
            <a:spcAft>
              <a:spcPct val="35000"/>
            </a:spcAft>
          </a:pPr>
          <a:r>
            <a:rPr lang="es-ES" sz="2400" b="1" kern="1200" dirty="0" smtClean="0">
              <a:latin typeface="Arial" pitchFamily="34" charset="0"/>
              <a:cs typeface="Arial" pitchFamily="34" charset="0"/>
            </a:rPr>
            <a:t>ESTADO DE VARIACIÓN EN LA HACIENDA PÚBLICA</a:t>
          </a:r>
          <a:endParaRPr lang="es-MX" sz="2400" kern="1200" dirty="0">
            <a:latin typeface="Arial" pitchFamily="34" charset="0"/>
            <a:cs typeface="Arial" pitchFamily="34" charset="0"/>
          </a:endParaRPr>
        </a:p>
      </dsp:txBody>
      <dsp:txXfrm>
        <a:off x="0" y="158095"/>
        <a:ext cx="7143800" cy="934595"/>
      </dsp:txXfrm>
    </dsp:sp>
    <dsp:sp modelId="{30F96BCB-1070-42DC-BC0A-701F6DB88587}">
      <dsp:nvSpPr>
        <dsp:cNvPr id="0" name=""/>
        <dsp:cNvSpPr/>
      </dsp:nvSpPr>
      <dsp:spPr>
        <a:xfrm>
          <a:off x="0" y="1092690"/>
          <a:ext cx="7143800" cy="3535560"/>
        </a:xfrm>
        <a:prstGeom prst="rect">
          <a:avLst/>
        </a:prstGeom>
        <a:solidFill>
          <a:schemeClr val="accent2">
            <a:tint val="40000"/>
            <a:alpha val="90000"/>
            <a:hueOff val="0"/>
            <a:satOff val="0"/>
            <a:lumOff val="0"/>
            <a:alphaOff val="0"/>
          </a:schemeClr>
        </a:solidFill>
        <a:ln w="11430" cap="flat" cmpd="sng" algn="ctr">
          <a:solidFill>
            <a:schemeClr val="accent2">
              <a:tint val="40000"/>
              <a:alpha val="90000"/>
              <a:hueOff val="0"/>
              <a:satOff val="0"/>
              <a:lumOff val="0"/>
              <a:alphaOff val="0"/>
            </a:schemeClr>
          </a:solidFill>
          <a:prstDash val="solid"/>
        </a:ln>
        <a:effectLst>
          <a:outerShdw blurRad="39000" dist="25400" dir="5400000" rotWithShape="0">
            <a:schemeClr val="accent2">
              <a:tint val="40000"/>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just" defTabSz="1244600">
            <a:lnSpc>
              <a:spcPct val="150000"/>
            </a:lnSpc>
            <a:spcBef>
              <a:spcPct val="0"/>
            </a:spcBef>
            <a:spcAft>
              <a:spcPct val="15000"/>
            </a:spcAft>
            <a:buChar char="••"/>
          </a:pPr>
          <a:r>
            <a:rPr lang="es-MX" sz="2800" b="0" kern="1200" dirty="0" smtClean="0">
              <a:latin typeface="Arial" pitchFamily="34" charset="0"/>
              <a:cs typeface="Arial" pitchFamily="34" charset="0"/>
            </a:rPr>
            <a:t>Muestra los cambios que sufrieron los distintos elementos que componen la Hacienda Pública/Patrimonio, entre el inicio y el final del período. </a:t>
          </a:r>
          <a:endParaRPr lang="es-MX" sz="2800" b="0" kern="1200" dirty="0">
            <a:latin typeface="Arial" pitchFamily="34" charset="0"/>
            <a:cs typeface="Arial" pitchFamily="34" charset="0"/>
          </a:endParaRPr>
        </a:p>
        <a:p>
          <a:pPr marL="285750" lvl="1" indent="-285750" algn="just" defTabSz="1244600">
            <a:lnSpc>
              <a:spcPct val="150000"/>
            </a:lnSpc>
            <a:spcBef>
              <a:spcPct val="0"/>
            </a:spcBef>
            <a:spcAft>
              <a:spcPct val="15000"/>
            </a:spcAft>
            <a:buChar char="••"/>
          </a:pPr>
          <a:r>
            <a:rPr lang="es-ES" sz="2800" b="0" kern="1200" dirty="0" smtClean="0">
              <a:latin typeface="Arial" pitchFamily="34" charset="0"/>
              <a:cs typeface="Arial" pitchFamily="34" charset="0"/>
            </a:rPr>
            <a:t>Busca explicar y analizar cada variación.</a:t>
          </a:r>
          <a:endParaRPr lang="es-MX" sz="2800" b="0" kern="1200" dirty="0">
            <a:latin typeface="Arial" pitchFamily="34" charset="0"/>
            <a:cs typeface="Arial" pitchFamily="34" charset="0"/>
          </a:endParaRPr>
        </a:p>
      </dsp:txBody>
      <dsp:txXfrm>
        <a:off x="0" y="1092690"/>
        <a:ext cx="7143800" cy="353556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1ED248-9299-452C-9B65-4139ED8806AC}">
      <dsp:nvSpPr>
        <dsp:cNvPr id="0" name=""/>
        <dsp:cNvSpPr/>
      </dsp:nvSpPr>
      <dsp:spPr>
        <a:xfrm>
          <a:off x="0" y="98961"/>
          <a:ext cx="7143800" cy="956787"/>
        </a:xfrm>
        <a:prstGeom prst="rect">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100000"/>
            </a:lnSpc>
            <a:spcBef>
              <a:spcPct val="0"/>
            </a:spcBef>
            <a:spcAft>
              <a:spcPct val="35000"/>
            </a:spcAft>
          </a:pPr>
          <a:r>
            <a:rPr lang="es-ES" sz="2400" b="1" kern="1200" dirty="0" smtClean="0">
              <a:latin typeface="Arial" pitchFamily="34" charset="0"/>
              <a:cs typeface="Arial" pitchFamily="34" charset="0"/>
            </a:rPr>
            <a:t>ESTADO DE CAMBIOS EN LA SITUACIÓN FINANCIERA</a:t>
          </a:r>
          <a:endParaRPr lang="es-MX" sz="2400" kern="1200" dirty="0">
            <a:latin typeface="Arial" pitchFamily="34" charset="0"/>
            <a:cs typeface="Arial" pitchFamily="34" charset="0"/>
          </a:endParaRPr>
        </a:p>
      </dsp:txBody>
      <dsp:txXfrm>
        <a:off x="0" y="98961"/>
        <a:ext cx="7143800" cy="956787"/>
      </dsp:txXfrm>
    </dsp:sp>
    <dsp:sp modelId="{30F96BCB-1070-42DC-BC0A-701F6DB88587}">
      <dsp:nvSpPr>
        <dsp:cNvPr id="0" name=""/>
        <dsp:cNvSpPr/>
      </dsp:nvSpPr>
      <dsp:spPr>
        <a:xfrm>
          <a:off x="0" y="1055749"/>
          <a:ext cx="7143800" cy="3631635"/>
        </a:xfrm>
        <a:prstGeom prst="rect">
          <a:avLst/>
        </a:prstGeom>
        <a:solidFill>
          <a:schemeClr val="accent4">
            <a:tint val="40000"/>
            <a:alpha val="90000"/>
            <a:hueOff val="0"/>
            <a:satOff val="0"/>
            <a:lumOff val="0"/>
            <a:alphaOff val="0"/>
          </a:schemeClr>
        </a:solidFill>
        <a:ln w="11430" cap="flat" cmpd="sng" algn="ctr">
          <a:solidFill>
            <a:schemeClr val="accent4">
              <a:tint val="40000"/>
              <a:alpha val="90000"/>
              <a:hueOff val="0"/>
              <a:satOff val="0"/>
              <a:lumOff val="0"/>
              <a:alphaOff val="0"/>
            </a:schemeClr>
          </a:solidFill>
          <a:prstDash val="solid"/>
        </a:ln>
        <a:effectLst>
          <a:outerShdw blurRad="39000" dist="25400" dir="5400000" rotWithShape="0">
            <a:schemeClr val="accent4">
              <a:tint val="40000"/>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just" defTabSz="933450">
            <a:lnSpc>
              <a:spcPct val="150000"/>
            </a:lnSpc>
            <a:spcBef>
              <a:spcPct val="0"/>
            </a:spcBef>
            <a:spcAft>
              <a:spcPct val="15000"/>
            </a:spcAft>
            <a:buChar char="••"/>
          </a:pPr>
          <a:r>
            <a:rPr lang="es-MX" sz="2100" b="0" kern="1200" dirty="0" smtClean="0">
              <a:latin typeface="Arial" pitchFamily="34" charset="0"/>
              <a:cs typeface="Arial" pitchFamily="34" charset="0"/>
            </a:rPr>
            <a:t>Su finalidad es proveer de información sobre el origen y aplicación de los recursos del ente público, muestra: </a:t>
          </a:r>
          <a:endParaRPr lang="es-MX" sz="2100" b="0" kern="1200" dirty="0">
            <a:latin typeface="Arial" pitchFamily="34" charset="0"/>
            <a:cs typeface="Arial" pitchFamily="34" charset="0"/>
          </a:endParaRPr>
        </a:p>
        <a:p>
          <a:pPr marL="228600" lvl="1" indent="-228600" algn="just" defTabSz="933450">
            <a:lnSpc>
              <a:spcPct val="150000"/>
            </a:lnSpc>
            <a:spcBef>
              <a:spcPct val="0"/>
            </a:spcBef>
            <a:spcAft>
              <a:spcPct val="15000"/>
            </a:spcAft>
            <a:buChar char="••"/>
          </a:pPr>
          <a:r>
            <a:rPr lang="es-MX" sz="2100" b="0" kern="1200" dirty="0" smtClean="0">
              <a:latin typeface="Arial" pitchFamily="34" charset="0"/>
              <a:cs typeface="Arial" pitchFamily="34" charset="0"/>
            </a:rPr>
            <a:t>La obtención o disposición de los recursos y obligaciones durante el ejercicio.</a:t>
          </a:r>
          <a:endParaRPr lang="es-MX" sz="2100" b="0" kern="1200" dirty="0">
            <a:latin typeface="Arial" pitchFamily="34" charset="0"/>
            <a:cs typeface="Arial" pitchFamily="34" charset="0"/>
          </a:endParaRPr>
        </a:p>
        <a:p>
          <a:pPr marL="228600" lvl="1" indent="-228600" algn="just" defTabSz="933450">
            <a:lnSpc>
              <a:spcPct val="150000"/>
            </a:lnSpc>
            <a:spcBef>
              <a:spcPct val="0"/>
            </a:spcBef>
            <a:spcAft>
              <a:spcPct val="15000"/>
            </a:spcAft>
            <a:buChar char="••"/>
          </a:pPr>
          <a:r>
            <a:rPr lang="es-MX" sz="2100" b="0" kern="1200" dirty="0" smtClean="0">
              <a:latin typeface="Arial" pitchFamily="34" charset="0"/>
              <a:cs typeface="Arial" pitchFamily="34" charset="0"/>
            </a:rPr>
            <a:t>El nombre de las cuentas del Estado de Situación Financiera, agrupándolas en la forma siguiente: Activo, Pasivo y Hacienda Publica/Patrimonio. </a:t>
          </a:r>
          <a:endParaRPr lang="es-MX" sz="2100" b="0" kern="1200" dirty="0">
            <a:latin typeface="Arial" pitchFamily="34" charset="0"/>
            <a:cs typeface="Arial" pitchFamily="34" charset="0"/>
          </a:endParaRPr>
        </a:p>
      </dsp:txBody>
      <dsp:txXfrm>
        <a:off x="0" y="1055749"/>
        <a:ext cx="7143800" cy="363163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BEFDAB-CD92-4C7C-BF3C-2E57F021E4C0}" type="datetimeFigureOut">
              <a:rPr lang="es-MX" smtClean="0"/>
              <a:pPr/>
              <a:t>17/10/2014</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10ACAE-FD9D-4502-BF35-B9FFA8E269E2}" type="slidenum">
              <a:rPr lang="es-MX" smtClean="0"/>
              <a:pPr/>
              <a:t>‹Nº›</a:t>
            </a:fld>
            <a:endParaRPr lang="es-MX"/>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ABA1A8-1447-44D7-B224-C83B73FF8800}" type="datetimeFigureOut">
              <a:rPr lang="es-MX" smtClean="0"/>
              <a:pPr/>
              <a:t>17/10/2014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EE52DA-FD70-4C82-86BE-53F81558E923}" type="slidenum">
              <a:rPr lang="es-MX" smtClean="0"/>
              <a:pPr/>
              <a:t>‹Nº›</a:t>
            </a:fld>
            <a:endParaRPr lang="es-MX"/>
          </a:p>
        </p:txBody>
      </p:sp>
    </p:spTree>
    <p:extLst>
      <p:ext uri="{BB962C8B-B14F-4D97-AF65-F5344CB8AC3E}">
        <p14:creationId xmlns="" xmlns:p14="http://schemas.microsoft.com/office/powerpoint/2010/main" val="756214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1EE52DA-FD70-4C82-86BE-53F81558E923}" type="slidenum">
              <a:rPr lang="es-MX" smtClean="0"/>
              <a:pPr/>
              <a:t>74</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07C636B-A675-4378-A7B3-0335CC0C65C0}" type="datetimeFigureOut">
              <a:rPr lang="es-MX" smtClean="0"/>
              <a:pPr/>
              <a:t>17/10/2014</a:t>
            </a:fld>
            <a:endParaRPr lang="es-MX"/>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MX"/>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EA85ACF-DA92-4CA2-AFB4-6F04F04ECBDF}"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07C636B-A675-4378-A7B3-0335CC0C65C0}" type="datetimeFigureOut">
              <a:rPr lang="es-MX" smtClean="0"/>
              <a:pPr/>
              <a:t>17/10/2014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7EA85ACF-DA92-4CA2-AFB4-6F04F04ECBDF}"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E07C636B-A675-4378-A7B3-0335CC0C65C0}" type="datetimeFigureOut">
              <a:rPr lang="es-MX" smtClean="0"/>
              <a:pPr/>
              <a:t>17/10/2014</a:t>
            </a:fld>
            <a:endParaRPr lang="es-MX"/>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MX"/>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EA85ACF-DA92-4CA2-AFB4-6F04F04ECBDF}"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07C636B-A675-4378-A7B3-0335CC0C65C0}" type="datetimeFigureOut">
              <a:rPr lang="es-MX" smtClean="0"/>
              <a:pPr/>
              <a:t>17/10/2014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7EA85ACF-DA92-4CA2-AFB4-6F04F04ECBDF}" type="slidenum">
              <a:rPr lang="es-MX" smtClean="0"/>
              <a:pPr/>
              <a:t>‹Nº›</a:t>
            </a:fld>
            <a:endParaRPr lang="es-MX"/>
          </a:p>
        </p:txBody>
      </p:sp>
      <p:pic>
        <p:nvPicPr>
          <p:cNvPr id="7" name="3 Marcador de contenido" descr="Logo_5 (1).gif"/>
          <p:cNvPicPr>
            <a:picLocks noChangeAspect="1"/>
          </p:cNvPicPr>
          <p:nvPr userDrawn="1"/>
        </p:nvPicPr>
        <p:blipFill>
          <a:blip r:embed="rId2" cstate="print"/>
          <a:stretch>
            <a:fillRect/>
          </a:stretch>
        </p:blipFill>
        <p:spPr>
          <a:xfrm>
            <a:off x="6207136" y="214290"/>
            <a:ext cx="1651012" cy="57150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07C636B-A675-4378-A7B3-0335CC0C65C0}" type="datetimeFigureOut">
              <a:rPr lang="es-MX" smtClean="0"/>
              <a:pPr/>
              <a:t>17/10/2014</a:t>
            </a:fld>
            <a:endParaRPr lang="es-MX"/>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MX"/>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7EA85ACF-DA92-4CA2-AFB4-6F04F04ECBDF}" type="slidenum">
              <a:rPr lang="es-MX" smtClean="0"/>
              <a:pPr/>
              <a:t>‹Nº›</a:t>
            </a:fld>
            <a:endParaRPr lang="es-MX"/>
          </a:p>
        </p:txBody>
      </p:sp>
      <p:pic>
        <p:nvPicPr>
          <p:cNvPr id="7" name="3 Marcador de contenido" descr="Logo_5 (1).gif"/>
          <p:cNvPicPr>
            <a:picLocks noChangeAspect="1"/>
          </p:cNvPicPr>
          <p:nvPr userDrawn="1"/>
        </p:nvPicPr>
        <p:blipFill>
          <a:blip r:embed="rId2" cstate="print"/>
          <a:stretch>
            <a:fillRect/>
          </a:stretch>
        </p:blipFill>
        <p:spPr>
          <a:xfrm>
            <a:off x="6207136" y="214290"/>
            <a:ext cx="1651012" cy="57150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07C636B-A675-4378-A7B3-0335CC0C65C0}" type="datetimeFigureOut">
              <a:rPr lang="es-MX" smtClean="0"/>
              <a:pPr/>
              <a:t>17/10/2014</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7EA85ACF-DA92-4CA2-AFB4-6F04F04ECBDF}" type="slidenum">
              <a:rPr lang="es-MX" smtClean="0"/>
              <a:pPr/>
              <a:t>‹Nº›</a:t>
            </a:fld>
            <a:endParaRPr lang="es-MX"/>
          </a:p>
        </p:txBody>
      </p:sp>
      <p:pic>
        <p:nvPicPr>
          <p:cNvPr id="8" name="3 Marcador de contenido" descr="Logo_5 (1).gif"/>
          <p:cNvPicPr>
            <a:picLocks noChangeAspect="1"/>
          </p:cNvPicPr>
          <p:nvPr userDrawn="1"/>
        </p:nvPicPr>
        <p:blipFill>
          <a:blip r:embed="rId2" cstate="print"/>
          <a:stretch>
            <a:fillRect/>
          </a:stretch>
        </p:blipFill>
        <p:spPr>
          <a:xfrm>
            <a:off x="6207136" y="214290"/>
            <a:ext cx="1651012" cy="57150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E07C636B-A675-4378-A7B3-0335CC0C65C0}" type="datetimeFigureOut">
              <a:rPr lang="es-MX" smtClean="0"/>
              <a:pPr/>
              <a:t>17/10/2014</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7EA85ACF-DA92-4CA2-AFB4-6F04F04ECBDF}" type="slidenum">
              <a:rPr lang="es-MX" smtClean="0"/>
              <a:pPr/>
              <a:t>‹Nº›</a:t>
            </a:fld>
            <a:endParaRPr lang="es-MX"/>
          </a:p>
        </p:txBody>
      </p:sp>
      <p:pic>
        <p:nvPicPr>
          <p:cNvPr id="10" name="3 Marcador de contenido" descr="Logo_5 (1).gif"/>
          <p:cNvPicPr>
            <a:picLocks noChangeAspect="1"/>
          </p:cNvPicPr>
          <p:nvPr userDrawn="1"/>
        </p:nvPicPr>
        <p:blipFill>
          <a:blip r:embed="rId2" cstate="print"/>
          <a:stretch>
            <a:fillRect/>
          </a:stretch>
        </p:blipFill>
        <p:spPr>
          <a:xfrm>
            <a:off x="6207136" y="214290"/>
            <a:ext cx="1651012" cy="57150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E07C636B-A675-4378-A7B3-0335CC0C65C0}" type="datetimeFigureOut">
              <a:rPr lang="es-MX" smtClean="0"/>
              <a:pPr/>
              <a:t>17/10/2014</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7EA85ACF-DA92-4CA2-AFB4-6F04F04ECBDF}" type="slidenum">
              <a:rPr lang="es-MX" smtClean="0"/>
              <a:pPr/>
              <a:t>‹Nº›</a:t>
            </a:fld>
            <a:endParaRPr lang="es-MX"/>
          </a:p>
        </p:txBody>
      </p:sp>
      <p:pic>
        <p:nvPicPr>
          <p:cNvPr id="6" name="3 Marcador de contenido" descr="Logo_5 (1).gif"/>
          <p:cNvPicPr>
            <a:picLocks noChangeAspect="1"/>
          </p:cNvPicPr>
          <p:nvPr userDrawn="1"/>
        </p:nvPicPr>
        <p:blipFill>
          <a:blip r:embed="rId2" cstate="print"/>
          <a:stretch>
            <a:fillRect/>
          </a:stretch>
        </p:blipFill>
        <p:spPr>
          <a:xfrm>
            <a:off x="6207136" y="214290"/>
            <a:ext cx="1651012" cy="57150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E07C636B-A675-4378-A7B3-0335CC0C65C0}" type="datetimeFigureOut">
              <a:rPr lang="es-MX" smtClean="0"/>
              <a:pPr/>
              <a:t>17/10/2014</a:t>
            </a:fld>
            <a:endParaRPr lang="es-MX"/>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MX"/>
          </a:p>
        </p:txBody>
      </p:sp>
      <p:sp>
        <p:nvSpPr>
          <p:cNvPr id="4" name="3 Marcador de número de diapositiva"/>
          <p:cNvSpPr>
            <a:spLocks noGrp="1"/>
          </p:cNvSpPr>
          <p:nvPr>
            <p:ph type="sldNum" sz="quarter" idx="12"/>
          </p:nvPr>
        </p:nvSpPr>
        <p:spPr/>
        <p:txBody>
          <a:bodyPr/>
          <a:lstStyle>
            <a:extLst/>
          </a:lstStyle>
          <a:p>
            <a:fld id="{7EA85ACF-DA92-4CA2-AFB4-6F04F04ECBDF}"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07C636B-A675-4378-A7B3-0335CC0C65C0}" type="datetimeFigureOut">
              <a:rPr lang="es-MX" smtClean="0"/>
              <a:pPr/>
              <a:t>17/10/2014</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7EA85ACF-DA92-4CA2-AFB4-6F04F04ECBDF}" type="slidenum">
              <a:rPr lang="es-MX" smtClean="0"/>
              <a:pPr/>
              <a:t>‹Nº›</a:t>
            </a:fld>
            <a:endParaRPr lang="es-MX"/>
          </a:p>
        </p:txBody>
      </p:sp>
      <p:pic>
        <p:nvPicPr>
          <p:cNvPr id="8" name="3 Marcador de contenido" descr="Logo_5 (1).gif"/>
          <p:cNvPicPr>
            <a:picLocks noChangeAspect="1"/>
          </p:cNvPicPr>
          <p:nvPr userDrawn="1"/>
        </p:nvPicPr>
        <p:blipFill>
          <a:blip r:embed="rId2" cstate="print"/>
          <a:stretch>
            <a:fillRect/>
          </a:stretch>
        </p:blipFill>
        <p:spPr>
          <a:xfrm>
            <a:off x="6207136" y="214290"/>
            <a:ext cx="1651012" cy="57150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E07C636B-A675-4378-A7B3-0335CC0C65C0}" type="datetimeFigureOut">
              <a:rPr lang="es-MX" smtClean="0"/>
              <a:pPr/>
              <a:t>17/10/2014</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7EA85ACF-DA92-4CA2-AFB4-6F04F04ECBDF}" type="slidenum">
              <a:rPr lang="es-MX" smtClean="0"/>
              <a:pPr/>
              <a:t>‹Nº›</a:t>
            </a:fld>
            <a:endParaRPr lang="es-MX"/>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07C636B-A675-4378-A7B3-0335CC0C65C0}" type="datetimeFigureOut">
              <a:rPr lang="es-MX" smtClean="0"/>
              <a:pPr/>
              <a:t>17/10/2014</a:t>
            </a:fld>
            <a:endParaRPr lang="es-MX"/>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MX"/>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EA85ACF-DA92-4CA2-AFB4-6F04F04ECBDF}"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INTEGRACI&#211;N%20DE%20LA%20CUENTA%20P&#218;BLICA%20ESTATAL_definitivo.pptx"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37.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INTEGRACI&#211;N%20DE%20LA%20CUENTA%20P&#218;BLICA%20ESTATAL_definitivo.ppt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INTEGRACI&#211;N%20DE%20LA%20CUENTA%20P&#218;BLICA%20ESTATAL_definitivo.ppt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INTEGRACI&#211;N%20DE%20LA%20CUENTA%20P&#218;BLICA%20ESTATAL_definitivo.ppt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INTEGRACI&#211;N%20DE%20LA%20CUENTA%20P&#218;BLICA%20ESTATAL_definitivo.ppt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INTEGRACI&#211;N%20DE%20LA%20CUENTA%20P&#218;BLICA%20ESTATAL_definitivo.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INTEGRACI&#211;N%20DE%20LA%20CUENTA%20P&#218;BLICA%20ESTATAL_definitivo.ppt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INTEGRACI&#211;N%20DE%20LA%20CUENTA%20P&#218;BLICA%20ESTATAL_definitivo.ppt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hyperlink" Target="INTEGRACI&#211;N%20DE%20LA%20CUENTA%20P&#218;BLICA%20ESTATAL_definitivo.pptx" TargetMode="Externa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gif"/><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9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hyperlink" Target="INTEGRACI&#211;N%20DE%20LA%20CUENTA%20P&#218;BLICA%20ESTATAL_definitivo.pptx"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hyperlink" Target="INTEGRACI&#211;N%20DE%20LA%20CUENTA%20P&#218;BLICA%20ESTATAL_definitivo.pptx"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2714612" cy="6858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Título"/>
          <p:cNvSpPr>
            <a:spLocks noGrp="1"/>
          </p:cNvSpPr>
          <p:nvPr>
            <p:ph type="ctrTitle"/>
          </p:nvPr>
        </p:nvSpPr>
        <p:spPr>
          <a:xfrm>
            <a:off x="1928794" y="1500174"/>
            <a:ext cx="6715172" cy="3143272"/>
          </a:xfrm>
        </p:spPr>
        <p:txBody>
          <a:bodyPr/>
          <a:lstStyle/>
          <a:p>
            <a:r>
              <a:rPr lang="es-MX" sz="4800" cap="none" dirty="0" smtClean="0"/>
              <a:t>INTEGRACIÓN DE LA CUENTA PÚBLICA ESTATAL</a:t>
            </a:r>
            <a:endParaRPr lang="es-MX" sz="4800" cap="none" dirty="0"/>
          </a:p>
        </p:txBody>
      </p:sp>
      <p:pic>
        <p:nvPicPr>
          <p:cNvPr id="16" name="15 Imagen" descr="Logo_5 (1).gif"/>
          <p:cNvPicPr>
            <a:picLocks noChangeAspect="1"/>
          </p:cNvPicPr>
          <p:nvPr/>
        </p:nvPicPr>
        <p:blipFill>
          <a:blip r:embed="rId2" cstate="print"/>
          <a:stretch>
            <a:fillRect/>
          </a:stretch>
        </p:blipFill>
        <p:spPr>
          <a:xfrm>
            <a:off x="71406" y="214290"/>
            <a:ext cx="2643206" cy="1785950"/>
          </a:xfrm>
          <a:prstGeom prst="rect">
            <a:avLst/>
          </a:prstGeom>
        </p:spPr>
      </p:pic>
      <p:pic>
        <p:nvPicPr>
          <p:cNvPr id="7" name="6 Imagen" descr="logo_administracion_hd.jpg"/>
          <p:cNvPicPr>
            <a:picLocks noChangeAspect="1"/>
          </p:cNvPicPr>
          <p:nvPr/>
        </p:nvPicPr>
        <p:blipFill>
          <a:blip r:embed="rId3" cstate="print"/>
          <a:stretch>
            <a:fillRect/>
          </a:stretch>
        </p:blipFill>
        <p:spPr>
          <a:xfrm>
            <a:off x="4742561" y="0"/>
            <a:ext cx="4401439" cy="1314457"/>
          </a:xfrm>
          <a:prstGeom prst="rect">
            <a:avLst/>
          </a:prstGeom>
        </p:spPr>
      </p:pic>
      <p:sp>
        <p:nvSpPr>
          <p:cNvPr id="8" name="7 CuadroTexto"/>
          <p:cNvSpPr txBox="1"/>
          <p:nvPr/>
        </p:nvSpPr>
        <p:spPr>
          <a:xfrm>
            <a:off x="4000496" y="5786454"/>
            <a:ext cx="4643470" cy="523220"/>
          </a:xfrm>
          <a:prstGeom prst="rect">
            <a:avLst/>
          </a:prstGeom>
          <a:noFill/>
        </p:spPr>
        <p:txBody>
          <a:bodyPr wrap="square" rtlCol="0">
            <a:spAutoFit/>
          </a:bodyPr>
          <a:lstStyle/>
          <a:p>
            <a:pPr algn="r"/>
            <a:r>
              <a:rPr lang="es-MX" sz="2800" dirty="0" smtClean="0">
                <a:solidFill>
                  <a:schemeClr val="bg1"/>
                </a:solidFill>
                <a:latin typeface="Cambria" pitchFamily="18" charset="0"/>
              </a:rPr>
              <a:t>OCTUBRE 2014</a:t>
            </a:r>
            <a:endParaRPr lang="es-MX" sz="2800" dirty="0">
              <a:solidFill>
                <a:schemeClr val="bg1"/>
              </a:solidFill>
              <a:latin typeface="Cambria" pitchFamily="18" charset="0"/>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1357298"/>
            <a:ext cx="7000924" cy="5098438"/>
          </a:xfrm>
        </p:spPr>
        <p:txBody>
          <a:bodyPr/>
          <a:lstStyle/>
          <a:p>
            <a:pPr marL="0" indent="0" algn="just">
              <a:lnSpc>
                <a:spcPct val="150000"/>
              </a:lnSpc>
              <a:buNone/>
            </a:pPr>
            <a:r>
              <a:rPr lang="es-MX" sz="2400" dirty="0" smtClean="0">
                <a:latin typeface="Arial" pitchFamily="34" charset="0"/>
                <a:cs typeface="Arial" pitchFamily="34" charset="0"/>
              </a:rPr>
              <a:t>La cuenta pública es el documento a que se refiere el artículo 74, fracción VI de la Constitución Política de los Estados Unidos Mexicanos; así como el informe que en términos del artículo 122 de la Constitución Política de los Estados Unidos Mexicanos rinde el Distrito Federal y los informes correlativos que, conforme a las constituciones locales, rinden los estados y los municipios.</a:t>
            </a:r>
            <a:endParaRPr lang="es-ES_tradnl" sz="2400" dirty="0" smtClean="0">
              <a:latin typeface="Arial" pitchFamily="34" charset="0"/>
              <a:cs typeface="Arial" pitchFamily="34" charset="0"/>
            </a:endParaRPr>
          </a:p>
          <a:p>
            <a:pPr algn="just">
              <a:lnSpc>
                <a:spcPct val="150000"/>
              </a:lnSpc>
            </a:pPr>
            <a:endParaRPr lang="es-MX" dirty="0"/>
          </a:p>
        </p:txBody>
      </p:sp>
      <p:sp>
        <p:nvSpPr>
          <p:cNvPr id="4" name="3 Rectángulo redondeado"/>
          <p:cNvSpPr/>
          <p:nvPr/>
        </p:nvSpPr>
        <p:spPr>
          <a:xfrm>
            <a:off x="500034" y="357166"/>
            <a:ext cx="535785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400" b="1" dirty="0" smtClean="0"/>
              <a:t>Ley General de Contabilidad Gubernamental</a:t>
            </a:r>
            <a:endParaRPr lang="es-MX" sz="2400" b="1" dirty="0"/>
          </a:p>
        </p:txBody>
      </p:sp>
      <p:sp>
        <p:nvSpPr>
          <p:cNvPr id="5" name="7 CuadroTexto"/>
          <p:cNvSpPr txBox="1">
            <a:spLocks noChangeArrowheads="1"/>
          </p:cNvSpPr>
          <p:nvPr/>
        </p:nvSpPr>
        <p:spPr bwMode="auto">
          <a:xfrm>
            <a:off x="4214810" y="6357958"/>
            <a:ext cx="3857625" cy="338554"/>
          </a:xfrm>
          <a:prstGeom prst="rect">
            <a:avLst/>
          </a:prstGeom>
          <a:noFill/>
          <a:ln w="9525">
            <a:noFill/>
            <a:miter lim="800000"/>
            <a:headEnd/>
            <a:tailEnd/>
          </a:ln>
        </p:spPr>
        <p:txBody>
          <a:bodyPr>
            <a:spAutoFit/>
          </a:bodyPr>
          <a:lstStyle/>
          <a:p>
            <a:pPr algn="r"/>
            <a:r>
              <a:rPr lang="es-MX" sz="1600" b="1" dirty="0">
                <a:latin typeface="Arial" pitchFamily="34" charset="0"/>
                <a:cs typeface="Arial" pitchFamily="34" charset="0"/>
              </a:rPr>
              <a:t>Artículo </a:t>
            </a:r>
            <a:r>
              <a:rPr lang="es-MX" sz="1600" b="1" dirty="0" smtClean="0">
                <a:latin typeface="Arial" pitchFamily="34" charset="0"/>
                <a:cs typeface="Arial" pitchFamily="34" charset="0"/>
              </a:rPr>
              <a:t>4,  Fracción IX</a:t>
            </a:r>
            <a:endParaRPr lang="es-ES_tradnl" sz="1600"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1071546"/>
            <a:ext cx="7215238" cy="5793894"/>
          </a:xfrm>
          <a:prstGeom prst="rect">
            <a:avLst/>
          </a:prstGeom>
        </p:spPr>
        <p:txBody>
          <a:bodyPr wrap="square">
            <a:spAutoFit/>
          </a:bodyPr>
          <a:lstStyle/>
          <a:p>
            <a:pPr marL="358775" indent="-358775" algn="just">
              <a:lnSpc>
                <a:spcPct val="150000"/>
              </a:lnSpc>
              <a:buFont typeface="Wingdings" pitchFamily="2" charset="2"/>
              <a:buChar char="q"/>
            </a:pPr>
            <a:r>
              <a:rPr lang="es-MX" sz="1900" dirty="0" smtClean="0">
                <a:latin typeface="Arial" pitchFamily="34" charset="0"/>
                <a:cs typeface="Arial" pitchFamily="34" charset="0"/>
              </a:rPr>
              <a:t>Para el llenado de este formato se debe clasificar de forma consecutiva ejercicio presupuestal de las dependencias o unidades administrativas que integran al ente público conforme a la desagregación del presupuesto de egresos en cada una de ellas.</a:t>
            </a:r>
          </a:p>
          <a:p>
            <a:pPr marL="358775" indent="-358775" algn="just">
              <a:lnSpc>
                <a:spcPct val="150000"/>
              </a:lnSpc>
            </a:pPr>
            <a:endParaRPr lang="es-MX" sz="1900" dirty="0" smtClean="0">
              <a:latin typeface="Arial" pitchFamily="34" charset="0"/>
              <a:cs typeface="Arial" pitchFamily="34" charset="0"/>
            </a:endParaRPr>
          </a:p>
          <a:p>
            <a:pPr marL="358775" indent="-358775" algn="just">
              <a:lnSpc>
                <a:spcPct val="150000"/>
              </a:lnSpc>
              <a:buFont typeface="Wingdings" pitchFamily="2" charset="2"/>
              <a:buChar char="q"/>
            </a:pPr>
            <a:r>
              <a:rPr lang="es-MX" sz="1900" dirty="0" smtClean="0">
                <a:latin typeface="Arial" pitchFamily="34" charset="0"/>
                <a:cs typeface="Arial" pitchFamily="34" charset="0"/>
              </a:rPr>
              <a:t>Verificar que la sumatoria de las columnas correspondientes  al Presupuesto de Egresos  Aprobado, Modificado, Devengado, Pagado y la correspondiente al Subejercicio coincida con la sumatoria de las columnas correspondientes a la Clasificación por Objeto del Gasto, a la Clasificación Económica (por Tipo de Gasto), a la Clasificación Funcional y al Gasto por Categoría Programática.</a:t>
            </a:r>
            <a:endParaRPr lang="es-MX" sz="1900" dirty="0">
              <a:latin typeface="Arial" pitchFamily="34" charset="0"/>
              <a:cs typeface="Arial" pitchFamily="34" charset="0"/>
            </a:endParaRPr>
          </a:p>
        </p:txBody>
      </p:sp>
      <p:sp>
        <p:nvSpPr>
          <p:cNvPr id="5" name="4 Rectángulo"/>
          <p:cNvSpPr/>
          <p:nvPr/>
        </p:nvSpPr>
        <p:spPr>
          <a:xfrm>
            <a:off x="500034" y="428604"/>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
        <p:nvSpPr>
          <p:cNvPr id="6" name="5 Flecha derecha">
            <a:hlinkClick r:id="rId2" action="ppaction://hlinkpres?slideindex=90&amp;slidetitle=Diapositiva 90"/>
          </p:cNvPr>
          <p:cNvSpPr/>
          <p:nvPr/>
        </p:nvSpPr>
        <p:spPr>
          <a:xfrm>
            <a:off x="7358082" y="6373368"/>
            <a:ext cx="549780"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142852"/>
            <a:ext cx="9144000" cy="6929486"/>
          </a:xfrm>
          <a:prstGeom prst="rect">
            <a:avLst/>
          </a:prstGeom>
          <a:noFill/>
          <a:ln w="9525">
            <a:noFill/>
            <a:miter lim="800000"/>
            <a:headEnd/>
            <a:tailEnd/>
          </a:ln>
          <a:effectLst/>
        </p:spPr>
      </p:pic>
    </p:spTree>
  </p:cSld>
  <p:clrMapOvr>
    <a:masterClrMapping/>
  </p:clrMapOvr>
  <p:transition>
    <p:pull dir="r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1071546"/>
            <a:ext cx="7215238" cy="4916731"/>
          </a:xfrm>
          <a:prstGeom prst="rect">
            <a:avLst/>
          </a:prstGeom>
        </p:spPr>
        <p:txBody>
          <a:bodyPr wrap="square">
            <a:spAutoFit/>
          </a:bodyPr>
          <a:lstStyle/>
          <a:p>
            <a:pPr marL="358775" indent="-358775" algn="just">
              <a:lnSpc>
                <a:spcPct val="150000"/>
              </a:lnSpc>
              <a:buFont typeface="Wingdings" pitchFamily="2" charset="2"/>
              <a:buChar char="q"/>
            </a:pPr>
            <a:r>
              <a:rPr lang="es-MX" sz="1900" dirty="0" smtClean="0">
                <a:latin typeface="Arial" pitchFamily="34" charset="0"/>
                <a:cs typeface="Arial" pitchFamily="34" charset="0"/>
              </a:rPr>
              <a:t>Para el llenado de este formato se debe  utilizar el Clasificador Funcional aprobado por el CONAC a nivel de Finalidad y Función.</a:t>
            </a:r>
          </a:p>
          <a:p>
            <a:pPr marL="358775" indent="-358775" algn="just">
              <a:lnSpc>
                <a:spcPct val="150000"/>
              </a:lnSpc>
            </a:pPr>
            <a:endParaRPr lang="es-MX" sz="1900" dirty="0" smtClean="0">
              <a:latin typeface="Arial" pitchFamily="34" charset="0"/>
              <a:cs typeface="Arial" pitchFamily="34" charset="0"/>
            </a:endParaRPr>
          </a:p>
          <a:p>
            <a:pPr marL="358775" indent="-358775" algn="just">
              <a:lnSpc>
                <a:spcPct val="150000"/>
              </a:lnSpc>
              <a:buFont typeface="Wingdings" pitchFamily="2" charset="2"/>
              <a:buChar char="q"/>
            </a:pPr>
            <a:r>
              <a:rPr lang="es-MX" sz="1900" dirty="0" smtClean="0">
                <a:latin typeface="Arial" pitchFamily="34" charset="0"/>
                <a:cs typeface="Arial" pitchFamily="34" charset="0"/>
              </a:rPr>
              <a:t>Verificar que la sumatoria de las columnas correspondientes  al Presupuesto de Egresos  Aprobado, Modificado, Devengado, Pagado y la correspondiente al Subejercicio coincida con la sumatoria de las columnas correspondientes a la Clasificación por Objeto del Gasto, a la Clasificación Económica (por Tipo de Gasto), a la Clasificación Administrativa y al Gasto por Categoría Programática.</a:t>
            </a:r>
            <a:endParaRPr lang="es-MX" sz="1900" dirty="0">
              <a:latin typeface="Arial" pitchFamily="34" charset="0"/>
              <a:cs typeface="Arial" pitchFamily="34" charset="0"/>
            </a:endParaRPr>
          </a:p>
        </p:txBody>
      </p:sp>
      <p:sp>
        <p:nvSpPr>
          <p:cNvPr id="5" name="4 Rectángulo"/>
          <p:cNvSpPr/>
          <p:nvPr/>
        </p:nvSpPr>
        <p:spPr>
          <a:xfrm>
            <a:off x="500034" y="428604"/>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2" cstate="print"/>
          <a:srcRect/>
          <a:stretch>
            <a:fillRect/>
          </a:stretch>
        </p:blipFill>
        <p:spPr bwMode="auto">
          <a:xfrm>
            <a:off x="285720" y="214290"/>
            <a:ext cx="8501122"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9986" name="Picture 2"/>
          <p:cNvPicPr>
            <a:picLocks noChangeAspect="1" noChangeArrowheads="1"/>
          </p:cNvPicPr>
          <p:nvPr/>
        </p:nvPicPr>
        <p:blipFill>
          <a:blip r:embed="rId2" cstate="print"/>
          <a:srcRect/>
          <a:stretch>
            <a:fillRect/>
          </a:stretch>
        </p:blipFill>
        <p:spPr bwMode="auto">
          <a:xfrm>
            <a:off x="0" y="142852"/>
            <a:ext cx="8929718" cy="6715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72066" y="1514476"/>
            <a:ext cx="3786190" cy="2057400"/>
          </a:xfrm>
        </p:spPr>
        <p:txBody>
          <a:bodyPr>
            <a:normAutofit/>
          </a:bodyPr>
          <a:lstStyle/>
          <a:p>
            <a:pPr algn="ctr"/>
            <a:r>
              <a:rPr lang="es-MX" sz="4000" cap="none"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INFORMACIÓN PROGRAMATICA</a:t>
            </a:r>
            <a:endParaRPr lang="es-MX" sz="4000" cap="none"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5" name="4 Marcador de posición de imagen" descr="fortalecer.gif"/>
          <p:cNvPicPr>
            <a:picLocks noGrp="1" noChangeAspect="1"/>
          </p:cNvPicPr>
          <p:nvPr>
            <p:ph type="pic" idx="1"/>
          </p:nvPr>
        </p:nvPicPr>
        <p:blipFill>
          <a:blip r:embed="rId2" cstate="print"/>
          <a:srcRect l="13850" r="13850"/>
          <a:stretch>
            <a:fillRect/>
          </a:stretch>
        </p:blipFill>
        <p:spPr/>
      </p:pic>
    </p:spTree>
  </p:cSld>
  <p:clrMapOvr>
    <a:masterClrMapping/>
  </p:clrMapOvr>
  <p:transition>
    <p:newsflash/>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1142984"/>
            <a:ext cx="7239000" cy="5027000"/>
          </a:xfrm>
        </p:spPr>
        <p:txBody>
          <a:bodyPr>
            <a:noAutofit/>
          </a:bodyPr>
          <a:lstStyle/>
          <a:p>
            <a:pPr marL="0" indent="0" algn="just">
              <a:buNone/>
            </a:pPr>
            <a:r>
              <a:rPr lang="es-MX" sz="2000" dirty="0" smtClean="0">
                <a:latin typeface="Arial" pitchFamily="34" charset="0"/>
                <a:cs typeface="Arial" pitchFamily="34" charset="0"/>
              </a:rPr>
              <a:t>La información </a:t>
            </a:r>
            <a:r>
              <a:rPr lang="es-MX" sz="2000" b="1" dirty="0" smtClean="0">
                <a:latin typeface="Arial" pitchFamily="34" charset="0"/>
                <a:cs typeface="Arial" pitchFamily="34" charset="0"/>
              </a:rPr>
              <a:t>presupuestaria </a:t>
            </a:r>
            <a:r>
              <a:rPr lang="es-MX" sz="2000" dirty="0" smtClean="0">
                <a:latin typeface="Arial" pitchFamily="34" charset="0"/>
                <a:cs typeface="Arial" pitchFamily="34" charset="0"/>
              </a:rPr>
              <a:t>y </a:t>
            </a:r>
            <a:r>
              <a:rPr lang="es-MX" sz="2000" b="1" dirty="0" smtClean="0">
                <a:latin typeface="Arial" pitchFamily="34" charset="0"/>
                <a:cs typeface="Arial" pitchFamily="34" charset="0"/>
              </a:rPr>
              <a:t>programática</a:t>
            </a:r>
            <a:r>
              <a:rPr lang="es-MX" sz="2000" dirty="0" smtClean="0">
                <a:latin typeface="Arial" pitchFamily="34" charset="0"/>
                <a:cs typeface="Arial" pitchFamily="34" charset="0"/>
              </a:rPr>
              <a:t> que forme parte de la cuenta pública deberá relacionarse, con los objetivos y prioridades de la planeación del desarrollo.</a:t>
            </a:r>
          </a:p>
          <a:p>
            <a:pPr marL="0" indent="0" algn="just">
              <a:buNone/>
            </a:pPr>
            <a:endParaRPr lang="es-MX" sz="2000" dirty="0" smtClean="0">
              <a:latin typeface="Arial" pitchFamily="34" charset="0"/>
              <a:cs typeface="Arial" pitchFamily="34" charset="0"/>
            </a:endParaRPr>
          </a:p>
          <a:p>
            <a:pPr marL="0" indent="0" algn="just">
              <a:buNone/>
            </a:pPr>
            <a:r>
              <a:rPr lang="es-MX" sz="2000" dirty="0" smtClean="0">
                <a:latin typeface="Arial" pitchFamily="34" charset="0"/>
                <a:cs typeface="Arial" pitchFamily="34" charset="0"/>
              </a:rPr>
              <a:t>Asimismo, deberá incluir los </a:t>
            </a:r>
            <a:r>
              <a:rPr lang="es-MX" sz="2000" b="1" dirty="0" smtClean="0">
                <a:latin typeface="Arial" pitchFamily="34" charset="0"/>
                <a:cs typeface="Arial" pitchFamily="34" charset="0"/>
              </a:rPr>
              <a:t>resultados de la evaluación del desempeño</a:t>
            </a:r>
            <a:r>
              <a:rPr lang="es-MX" sz="2000" dirty="0" smtClean="0">
                <a:latin typeface="Arial" pitchFamily="34" charset="0"/>
                <a:cs typeface="Arial" pitchFamily="34" charset="0"/>
              </a:rPr>
              <a:t> de los programas federales, de las entidades federativas, municipales y de las demarcaciones territoriales del Distrito Federal, respectivamente, así como los vinculados al ejercicio de los recursos federales que les hayan sido transferidos.</a:t>
            </a:r>
          </a:p>
          <a:p>
            <a:pPr marL="0" indent="0" algn="just">
              <a:buNone/>
            </a:pPr>
            <a:endParaRPr lang="es-MX" sz="2000" dirty="0" smtClean="0">
              <a:latin typeface="Arial" pitchFamily="34" charset="0"/>
              <a:cs typeface="Arial" pitchFamily="34" charset="0"/>
            </a:endParaRPr>
          </a:p>
          <a:p>
            <a:pPr marL="0" indent="0" algn="just">
              <a:buNone/>
            </a:pPr>
            <a:r>
              <a:rPr lang="es-MX" sz="2000" dirty="0" smtClean="0">
                <a:latin typeface="Arial" pitchFamily="34" charset="0"/>
                <a:cs typeface="Arial" pitchFamily="34" charset="0"/>
              </a:rPr>
              <a:t>Para ello, deberán utilizar indicadores que permitan determinar el cumplimiento de las metas y objetivos de cada uno de los programas, así como vincular los mismos con la planeación del desarrollo.</a:t>
            </a:r>
          </a:p>
          <a:p>
            <a:pPr>
              <a:buNone/>
            </a:pPr>
            <a:endParaRPr lang="es-MX" sz="2000" b="1" dirty="0" smtClean="0">
              <a:latin typeface="Arial" pitchFamily="34" charset="0"/>
              <a:cs typeface="Arial" pitchFamily="34" charset="0"/>
            </a:endParaRPr>
          </a:p>
          <a:p>
            <a:pPr algn="r">
              <a:buNone/>
            </a:pPr>
            <a:endParaRPr lang="es-MX" sz="2000" b="1" dirty="0" smtClean="0">
              <a:latin typeface="Arial" pitchFamily="34" charset="0"/>
              <a:cs typeface="Arial" pitchFamily="34" charset="0"/>
            </a:endParaRPr>
          </a:p>
          <a:p>
            <a:pPr algn="r">
              <a:buNone/>
            </a:pPr>
            <a:endParaRPr lang="es-MX" sz="2000" b="1" dirty="0" smtClean="0">
              <a:latin typeface="Arial" pitchFamily="34" charset="0"/>
              <a:cs typeface="Arial" pitchFamily="34" charset="0"/>
            </a:endParaRPr>
          </a:p>
        </p:txBody>
      </p:sp>
      <p:sp>
        <p:nvSpPr>
          <p:cNvPr id="5" name="4 Rectángulo"/>
          <p:cNvSpPr/>
          <p:nvPr/>
        </p:nvSpPr>
        <p:spPr>
          <a:xfrm>
            <a:off x="6074778" y="6286520"/>
            <a:ext cx="1677061" cy="307777"/>
          </a:xfrm>
          <a:prstGeom prst="rect">
            <a:avLst/>
          </a:prstGeom>
        </p:spPr>
        <p:txBody>
          <a:bodyPr wrap="none">
            <a:spAutoFit/>
          </a:bodyPr>
          <a:lstStyle/>
          <a:p>
            <a:pPr algn="r">
              <a:buNone/>
            </a:pPr>
            <a:r>
              <a:rPr lang="es-MX" sz="1400" b="1" dirty="0" smtClean="0">
                <a:latin typeface="Arial" pitchFamily="34" charset="0"/>
                <a:cs typeface="Arial" pitchFamily="34" charset="0"/>
              </a:rPr>
              <a:t>Artículo 54 LGCG</a:t>
            </a:r>
            <a:endParaRPr lang="es-MX" sz="1400" dirty="0"/>
          </a:p>
        </p:txBody>
      </p:sp>
      <p:sp>
        <p:nvSpPr>
          <p:cNvPr id="6" name="5 Rectángulo redondeado"/>
          <p:cNvSpPr/>
          <p:nvPr/>
        </p:nvSpPr>
        <p:spPr>
          <a:xfrm>
            <a:off x="357158" y="357166"/>
            <a:ext cx="5357850" cy="5715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Información Programática</a:t>
            </a:r>
            <a:endParaRPr lang="es-MX" sz="3200" b="1" dirty="0"/>
          </a:p>
        </p:txBody>
      </p:sp>
    </p:spTree>
  </p:cSld>
  <p:clrMapOvr>
    <a:masterClrMapping/>
  </p:clrMapOvr>
  <p:transition>
    <p:pull dir="rd"/>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28596" y="1142984"/>
            <a:ext cx="7239000" cy="5027000"/>
          </a:xfrm>
        </p:spPr>
        <p:txBody>
          <a:bodyPr>
            <a:noAutofit/>
          </a:bodyPr>
          <a:lstStyle/>
          <a:p>
            <a:pPr marL="0" indent="0" algn="just">
              <a:lnSpc>
                <a:spcPct val="150000"/>
              </a:lnSpc>
              <a:buNone/>
            </a:pPr>
            <a:r>
              <a:rPr lang="es-ES_tradnl" sz="2400" dirty="0" smtClean="0">
                <a:latin typeface="Arial" pitchFamily="34" charset="0"/>
                <a:cs typeface="Arial" pitchFamily="34" charset="0"/>
              </a:rPr>
              <a:t>Mide</a:t>
            </a:r>
            <a:r>
              <a:rPr lang="es-ES" sz="2400" dirty="0" smtClean="0">
                <a:latin typeface="Arial" pitchFamily="34" charset="0"/>
                <a:cs typeface="Arial" pitchFamily="34" charset="0"/>
              </a:rPr>
              <a:t> los avances físicos y financieros que se registran en el período por la ejecución de los programas presupuestarios y coadyuva a la implantación integral del Sistema de Evaluación del Desempeño (SED).</a:t>
            </a:r>
          </a:p>
          <a:p>
            <a:pPr marL="355600" indent="-355600" algn="just">
              <a:lnSpc>
                <a:spcPct val="150000"/>
              </a:lnSpc>
              <a:buNone/>
            </a:pPr>
            <a:endParaRPr lang="es-ES" sz="2000" dirty="0" smtClean="0">
              <a:latin typeface="Arial" pitchFamily="34" charset="0"/>
              <a:cs typeface="Arial" pitchFamily="34" charset="0"/>
            </a:endParaRPr>
          </a:p>
          <a:p>
            <a:pPr marL="355600" indent="-355600" algn="just">
              <a:lnSpc>
                <a:spcPct val="150000"/>
              </a:lnSpc>
              <a:buNone/>
            </a:pPr>
            <a:endParaRPr lang="es-ES" sz="2000" dirty="0" smtClean="0">
              <a:latin typeface="Arial" pitchFamily="34" charset="0"/>
              <a:cs typeface="Arial" pitchFamily="34" charset="0"/>
            </a:endParaRPr>
          </a:p>
          <a:p>
            <a:pPr marL="355600" indent="-355600" algn="just">
              <a:lnSpc>
                <a:spcPct val="150000"/>
              </a:lnSpc>
              <a:buNone/>
            </a:pPr>
            <a:endParaRPr lang="es-ES" sz="2000" dirty="0" smtClean="0">
              <a:latin typeface="Arial" pitchFamily="34" charset="0"/>
              <a:cs typeface="Arial" pitchFamily="34" charset="0"/>
            </a:endParaRPr>
          </a:p>
          <a:p>
            <a:pPr marL="355600" indent="-355600" algn="just">
              <a:buFont typeface="Wingdings" pitchFamily="2" charset="2"/>
              <a:buChar char="v"/>
            </a:pPr>
            <a:endParaRPr lang="es-ES" sz="1400" dirty="0" smtClean="0">
              <a:latin typeface="Arial" pitchFamily="34" charset="0"/>
              <a:cs typeface="Arial" pitchFamily="34" charset="0"/>
            </a:endParaRPr>
          </a:p>
          <a:p>
            <a:pPr marL="355600" indent="-355600" algn="r">
              <a:buNone/>
            </a:pPr>
            <a:r>
              <a:rPr lang="es-ES" sz="1400" dirty="0" smtClean="0">
                <a:latin typeface="Arial" pitchFamily="34" charset="0"/>
                <a:cs typeface="Arial" pitchFamily="34" charset="0"/>
              </a:rPr>
              <a:t>Lineamientos sobre los </a:t>
            </a:r>
            <a:r>
              <a:rPr lang="es-ES" sz="1400" b="1" dirty="0" smtClean="0">
                <a:latin typeface="Arial" pitchFamily="34" charset="0"/>
                <a:cs typeface="Arial" pitchFamily="34" charset="0"/>
              </a:rPr>
              <a:t>Indicadores para Medir los Avances Físicos y Financieros Relacionados con los Recursos Públicos Federales. </a:t>
            </a:r>
            <a:r>
              <a:rPr lang="es-ES" sz="1400" dirty="0" smtClean="0">
                <a:latin typeface="Arial" pitchFamily="34" charset="0"/>
                <a:cs typeface="Arial" pitchFamily="34" charset="0"/>
              </a:rPr>
              <a:t>(DOF 09-12-2009)</a:t>
            </a:r>
          </a:p>
          <a:p>
            <a:pPr marL="355600" indent="-355600" algn="just">
              <a:buFont typeface="Wingdings" pitchFamily="2" charset="2"/>
              <a:buChar char="v"/>
            </a:pPr>
            <a:endParaRPr lang="es-ES" sz="1400" b="1" dirty="0" smtClean="0">
              <a:latin typeface="Arial" pitchFamily="34" charset="0"/>
              <a:cs typeface="Arial" pitchFamily="34" charset="0"/>
            </a:endParaRPr>
          </a:p>
          <a:p>
            <a:pPr>
              <a:buNone/>
            </a:pPr>
            <a:endParaRPr lang="es-MX" sz="2000" b="1" dirty="0" smtClean="0">
              <a:latin typeface="Arial" pitchFamily="34" charset="0"/>
              <a:cs typeface="Arial" pitchFamily="34" charset="0"/>
            </a:endParaRPr>
          </a:p>
          <a:p>
            <a:pPr algn="r">
              <a:buNone/>
            </a:pPr>
            <a:endParaRPr lang="es-MX" sz="2000" b="1" dirty="0" smtClean="0">
              <a:latin typeface="Arial" pitchFamily="34" charset="0"/>
              <a:cs typeface="Arial" pitchFamily="34" charset="0"/>
            </a:endParaRPr>
          </a:p>
          <a:p>
            <a:pPr algn="r">
              <a:buNone/>
            </a:pPr>
            <a:endParaRPr lang="es-MX" sz="2000" b="1" dirty="0" smtClean="0">
              <a:latin typeface="Arial" pitchFamily="34" charset="0"/>
              <a:cs typeface="Arial" pitchFamily="34" charset="0"/>
            </a:endParaRPr>
          </a:p>
        </p:txBody>
      </p:sp>
      <p:pic>
        <p:nvPicPr>
          <p:cNvPr id="5" name="4 Imagen" descr="PARK.jpg"/>
          <p:cNvPicPr>
            <a:picLocks noChangeAspect="1"/>
          </p:cNvPicPr>
          <p:nvPr/>
        </p:nvPicPr>
        <p:blipFill>
          <a:blip r:embed="rId2" cstate="print"/>
          <a:stretch>
            <a:fillRect/>
          </a:stretch>
        </p:blipFill>
        <p:spPr>
          <a:xfrm>
            <a:off x="5786446" y="3929066"/>
            <a:ext cx="2034540" cy="1432560"/>
          </a:xfrm>
          <a:prstGeom prst="rect">
            <a:avLst/>
          </a:prstGeom>
        </p:spPr>
      </p:pic>
      <p:sp>
        <p:nvSpPr>
          <p:cNvPr id="6" name="5 Rectángulo redondeado"/>
          <p:cNvSpPr/>
          <p:nvPr/>
        </p:nvSpPr>
        <p:spPr>
          <a:xfrm>
            <a:off x="357158" y="357166"/>
            <a:ext cx="5357850" cy="5715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Información Programática</a:t>
            </a:r>
            <a:endParaRPr lang="es-MX" sz="3200" b="1" dirty="0"/>
          </a:p>
        </p:txBody>
      </p:sp>
    </p:spTree>
  </p:cSld>
  <p:clrMapOvr>
    <a:masterClrMapping/>
  </p:clrMapOvr>
  <p:transition>
    <p:pull dir="ld"/>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b="23304"/>
          <a:stretch>
            <a:fillRect/>
          </a:stretch>
        </p:blipFill>
        <p:spPr bwMode="auto">
          <a:xfrm>
            <a:off x="-71470" y="-24"/>
            <a:ext cx="9144000" cy="928694"/>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71470" y="785794"/>
            <a:ext cx="9144000" cy="6357982"/>
          </a:xfrm>
          <a:prstGeom prst="rect">
            <a:avLst/>
          </a:prstGeom>
          <a:noFill/>
          <a:ln w="9525">
            <a:noFill/>
            <a:miter lim="800000"/>
            <a:headEnd/>
            <a:tailEnd/>
          </a:ln>
          <a:effectLst/>
        </p:spPr>
      </p:pic>
    </p:spTree>
  </p:cSld>
  <p:clrMapOvr>
    <a:masterClrMapping/>
  </p:clrMapOvr>
  <p:transition>
    <p:pull dir="ru"/>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7429552" cy="4708981"/>
          </a:xfrm>
          <a:prstGeom prst="rect">
            <a:avLst/>
          </a:prstGeom>
        </p:spPr>
        <p:txBody>
          <a:bodyPr wrap="square">
            <a:spAutoFit/>
          </a:bodyPr>
          <a:lstStyle/>
          <a:p>
            <a:pPr marL="358775" indent="-358775" algn="just">
              <a:lnSpc>
                <a:spcPct val="150000"/>
              </a:lnSpc>
              <a:buFont typeface="Wingdings" pitchFamily="2" charset="2"/>
              <a:buChar char="q"/>
            </a:pPr>
            <a:r>
              <a:rPr lang="es-MX" sz="2000" dirty="0" smtClean="0">
                <a:latin typeface="Arial" pitchFamily="34" charset="0"/>
                <a:cs typeface="Arial" pitchFamily="34" charset="0"/>
              </a:rPr>
              <a:t>Para  el  llenado  de  este  formato  se  debe  utilizar  la  Clasificación  Programática  aprobada  por  el CONAC</a:t>
            </a:r>
          </a:p>
          <a:p>
            <a:pPr marL="358775" indent="-358775" algn="just">
              <a:lnSpc>
                <a:spcPct val="150000"/>
              </a:lnSpc>
              <a:buFont typeface="Wingdings" pitchFamily="2" charset="2"/>
              <a:buChar char="q"/>
            </a:pPr>
            <a:endParaRPr lang="es-MX" sz="2000" dirty="0" smtClean="0">
              <a:latin typeface="Arial" pitchFamily="34" charset="0"/>
              <a:cs typeface="Arial" pitchFamily="34" charset="0"/>
            </a:endParaRPr>
          </a:p>
          <a:p>
            <a:pPr marL="358775" indent="-358775" algn="just">
              <a:lnSpc>
                <a:spcPct val="150000"/>
              </a:lnSpc>
              <a:buFont typeface="Wingdings" pitchFamily="2" charset="2"/>
              <a:buChar char="q"/>
            </a:pPr>
            <a:r>
              <a:rPr lang="es-MX" sz="2000" dirty="0" smtClean="0">
                <a:latin typeface="Arial" pitchFamily="34" charset="0"/>
                <a:cs typeface="Arial" pitchFamily="34" charset="0"/>
              </a:rPr>
              <a:t>Verificar que la sumatoria de las columnas correspondientes  al Presupuesto de Egresos  Aprobado, Modificado, Devengado, Pagado y la correspondiente al Subejercicio coincida con la sumatoria de las columnas correspondientes a la Clasificación por Objeto del Gasto, a la Clasificación Económica (por Tipo de Gasto), a la Clasificación Administrativa y a la Clasificación Funcional.</a:t>
            </a:r>
          </a:p>
        </p:txBody>
      </p:sp>
      <p:sp>
        <p:nvSpPr>
          <p:cNvPr id="5" name="4 Rectángulo"/>
          <p:cNvSpPr/>
          <p:nvPr/>
        </p:nvSpPr>
        <p:spPr>
          <a:xfrm>
            <a:off x="428596" y="467005"/>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0" y="1071570"/>
          <a:ext cx="8143900" cy="5643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redondeado"/>
          <p:cNvSpPr/>
          <p:nvPr/>
        </p:nvSpPr>
        <p:spPr>
          <a:xfrm>
            <a:off x="500034" y="357166"/>
            <a:ext cx="535785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400" b="1" dirty="0" smtClean="0"/>
              <a:t>Normas Aprobadas por el CONAC</a:t>
            </a:r>
            <a:endParaRPr lang="es-MX" sz="2400" b="1" dirty="0"/>
          </a:p>
        </p:txBody>
      </p:sp>
    </p:spTree>
  </p:cSld>
  <p:clrMapOvr>
    <a:masterClrMapping/>
  </p:clrMapOvr>
  <p:transition>
    <p:split orient="vert" dir="in"/>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28" y="3157550"/>
            <a:ext cx="3857652" cy="2057400"/>
          </a:xfrm>
        </p:spPr>
        <p:txBody>
          <a:bodyPr>
            <a:noAutofit/>
          </a:bodyPr>
          <a:lstStyle/>
          <a:p>
            <a:pPr lvl="1" algn="ctr"/>
            <a:r>
              <a:rPr lang="es-MX"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rPr>
              <a:t>INDICADORES DE LA POSTURA FISCAL</a:t>
            </a:r>
            <a:br>
              <a:rPr lang="es-MX"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rPr>
            </a:br>
            <a:r>
              <a:rPr lang="es-MX"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rPr>
              <a:t> </a:t>
            </a:r>
            <a:br>
              <a:rPr lang="es-MX"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rPr>
            </a:br>
            <a:endParaRPr lang="es-MX"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5" name="4 Marcador de posición de imagen" descr="FFFF.jpg"/>
          <p:cNvPicPr>
            <a:picLocks noGrp="1" noChangeAspect="1"/>
          </p:cNvPicPr>
          <p:nvPr>
            <p:ph type="pic" idx="1"/>
          </p:nvPr>
        </p:nvPicPr>
        <p:blipFill>
          <a:blip r:embed="rId2" cstate="print"/>
          <a:srcRect l="16835" r="16835"/>
          <a:stretch>
            <a:fillRect/>
          </a:stretch>
        </p:blipFill>
        <p:spPr/>
      </p:pic>
    </p:spTree>
  </p:cSld>
  <p:clrMapOvr>
    <a:masterClrMapping/>
  </p:clrMapOvr>
  <p:transition>
    <p:newsflash/>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14422"/>
            <a:ext cx="7239000" cy="4846320"/>
          </a:xfrm>
        </p:spPr>
        <p:txBody>
          <a:bodyPr/>
          <a:lstStyle/>
          <a:p>
            <a:pPr marL="0" indent="0" algn="just">
              <a:lnSpc>
                <a:spcPct val="150000"/>
              </a:lnSpc>
              <a:buNone/>
            </a:pPr>
            <a:r>
              <a:rPr lang="es-MX" dirty="0" smtClean="0">
                <a:latin typeface="Arial" pitchFamily="34" charset="0"/>
                <a:cs typeface="Arial" pitchFamily="34" charset="0"/>
              </a:rPr>
              <a:t>Resultado de los flujos económicos del sector público registrados en un período determinado que afectan su situación financiera. Esta se puede expresar a través de diversos indicadores dependiendo de la cobertura institucional, el tipo de flujos que se consideren, y las variables que se quieran analizar.</a:t>
            </a:r>
          </a:p>
          <a:p>
            <a:pPr algn="just">
              <a:lnSpc>
                <a:spcPct val="150000"/>
              </a:lnSpc>
            </a:pPr>
            <a:endParaRPr lang="es-MX" dirty="0">
              <a:latin typeface="Arial" pitchFamily="34" charset="0"/>
              <a:cs typeface="Arial" pitchFamily="34" charset="0"/>
            </a:endParaRPr>
          </a:p>
        </p:txBody>
      </p:sp>
      <p:sp>
        <p:nvSpPr>
          <p:cNvPr id="4" name="3 Rectángulo redondeado"/>
          <p:cNvSpPr/>
          <p:nvPr/>
        </p:nvSpPr>
        <p:spPr>
          <a:xfrm>
            <a:off x="357158" y="357166"/>
            <a:ext cx="3857652" cy="5715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buClr>
                <a:srgbClr val="7030A0"/>
              </a:buClr>
            </a:pPr>
            <a:r>
              <a:rPr lang="es-MX" sz="2800" b="1" dirty="0" smtClean="0">
                <a:latin typeface="Arial" pitchFamily="34" charset="0"/>
                <a:cs typeface="Arial" pitchFamily="34" charset="0"/>
              </a:rPr>
              <a:t>Postura Fiscal</a:t>
            </a:r>
          </a:p>
        </p:txBody>
      </p:sp>
      <p:sp>
        <p:nvSpPr>
          <p:cNvPr id="1025" name="Rectangle 1"/>
          <p:cNvSpPr>
            <a:spLocks noChangeArrowheads="1"/>
          </p:cNvSpPr>
          <p:nvPr/>
        </p:nvSpPr>
        <p:spPr bwMode="auto">
          <a:xfrm>
            <a:off x="1785918" y="5929330"/>
            <a:ext cx="6286512" cy="9002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r" defTabSz="914400" rtl="0" eaLnBrk="1" fontAlgn="base" latinLnBrk="0" hangingPunct="1">
              <a:lnSpc>
                <a:spcPct val="100000"/>
              </a:lnSpc>
              <a:spcBef>
                <a:spcPct val="0"/>
              </a:spcBef>
              <a:spcAft>
                <a:spcPct val="0"/>
              </a:spcAft>
              <a:buClrTx/>
              <a:buSzTx/>
              <a:buFontTx/>
              <a:buNone/>
              <a:tabLst/>
            </a:pPr>
            <a:r>
              <a:rPr kumimoji="0" lang="es-MX" sz="105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Acuerdo por el que se emite el Marco Metodológico Sobre La Forma Y Términos en que Deberá Orientarse el Desarrollo del Análisis de los Componentes de las Finanzas Públicas con Relación a los Objetivos y Prioridades que, en la Materia, Establezca la Planeación del Desarrollo, para su Integración en la Cuenta Pública </a:t>
            </a:r>
          </a:p>
          <a:p>
            <a:pPr marR="0" lvl="0" algn="r" defTabSz="914400" rtl="0" eaLnBrk="1" fontAlgn="base" latinLnBrk="0" hangingPunct="1">
              <a:lnSpc>
                <a:spcPct val="100000"/>
              </a:lnSpc>
              <a:spcBef>
                <a:spcPct val="0"/>
              </a:spcBef>
              <a:spcAft>
                <a:spcPct val="0"/>
              </a:spcAft>
              <a:buClrTx/>
              <a:buSzTx/>
              <a:buFontTx/>
              <a:buNone/>
              <a:tabLst/>
            </a:pPr>
            <a:r>
              <a:rPr kumimoji="0" lang="es-MX" sz="105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DOF 27/DIC/2010</a:t>
            </a:r>
            <a:endParaRPr kumimoji="0" lang="es-MX"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28596" y="1330958"/>
            <a:ext cx="4143404" cy="5027000"/>
          </a:xfrm>
        </p:spPr>
        <p:txBody>
          <a:bodyPr>
            <a:noAutofit/>
          </a:bodyPr>
          <a:lstStyle/>
          <a:p>
            <a:pPr marL="0" indent="0" algn="just">
              <a:lnSpc>
                <a:spcPct val="150000"/>
              </a:lnSpc>
              <a:buNone/>
            </a:pPr>
            <a:r>
              <a:rPr lang="es-ES" dirty="0" smtClean="0">
                <a:latin typeface="Arial" pitchFamily="34" charset="0"/>
                <a:cs typeface="Arial" pitchFamily="34" charset="0"/>
              </a:rPr>
              <a:t>En la Cuenta Pública de las Entidades Federativas, se reportaran cuando menos los siguientes indicadores de Postura Fiscal.</a:t>
            </a:r>
          </a:p>
          <a:p>
            <a:pPr marL="355600" indent="-355600" algn="just">
              <a:lnSpc>
                <a:spcPct val="150000"/>
              </a:lnSpc>
              <a:buNone/>
            </a:pPr>
            <a:endParaRPr lang="es-ES" dirty="0" smtClean="0">
              <a:latin typeface="Arial" pitchFamily="34" charset="0"/>
              <a:cs typeface="Arial" pitchFamily="34" charset="0"/>
            </a:endParaRPr>
          </a:p>
          <a:p>
            <a:pPr marL="355600" indent="-355600" algn="just">
              <a:lnSpc>
                <a:spcPct val="150000"/>
              </a:lnSpc>
              <a:buNone/>
            </a:pPr>
            <a:endParaRPr lang="es-ES" dirty="0" smtClean="0">
              <a:latin typeface="Arial" pitchFamily="34" charset="0"/>
              <a:cs typeface="Arial" pitchFamily="34" charset="0"/>
            </a:endParaRPr>
          </a:p>
          <a:p>
            <a:pPr marL="355600" indent="-355600" algn="just">
              <a:lnSpc>
                <a:spcPct val="150000"/>
              </a:lnSpc>
              <a:buFont typeface="Wingdings" pitchFamily="2" charset="2"/>
              <a:buChar char="v"/>
            </a:pPr>
            <a:endParaRPr lang="es-ES" dirty="0" smtClean="0">
              <a:latin typeface="Arial" pitchFamily="34" charset="0"/>
              <a:cs typeface="Arial" pitchFamily="34" charset="0"/>
            </a:endParaRPr>
          </a:p>
          <a:p>
            <a:pPr marL="355600" indent="-355600" algn="just">
              <a:lnSpc>
                <a:spcPct val="150000"/>
              </a:lnSpc>
              <a:buNone/>
            </a:pPr>
            <a:endParaRPr lang="es-ES" b="1" dirty="0" smtClean="0">
              <a:latin typeface="Arial" pitchFamily="34" charset="0"/>
              <a:cs typeface="Arial" pitchFamily="34" charset="0"/>
            </a:endParaRPr>
          </a:p>
          <a:p>
            <a:pPr>
              <a:lnSpc>
                <a:spcPct val="150000"/>
              </a:lnSpc>
              <a:buNone/>
            </a:pPr>
            <a:endParaRPr lang="es-MX" b="1" dirty="0" smtClean="0">
              <a:latin typeface="Arial" pitchFamily="34" charset="0"/>
              <a:cs typeface="Arial" pitchFamily="34" charset="0"/>
            </a:endParaRPr>
          </a:p>
          <a:p>
            <a:pPr algn="r">
              <a:lnSpc>
                <a:spcPct val="150000"/>
              </a:lnSpc>
              <a:buNone/>
            </a:pPr>
            <a:endParaRPr lang="es-MX" b="1" dirty="0" smtClean="0">
              <a:latin typeface="Arial" pitchFamily="34" charset="0"/>
              <a:cs typeface="Arial" pitchFamily="34" charset="0"/>
            </a:endParaRPr>
          </a:p>
          <a:p>
            <a:pPr algn="r">
              <a:lnSpc>
                <a:spcPct val="150000"/>
              </a:lnSpc>
              <a:buNone/>
            </a:pPr>
            <a:endParaRPr lang="es-MX" b="1" dirty="0" smtClean="0">
              <a:latin typeface="Arial" pitchFamily="34" charset="0"/>
              <a:cs typeface="Arial" pitchFamily="34" charset="0"/>
            </a:endParaRPr>
          </a:p>
        </p:txBody>
      </p:sp>
      <p:sp>
        <p:nvSpPr>
          <p:cNvPr id="6" name="5 Rectángulo redondeado"/>
          <p:cNvSpPr/>
          <p:nvPr/>
        </p:nvSpPr>
        <p:spPr>
          <a:xfrm>
            <a:off x="357158" y="357166"/>
            <a:ext cx="535785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buClr>
                <a:srgbClr val="7030A0"/>
              </a:buClr>
            </a:pPr>
            <a:r>
              <a:rPr lang="es-MX" sz="2200" b="1" dirty="0" smtClean="0">
                <a:latin typeface="Arial" pitchFamily="34" charset="0"/>
                <a:cs typeface="Arial" pitchFamily="34" charset="0"/>
              </a:rPr>
              <a:t>Indicadores de la postura fiscal</a:t>
            </a:r>
          </a:p>
        </p:txBody>
      </p:sp>
      <p:sp>
        <p:nvSpPr>
          <p:cNvPr id="8" name="7 Flecha en U"/>
          <p:cNvSpPr/>
          <p:nvPr/>
        </p:nvSpPr>
        <p:spPr>
          <a:xfrm>
            <a:off x="5429256" y="3643314"/>
            <a:ext cx="2428892" cy="1877956"/>
          </a:xfrm>
          <a:prstGeom prst="uturnArrow">
            <a:avLst>
              <a:gd name="adj1" fmla="val 17312"/>
              <a:gd name="adj2" fmla="val 25000"/>
              <a:gd name="adj3" fmla="val 22437"/>
              <a:gd name="adj4" fmla="val 50000"/>
              <a:gd name="adj5" fmla="val 75000"/>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MX">
              <a:solidFill>
                <a:schemeClr val="tx1"/>
              </a:solidFill>
            </a:endParaRPr>
          </a:p>
        </p:txBody>
      </p:sp>
    </p:spTree>
  </p:cSld>
  <p:clrMapOvr>
    <a:masterClrMapping/>
  </p:clrMapOvr>
  <p:transition>
    <p:pull dir="ld"/>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642910" y="0"/>
            <a:ext cx="7715304" cy="6858000"/>
          </a:xfrm>
          <a:prstGeom prst="rect">
            <a:avLst/>
          </a:prstGeom>
          <a:noFill/>
          <a:ln w="9525">
            <a:noFill/>
            <a:miter lim="800000"/>
            <a:headEnd/>
            <a:tailEnd/>
          </a:ln>
          <a:effectLst/>
        </p:spPr>
      </p:pic>
    </p:spTree>
  </p:cSld>
  <p:clrMapOvr>
    <a:masterClrMapping/>
  </p:clrMapOvr>
  <p:transition>
    <p:pull/>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571472" y="4572008"/>
            <a:ext cx="6929486" cy="28575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dirty="0">
              <a:solidFill>
                <a:schemeClr val="bg1"/>
              </a:solidFill>
            </a:endParaRPr>
          </a:p>
        </p:txBody>
      </p:sp>
      <p:pic>
        <p:nvPicPr>
          <p:cNvPr id="4" name="3 Marcador de contenido" descr="Logo_5 (1).gif"/>
          <p:cNvPicPr>
            <a:picLocks noGrp="1" noChangeAspect="1"/>
          </p:cNvPicPr>
          <p:nvPr>
            <p:ph idx="1"/>
          </p:nvPr>
        </p:nvPicPr>
        <p:blipFill>
          <a:blip r:embed="rId2" cstate="print"/>
          <a:stretch>
            <a:fillRect/>
          </a:stretch>
        </p:blipFill>
        <p:spPr>
          <a:xfrm>
            <a:off x="6207136" y="214290"/>
            <a:ext cx="1651012" cy="571504"/>
          </a:xfrm>
        </p:spPr>
      </p:pic>
      <p:sp>
        <p:nvSpPr>
          <p:cNvPr id="5" name="2 Marcador de contenido"/>
          <p:cNvSpPr txBox="1">
            <a:spLocks/>
          </p:cNvSpPr>
          <p:nvPr/>
        </p:nvSpPr>
        <p:spPr>
          <a:xfrm>
            <a:off x="571472" y="1330958"/>
            <a:ext cx="7072362" cy="5027000"/>
          </a:xfrm>
          <a:prstGeom prst="rect">
            <a:avLst/>
          </a:prstGeom>
        </p:spPr>
        <p:txBody>
          <a:bodyPr vert="horz">
            <a:noAutofit/>
          </a:bodyPr>
          <a:lstStyle/>
          <a:p>
            <a:pPr marL="342900" lvl="0" indent="-342900">
              <a:buFont typeface="+mj-lt"/>
              <a:buAutoNum type="arabicPeriod"/>
            </a:pPr>
            <a:r>
              <a:rPr lang="es-MX" sz="1400" b="1" dirty="0" smtClean="0">
                <a:latin typeface="Arial" pitchFamily="34" charset="0"/>
                <a:cs typeface="Arial" pitchFamily="34" charset="0"/>
              </a:rPr>
              <a:t>FUNDAMENTO LEGAL DE LA CUENTA PÚBLICA</a:t>
            </a:r>
          </a:p>
          <a:p>
            <a:pPr marL="342900" lvl="0" indent="-342900"/>
            <a:endParaRPr lang="es-MX" sz="1400" b="1"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Constitución Política de los Estados Unidos Mexicanos</a:t>
            </a:r>
          </a:p>
          <a:p>
            <a:pPr lvl="1">
              <a:buClr>
                <a:srgbClr val="7030A0"/>
              </a:buClr>
              <a:buFont typeface="Wingdings" pitchFamily="2" charset="2"/>
              <a:buChar char="q"/>
            </a:pPr>
            <a:r>
              <a:rPr lang="es-MX" sz="1400" dirty="0" smtClean="0">
                <a:latin typeface="Arial" pitchFamily="34" charset="0"/>
                <a:cs typeface="Arial" pitchFamily="34" charset="0"/>
              </a:rPr>
              <a:t>Constitución Política del Estado</a:t>
            </a:r>
          </a:p>
          <a:p>
            <a:pPr lvl="1">
              <a:buClr>
                <a:srgbClr val="7030A0"/>
              </a:buClr>
              <a:buFont typeface="Wingdings" pitchFamily="2" charset="2"/>
              <a:buChar char="q"/>
            </a:pPr>
            <a:r>
              <a:rPr lang="es-MX" sz="1400" dirty="0" smtClean="0">
                <a:latin typeface="Arial" pitchFamily="34" charset="0"/>
                <a:cs typeface="Arial" pitchFamily="34" charset="0"/>
              </a:rPr>
              <a:t>Ley General de Contabilidad Gubernamental</a:t>
            </a:r>
          </a:p>
          <a:p>
            <a:pPr lvl="1">
              <a:buClr>
                <a:srgbClr val="7030A0"/>
              </a:buClr>
              <a:buFont typeface="Wingdings" pitchFamily="2" charset="2"/>
              <a:buChar char="q"/>
            </a:pPr>
            <a:r>
              <a:rPr lang="es-MX" sz="1400" dirty="0" smtClean="0">
                <a:latin typeface="Arial" pitchFamily="34" charset="0"/>
                <a:cs typeface="Arial" pitchFamily="34" charset="0"/>
              </a:rPr>
              <a:t>Normas aprobadas por el CONAC</a:t>
            </a:r>
          </a:p>
          <a:p>
            <a:pPr lvl="1">
              <a:buClr>
                <a:srgbClr val="7030A0"/>
              </a:buClr>
              <a:buFont typeface="Wingdings" pitchFamily="2" charset="2"/>
              <a:buChar char="q"/>
            </a:pPr>
            <a:r>
              <a:rPr lang="es-MX" sz="1400" dirty="0" smtClean="0">
                <a:latin typeface="Arial" pitchFamily="34" charset="0"/>
                <a:cs typeface="Arial" pitchFamily="34" charset="0"/>
              </a:rPr>
              <a:t>Otras normas locales</a:t>
            </a:r>
          </a:p>
          <a:p>
            <a:pPr>
              <a:buClr>
                <a:srgbClr val="7030A0"/>
              </a:buClr>
            </a:pPr>
            <a:r>
              <a:rPr lang="es-MX" sz="1400" dirty="0" smtClean="0">
                <a:latin typeface="Arial" pitchFamily="34" charset="0"/>
                <a:cs typeface="Arial" pitchFamily="34" charset="0"/>
              </a:rPr>
              <a:t> </a:t>
            </a:r>
          </a:p>
          <a:p>
            <a:pPr marL="342900" lvl="0" indent="-342900">
              <a:buFont typeface="+mj-lt"/>
              <a:buAutoNum type="arabicPeriod" startAt="2"/>
            </a:pPr>
            <a:r>
              <a:rPr lang="es-MX" sz="1400" b="1" dirty="0" smtClean="0">
                <a:latin typeface="Arial" pitchFamily="34" charset="0"/>
                <a:cs typeface="Arial" pitchFamily="34" charset="0"/>
              </a:rPr>
              <a:t>CONTENIDO DE LA CUENTA PÚBLICA ESTATAL</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Información contable</a:t>
            </a:r>
          </a:p>
          <a:p>
            <a:pPr lvl="1">
              <a:buClr>
                <a:srgbClr val="7030A0"/>
              </a:buClr>
              <a:buFont typeface="Wingdings" pitchFamily="2" charset="2"/>
              <a:buChar char="q"/>
            </a:pPr>
            <a:r>
              <a:rPr lang="es-MX" sz="1400" dirty="0" smtClean="0">
                <a:latin typeface="Arial" pitchFamily="34" charset="0"/>
                <a:cs typeface="Arial" pitchFamily="34" charset="0"/>
              </a:rPr>
              <a:t>Información presupuestaria</a:t>
            </a:r>
          </a:p>
          <a:p>
            <a:pPr lvl="1">
              <a:buClr>
                <a:srgbClr val="7030A0"/>
              </a:buClr>
              <a:buFont typeface="Wingdings" pitchFamily="2" charset="2"/>
              <a:buChar char="q"/>
            </a:pPr>
            <a:r>
              <a:rPr lang="es-MX" sz="1400" dirty="0" smtClean="0">
                <a:latin typeface="Arial" pitchFamily="34" charset="0"/>
                <a:cs typeface="Arial" pitchFamily="34" charset="0"/>
              </a:rPr>
              <a:t>Información programática</a:t>
            </a:r>
          </a:p>
          <a:p>
            <a:pPr lvl="1">
              <a:buClr>
                <a:srgbClr val="7030A0"/>
              </a:buClr>
              <a:buFont typeface="Wingdings" pitchFamily="2" charset="2"/>
              <a:buChar char="q"/>
            </a:pPr>
            <a:r>
              <a:rPr lang="es-MX" sz="1400" dirty="0" smtClean="0">
                <a:latin typeface="Arial" pitchFamily="34" charset="0"/>
                <a:cs typeface="Arial" pitchFamily="34" charset="0"/>
              </a:rPr>
              <a:t>Análisis cualitativo de los indicadores de la postura fiscal</a:t>
            </a:r>
          </a:p>
          <a:p>
            <a:r>
              <a:rPr lang="es-MX" sz="1400" dirty="0" smtClean="0">
                <a:latin typeface="Arial" pitchFamily="34" charset="0"/>
                <a:cs typeface="Arial" pitchFamily="34" charset="0"/>
              </a:rPr>
              <a:t> </a:t>
            </a:r>
          </a:p>
          <a:p>
            <a:pPr marL="342900" lvl="0" indent="-342900">
              <a:buFont typeface="+mj-lt"/>
              <a:buAutoNum type="arabicPeriod" startAt="3"/>
            </a:pPr>
            <a:r>
              <a:rPr lang="es-MX" sz="1400" b="1" dirty="0" smtClean="0">
                <a:solidFill>
                  <a:schemeClr val="bg1"/>
                </a:solidFill>
                <a:latin typeface="Arial" pitchFamily="34" charset="0"/>
                <a:cs typeface="Arial" pitchFamily="34" charset="0"/>
              </a:rPr>
              <a:t>ARMONIZACIÓN DE LA ESTRUCTURA DE LA CUENTA PÚBLICA ESTATAL</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Estructura de la Cuenta Pública</a:t>
            </a:r>
          </a:p>
          <a:p>
            <a:pPr lvl="1">
              <a:buClr>
                <a:srgbClr val="7030A0"/>
              </a:buClr>
              <a:buFont typeface="Wingdings" pitchFamily="2" charset="2"/>
              <a:buChar char="q"/>
            </a:pPr>
            <a:r>
              <a:rPr lang="es-MX" sz="1400" dirty="0" smtClean="0">
                <a:latin typeface="Arial" pitchFamily="34" charset="0"/>
                <a:cs typeface="Arial" pitchFamily="34" charset="0"/>
              </a:rPr>
              <a:t>Información adicional a presentar en la Cuenta Pública</a:t>
            </a:r>
          </a:p>
          <a:p>
            <a:r>
              <a:rPr lang="es-MX" sz="1400" dirty="0" smtClean="0">
                <a:latin typeface="Arial" pitchFamily="34" charset="0"/>
                <a:cs typeface="Arial" pitchFamily="34" charset="0"/>
              </a:rPr>
              <a:t> </a:t>
            </a:r>
          </a:p>
          <a:p>
            <a:pPr marL="342900" lvl="0" indent="-342900">
              <a:buFont typeface="+mj-lt"/>
              <a:buAutoNum type="arabicPeriod" startAt="4"/>
            </a:pPr>
            <a:r>
              <a:rPr lang="es-MX" sz="1400" b="1" dirty="0" smtClean="0">
                <a:latin typeface="Arial" pitchFamily="34" charset="0"/>
                <a:cs typeface="Arial" pitchFamily="34" charset="0"/>
              </a:rPr>
              <a:t>EJEMPLOS DE INGRACIÓN DE LA CUENTA PÚBLICA</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Consolidación de estados financieros</a:t>
            </a:r>
          </a:p>
          <a:p>
            <a:pPr lvl="1">
              <a:buClr>
                <a:srgbClr val="7030A0"/>
              </a:buClr>
              <a:buFont typeface="Wingdings" pitchFamily="2" charset="2"/>
              <a:buChar char="q"/>
            </a:pPr>
            <a:r>
              <a:rPr lang="es-MX" sz="1400" dirty="0" smtClean="0">
                <a:latin typeface="Arial" pitchFamily="34" charset="0"/>
                <a:cs typeface="Arial" pitchFamily="34" charset="0"/>
              </a:rPr>
              <a:t>Conciliación de ingresos y egresos presupuestarios y patrimoniales </a:t>
            </a:r>
          </a:p>
          <a:p>
            <a:pPr marL="274320" lvl="0" indent="-274320">
              <a:spcBef>
                <a:spcPts val="600"/>
              </a:spcBef>
              <a:buClr>
                <a:schemeClr val="tx2"/>
              </a:buClr>
              <a:buSzPct val="73000"/>
            </a:pPr>
            <a:endParaRPr kumimoji="0" lang="es-MX" sz="1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6" name="5 Rectángulo redondeado"/>
          <p:cNvSpPr/>
          <p:nvPr/>
        </p:nvSpPr>
        <p:spPr>
          <a:xfrm>
            <a:off x="500034" y="357166"/>
            <a:ext cx="5357850"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CONTENIDO</a:t>
            </a:r>
            <a:endParaRPr lang="es-MX" sz="3200" b="1" dirty="0"/>
          </a:p>
        </p:txBody>
      </p:sp>
    </p:spTree>
  </p:cSld>
  <p:clrMapOvr>
    <a:masterClrMapping/>
  </p:clrMapOvr>
  <p:transition>
    <p:pull dir="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71458" y="1285860"/>
            <a:ext cx="7100910" cy="1829761"/>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Adobe Ming Std L"/>
                <a:cs typeface="+mj-cs"/>
              </a:rPr>
              <a:t/>
            </a:r>
            <a:br>
              <a:rPr kumimoji="0" lang="es-ES" sz="32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Adobe Ming Std L"/>
                <a:cs typeface="+mj-cs"/>
              </a:rPr>
            </a:br>
            <a:r>
              <a:rPr kumimoji="0" lang="es-ES" sz="32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Adobe Ming Std L"/>
                <a:cs typeface="+mj-cs"/>
              </a:rPr>
              <a:t/>
            </a:r>
            <a:br>
              <a:rPr kumimoji="0" lang="es-ES" sz="32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Adobe Ming Std L"/>
                <a:cs typeface="+mj-cs"/>
              </a:rPr>
            </a:br>
            <a:r>
              <a:rPr kumimoji="0" lang="es-ES" sz="32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Adobe Ming Std L"/>
                <a:cs typeface="+mj-cs"/>
              </a:rPr>
              <a:t>Acuerdo por el que se Armoniza la Estructura de las Cuentas Públicas</a:t>
            </a:r>
            <a:endParaRPr kumimoji="0" lang="es-MX" sz="3200" b="1" i="0"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Adobe Ming Std L"/>
              <a:cs typeface="+mj-cs"/>
            </a:endParaRPr>
          </a:p>
        </p:txBody>
      </p:sp>
      <p:sp>
        <p:nvSpPr>
          <p:cNvPr id="5" name="2 Subtítulo"/>
          <p:cNvSpPr txBox="1">
            <a:spLocks/>
          </p:cNvSpPr>
          <p:nvPr/>
        </p:nvSpPr>
        <p:spPr>
          <a:xfrm>
            <a:off x="285720" y="3357562"/>
            <a:ext cx="7772400" cy="2500330"/>
          </a:xfrm>
          <a:prstGeom prst="rect">
            <a:avLst/>
          </a:prstGeom>
        </p:spPr>
        <p:txBody>
          <a:bodyPr vert="horz">
            <a:normAutofit/>
          </a:bodyPr>
          <a:lstStyle/>
          <a:p>
            <a:pPr marR="0" lvl="0" algn="just" defTabSz="914400" rtl="0" eaLnBrk="1" fontAlgn="auto" latinLnBrk="0" hangingPunct="1">
              <a:lnSpc>
                <a:spcPct val="100000"/>
              </a:lnSpc>
              <a:spcBef>
                <a:spcPts val="600"/>
              </a:spcBef>
              <a:spcAft>
                <a:spcPts val="0"/>
              </a:spcAft>
              <a:buClr>
                <a:schemeClr val="tx2"/>
              </a:buClr>
              <a:buSzPct val="73000"/>
              <a:tabLst/>
              <a:defRPr/>
            </a:pPr>
            <a:r>
              <a:rPr kumimoji="0" lang="es-MX"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El presente acuerdo tiene por objeto armonizar la estructura de la Cuenta Pública del Gobierno Federal, de las Entidades Federativas, de los Ayuntamientos de los Municipios y de los órganos político-administrativos de las demarcaciones territoriales por conducto del Distrito Federal </a:t>
            </a:r>
          </a:p>
          <a:p>
            <a:pPr marL="274320" marR="0" lvl="0" indent="-274320" algn="just" defTabSz="914400" rtl="0" eaLnBrk="1" fontAlgn="auto" latinLnBrk="0" hangingPunct="1">
              <a:lnSpc>
                <a:spcPct val="100000"/>
              </a:lnSpc>
              <a:spcBef>
                <a:spcPts val="600"/>
              </a:spcBef>
              <a:spcAft>
                <a:spcPts val="0"/>
              </a:spcAft>
              <a:buClr>
                <a:schemeClr val="tx2"/>
              </a:buClr>
              <a:buSzPct val="73000"/>
              <a:tabLst/>
              <a:defRPr/>
            </a:pPr>
            <a:endParaRPr kumimoji="0" lang="es-MX"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r" defTabSz="914400" rtl="0" eaLnBrk="1" fontAlgn="auto" latinLnBrk="0" hangingPunct="1">
              <a:lnSpc>
                <a:spcPct val="100000"/>
              </a:lnSpc>
              <a:spcBef>
                <a:spcPts val="600"/>
              </a:spcBef>
              <a:spcAft>
                <a:spcPts val="0"/>
              </a:spcAft>
              <a:buClr>
                <a:schemeClr val="tx2"/>
              </a:buClr>
              <a:buSzPct val="73000"/>
              <a:tabLst/>
              <a:defRPr/>
            </a:pPr>
            <a:r>
              <a:rPr kumimoji="0" lang="es-MX" sz="1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DOF 30-DICIEMBRE-2013</a:t>
            </a:r>
            <a:endParaRPr kumimoji="0" lang="es-MX"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57200" y="1357298"/>
            <a:ext cx="7239000" cy="5027000"/>
          </a:xfrm>
          <a:prstGeom prst="rect">
            <a:avLst/>
          </a:prstGeom>
        </p:spPr>
        <p:txBody>
          <a:bodyPr vert="horz">
            <a:normAutofit/>
          </a:bodyPr>
          <a:lstStyle/>
          <a:p>
            <a:pPr marL="0" marR="0" lvl="0" indent="0" algn="just" defTabSz="914400" rtl="0" eaLnBrk="1" fontAlgn="auto" latinLnBrk="0" hangingPunct="1">
              <a:lnSpc>
                <a:spcPct val="114000"/>
              </a:lnSpc>
              <a:spcBef>
                <a:spcPts val="600"/>
              </a:spcBef>
              <a:spcAft>
                <a:spcPts val="0"/>
              </a:spcAft>
              <a:buClr>
                <a:schemeClr val="tx2"/>
              </a:buClr>
              <a:buSzPct val="73000"/>
              <a:buFont typeface="Wingdings 2"/>
              <a:buNone/>
              <a:tabLst/>
              <a:defRPr/>
            </a:pPr>
            <a:r>
              <a:rPr kumimoji="0" lang="es-ES"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Artículo 53 de la LGCG </a:t>
            </a:r>
            <a:r>
              <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se establece los requisitos mínimos que </a:t>
            </a:r>
            <a:r>
              <a:rPr kumimoji="0" lang="es-ES" sz="2000" b="1"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deben estructurar la cuenta pública del </a:t>
            </a:r>
            <a:r>
              <a:rPr lang="es-ES" sz="2000" dirty="0" smtClean="0">
                <a:latin typeface="Arial" pitchFamily="34" charset="0"/>
                <a:cs typeface="Arial" pitchFamily="34" charset="0"/>
              </a:rPr>
              <a:t>Gobierno Federal y las </a:t>
            </a:r>
            <a:r>
              <a:rPr lang="es-ES" sz="2400" b="1" dirty="0" smtClean="0">
                <a:solidFill>
                  <a:schemeClr val="accent6">
                    <a:lumMod val="75000"/>
                  </a:schemeClr>
                </a:solidFill>
                <a:latin typeface="Arial" pitchFamily="34" charset="0"/>
                <a:cs typeface="Arial" pitchFamily="34" charset="0"/>
              </a:rPr>
              <a:t>entidades federativas</a:t>
            </a:r>
            <a:r>
              <a:rPr lang="es-ES" sz="2000" dirty="0" smtClean="0">
                <a:latin typeface="Arial" pitchFamily="34" charset="0"/>
                <a:cs typeface="Arial" pitchFamily="34" charset="0"/>
              </a:rPr>
              <a:t>:</a:t>
            </a:r>
          </a:p>
          <a:p>
            <a:pPr marL="274320" marR="0" lvl="0" indent="-274320" algn="just" defTabSz="914400" rtl="0" eaLnBrk="1" fontAlgn="auto" latinLnBrk="0" hangingPunct="1">
              <a:lnSpc>
                <a:spcPct val="114000"/>
              </a:lnSpc>
              <a:spcBef>
                <a:spcPts val="600"/>
              </a:spcBef>
              <a:spcAft>
                <a:spcPts val="0"/>
              </a:spcAft>
              <a:buClr>
                <a:schemeClr val="tx2"/>
              </a:buClr>
              <a:buSzPct val="73000"/>
              <a:buFont typeface="Wingdings 2"/>
              <a:buChar char=""/>
              <a:tabLst/>
              <a:defRPr/>
            </a:pPr>
            <a:endParaRPr kumimoji="0" lang="es-ES" sz="20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endParaRPr>
          </a:p>
          <a:p>
            <a:pPr marL="589788" marR="0" lvl="1" indent="-342900" algn="just" defTabSz="914400" rtl="0" eaLnBrk="1" fontAlgn="auto" latinLnBrk="0" hangingPunct="1">
              <a:lnSpc>
                <a:spcPct val="114000"/>
              </a:lnSpc>
              <a:spcBef>
                <a:spcPts val="500"/>
              </a:spcBef>
              <a:spcAft>
                <a:spcPts val="0"/>
              </a:spcAft>
              <a:buClr>
                <a:schemeClr val="accent4"/>
              </a:buClr>
              <a:buSzPct val="80000"/>
              <a:buFont typeface="+mj-lt"/>
              <a:buAutoNum type="romanUcPeriod"/>
              <a:tabLst/>
              <a:defRPr/>
            </a:pPr>
            <a:r>
              <a:rPr kumimoji="0" lang="es-ES" sz="2000" b="1"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rPr>
              <a:t>Información contable</a:t>
            </a:r>
            <a:endParaRPr kumimoji="0" lang="es-ES_tradnl" sz="2000" b="0"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endParaRPr>
          </a:p>
          <a:p>
            <a:pPr marL="589788" marR="0" lvl="1" indent="-342900" algn="just" defTabSz="914400" rtl="0" eaLnBrk="1" fontAlgn="auto" latinLnBrk="0" hangingPunct="1">
              <a:lnSpc>
                <a:spcPct val="114000"/>
              </a:lnSpc>
              <a:spcBef>
                <a:spcPts val="500"/>
              </a:spcBef>
              <a:spcAft>
                <a:spcPts val="0"/>
              </a:spcAft>
              <a:buClr>
                <a:schemeClr val="accent4"/>
              </a:buClr>
              <a:buSzPct val="80000"/>
              <a:buFont typeface="+mj-lt"/>
              <a:buAutoNum type="romanUcPeriod"/>
              <a:tabLst/>
              <a:defRPr/>
            </a:pPr>
            <a:r>
              <a:rPr kumimoji="0" lang="es-ES" sz="2000" b="1"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rPr>
              <a:t>Información Presupuestaria</a:t>
            </a:r>
            <a:endParaRPr kumimoji="0" lang="es-ES_tradnl" sz="2000" b="0"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endParaRPr>
          </a:p>
          <a:p>
            <a:pPr marL="589788" marR="0" lvl="1" indent="-342900" algn="just" defTabSz="914400" rtl="0" eaLnBrk="1" fontAlgn="auto" latinLnBrk="0" hangingPunct="1">
              <a:lnSpc>
                <a:spcPct val="114000"/>
              </a:lnSpc>
              <a:spcBef>
                <a:spcPts val="500"/>
              </a:spcBef>
              <a:spcAft>
                <a:spcPts val="0"/>
              </a:spcAft>
              <a:buClr>
                <a:schemeClr val="accent4"/>
              </a:buClr>
              <a:buSzPct val="80000"/>
              <a:buFont typeface="+mj-lt"/>
              <a:buAutoNum type="romanUcPeriod"/>
              <a:tabLst/>
              <a:defRPr/>
            </a:pPr>
            <a:r>
              <a:rPr kumimoji="0" lang="es-ES" sz="2000" b="1"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rPr>
              <a:t>Información programática</a:t>
            </a:r>
            <a:endParaRPr kumimoji="0" lang="es-ES_tradnl" sz="2000" b="0"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endParaRPr>
          </a:p>
          <a:p>
            <a:pPr marL="589788" marR="0" lvl="1" indent="-342900" algn="just" defTabSz="914400" rtl="0" eaLnBrk="1" fontAlgn="auto" latinLnBrk="0" hangingPunct="1">
              <a:lnSpc>
                <a:spcPct val="114000"/>
              </a:lnSpc>
              <a:spcBef>
                <a:spcPts val="500"/>
              </a:spcBef>
              <a:spcAft>
                <a:spcPts val="0"/>
              </a:spcAft>
              <a:buClr>
                <a:schemeClr val="accent4"/>
              </a:buClr>
              <a:buSzPct val="80000"/>
              <a:buFont typeface="+mj-lt"/>
              <a:buAutoNum type="romanUcPeriod"/>
              <a:tabLst/>
              <a:defRPr/>
            </a:pPr>
            <a:r>
              <a:rPr kumimoji="0" lang="es-ES" sz="2000" b="0"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rPr>
              <a:t>Análisis cualitativo de los indicadores de la postura fiscal, estableciendo su vínculo con los objetivos y prioridades definidas en la materia, en el programa económico anual.</a:t>
            </a:r>
            <a:endParaRPr kumimoji="0" lang="es-ES_tradnl" sz="2000" b="0"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endParaRPr>
          </a:p>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s-MX" sz="1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5" name="4 Rectángulo"/>
          <p:cNvSpPr/>
          <p:nvPr/>
        </p:nvSpPr>
        <p:spPr>
          <a:xfrm>
            <a:off x="540474" y="428604"/>
            <a:ext cx="4817344" cy="46166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a:buClr>
                <a:srgbClr val="7030A0"/>
              </a:buClr>
            </a:pPr>
            <a:r>
              <a:rPr lang="es-MX" sz="2400" b="1" dirty="0" smtClean="0">
                <a:latin typeface="Arial" pitchFamily="34" charset="0"/>
                <a:cs typeface="Arial" pitchFamily="34" charset="0"/>
              </a:rPr>
              <a:t>Estructura de la Cuenta Pública</a:t>
            </a:r>
          </a:p>
        </p:txBody>
      </p:sp>
    </p:spTree>
  </p:cSld>
  <p:clrMapOvr>
    <a:masterClrMapping/>
  </p:clrMapOvr>
  <p:transition>
    <p:push dir="u"/>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Logo_5 (1).gif"/>
          <p:cNvPicPr>
            <a:picLocks noChangeAspect="1"/>
          </p:cNvPicPr>
          <p:nvPr/>
        </p:nvPicPr>
        <p:blipFill>
          <a:blip r:embed="rId2" cstate="print"/>
          <a:stretch>
            <a:fillRect/>
          </a:stretch>
        </p:blipFill>
        <p:spPr>
          <a:xfrm>
            <a:off x="6492818" y="285728"/>
            <a:ext cx="2270141" cy="785818"/>
          </a:xfrm>
          <a:prstGeom prst="rect">
            <a:avLst/>
          </a:prstGeom>
        </p:spPr>
      </p:pic>
      <p:pic>
        <p:nvPicPr>
          <p:cNvPr id="12" name="11 Marcador de posición de imagen" descr="2222222.jpg"/>
          <p:cNvPicPr>
            <a:picLocks noGrp="1" noChangeAspect="1"/>
          </p:cNvPicPr>
          <p:nvPr>
            <p:ph type="pic" idx="1"/>
          </p:nvPr>
        </p:nvPicPr>
        <p:blipFill>
          <a:blip r:embed="rId3" cstate="print"/>
          <a:srcRect t="8179" b="8179"/>
          <a:stretch>
            <a:fillRect/>
          </a:stretch>
        </p:blipFill>
        <p:spPr/>
      </p:pic>
      <p:sp>
        <p:nvSpPr>
          <p:cNvPr id="9" name="8 Título"/>
          <p:cNvSpPr>
            <a:spLocks noGrp="1"/>
          </p:cNvSpPr>
          <p:nvPr>
            <p:ph type="title"/>
          </p:nvPr>
        </p:nvSpPr>
        <p:spPr>
          <a:xfrm>
            <a:off x="5143504" y="2157418"/>
            <a:ext cx="3674594" cy="2057400"/>
          </a:xfrm>
        </p:spPr>
        <p:txBody>
          <a:bodyPr>
            <a:noAutofit/>
          </a:bodyPr>
          <a:lstStyle/>
          <a:p>
            <a:pPr lvl="0" algn="ctr"/>
            <a:r>
              <a:rPr lang="es-MX" sz="32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Estructura de los tomos de la cuenta pública </a:t>
            </a:r>
            <a:br>
              <a:rPr lang="es-MX" sz="32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s-MX" sz="2800" dirty="0"/>
          </a:p>
        </p:txBody>
      </p:sp>
    </p:spTree>
  </p:cSld>
  <p:clrMapOvr>
    <a:masterClrMapping/>
  </p:clrMapOvr>
  <p:transition>
    <p:wheel spokes="8"/>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76272" y="1214422"/>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de flecha"/>
          <p:cNvCxnSpPr/>
          <p:nvPr/>
        </p:nvCxnSpPr>
        <p:spPr>
          <a:xfrm rot="16200000" flipH="1">
            <a:off x="3607587" y="2821777"/>
            <a:ext cx="1000132" cy="50006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 name="11 Conector recto de flecha"/>
          <p:cNvCxnSpPr/>
          <p:nvPr/>
        </p:nvCxnSpPr>
        <p:spPr>
          <a:xfrm rot="5400000" flipH="1" flipV="1">
            <a:off x="3286128" y="4786310"/>
            <a:ext cx="1357298" cy="78581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 name="12 Conector recto de flecha"/>
          <p:cNvCxnSpPr/>
          <p:nvPr/>
        </p:nvCxnSpPr>
        <p:spPr>
          <a:xfrm>
            <a:off x="3643306" y="3998916"/>
            <a:ext cx="785818"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graphicFrame>
        <p:nvGraphicFramePr>
          <p:cNvPr id="4" name="3 Marcador de contenido"/>
          <p:cNvGraphicFramePr>
            <a:graphicFrameLocks noGrp="1"/>
          </p:cNvGraphicFramePr>
          <p:nvPr>
            <p:ph idx="1"/>
          </p:nvPr>
        </p:nvGraphicFramePr>
        <p:xfrm>
          <a:off x="-71470" y="1142984"/>
          <a:ext cx="6186502" cy="5313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4500562" y="2285992"/>
            <a:ext cx="3643338" cy="4208844"/>
          </a:xfrm>
          <a:prstGeom prst="rect">
            <a:avLst/>
          </a:prstGeom>
          <a:ln w="3175"/>
        </p:spPr>
        <p:style>
          <a:lnRef idx="2">
            <a:schemeClr val="accent3"/>
          </a:lnRef>
          <a:fillRef idx="1">
            <a:schemeClr val="lt1"/>
          </a:fillRef>
          <a:effectRef idx="0">
            <a:schemeClr val="accent3"/>
          </a:effectRef>
          <a:fontRef idx="minor">
            <a:schemeClr val="dk1"/>
          </a:fontRef>
        </p:style>
        <p:txBody>
          <a:bodyPr wrap="square" rtlCol="0">
            <a:spAutoFit/>
          </a:bodyPr>
          <a:lstStyle/>
          <a:p>
            <a:pPr lvl="0">
              <a:buClr>
                <a:srgbClr val="7030A0"/>
              </a:buClr>
              <a:buSzPct val="80000"/>
            </a:pPr>
            <a:r>
              <a:rPr lang="es-ES" sz="1600" dirty="0" smtClean="0"/>
              <a:t>Información Contable</a:t>
            </a:r>
          </a:p>
          <a:p>
            <a:pPr marL="539750" lvl="1" indent="-82550">
              <a:lnSpc>
                <a:spcPct val="150000"/>
              </a:lnSpc>
              <a:buClr>
                <a:srgbClr val="990099"/>
              </a:buClr>
              <a:buFont typeface="Wingdings" pitchFamily="2" charset="2"/>
              <a:buChar char="§"/>
              <a:defRPr/>
            </a:pPr>
            <a:r>
              <a:rPr lang="es-ES" sz="900" dirty="0" smtClean="0"/>
              <a:t>Estado de Situación Financiera</a:t>
            </a:r>
          </a:p>
          <a:p>
            <a:pPr marL="539750" lvl="1" indent="-82550">
              <a:lnSpc>
                <a:spcPct val="150000"/>
              </a:lnSpc>
              <a:buClr>
                <a:srgbClr val="990099"/>
              </a:buClr>
              <a:buFont typeface="Wingdings" pitchFamily="2" charset="2"/>
              <a:buChar char="§"/>
              <a:defRPr/>
            </a:pPr>
            <a:r>
              <a:rPr lang="es-ES" sz="900" dirty="0" smtClean="0"/>
              <a:t>Estado de Actividades</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de Variaciones en la Hacienda Pública/Patrimonio</a:t>
            </a:r>
            <a:endParaRPr lang="es-ES_tradnl" sz="900" dirty="0" smtClean="0"/>
          </a:p>
          <a:p>
            <a:pPr lvl="1">
              <a:lnSpc>
                <a:spcPct val="150000"/>
              </a:lnSpc>
              <a:buClr>
                <a:srgbClr val="990099"/>
              </a:buClr>
              <a:buFont typeface="Wingdings" pitchFamily="2" charset="2"/>
              <a:buChar char="§"/>
              <a:defRPr/>
            </a:pPr>
            <a:r>
              <a:rPr lang="es-ES" sz="900" dirty="0" smtClean="0"/>
              <a:t>  Estado de Flujos de Efectivo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del Activo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 la Deuda y Otros Pasivos</a:t>
            </a:r>
          </a:p>
          <a:p>
            <a:pPr marL="539750" lvl="1" indent="-82550">
              <a:lnSpc>
                <a:spcPct val="150000"/>
              </a:lnSpc>
              <a:buClr>
                <a:srgbClr val="990099"/>
              </a:buClr>
              <a:buFont typeface="Wingdings" pitchFamily="2" charset="2"/>
              <a:buChar char="§"/>
              <a:defRPr/>
            </a:pPr>
            <a:r>
              <a:rPr lang="es-ES" sz="900" dirty="0" smtClean="0"/>
              <a:t>Informes sobre Pasivos Contingentes</a:t>
            </a:r>
            <a:endParaRPr lang="es-ES_tradnl" sz="900" dirty="0" smtClean="0"/>
          </a:p>
          <a:p>
            <a:pPr marL="539750" lvl="1" indent="-82550">
              <a:lnSpc>
                <a:spcPct val="150000"/>
              </a:lnSpc>
              <a:buClr>
                <a:srgbClr val="990099"/>
              </a:buClr>
              <a:buFont typeface="Wingdings" pitchFamily="2" charset="2"/>
              <a:buChar char="§"/>
              <a:defRPr/>
            </a:pPr>
            <a:r>
              <a:rPr lang="es-ES" sz="900" dirty="0" smtClean="0"/>
              <a:t>Notas a los Estados Financieros</a:t>
            </a:r>
          </a:p>
          <a:p>
            <a:pPr marL="539750" lvl="1" indent="-82550">
              <a:lnSpc>
                <a:spcPct val="150000"/>
              </a:lnSpc>
              <a:buClr>
                <a:srgbClr val="990099"/>
              </a:buClr>
              <a:buFont typeface="Wingdings" pitchFamily="2" charset="2"/>
              <a:buChar char="§"/>
              <a:defRPr/>
            </a:pPr>
            <a:r>
              <a:rPr lang="es-ES" sz="900" dirty="0" smtClean="0"/>
              <a:t>Estado de Cambios en la Situación Financiera</a:t>
            </a:r>
            <a:endParaRPr lang="es-ES" sz="2800" dirty="0" smtClean="0"/>
          </a:p>
          <a:p>
            <a:pPr lvl="0">
              <a:buClr>
                <a:srgbClr val="7030A0"/>
              </a:buClr>
              <a:buSzPct val="80000"/>
            </a:pPr>
            <a:r>
              <a:rPr lang="es-ES" sz="1600" dirty="0" smtClean="0"/>
              <a:t>Información Presupuestaria</a:t>
            </a:r>
          </a:p>
          <a:p>
            <a:pPr marL="539750" lvl="1" indent="-82550">
              <a:lnSpc>
                <a:spcPct val="150000"/>
              </a:lnSpc>
              <a:buClr>
                <a:srgbClr val="990099"/>
              </a:buClr>
              <a:buFont typeface="Wingdings" pitchFamily="2" charset="2"/>
              <a:buChar char="§"/>
              <a:defRPr/>
            </a:pPr>
            <a:r>
              <a:rPr lang="es-ES" sz="900" dirty="0" smtClean="0"/>
              <a:t>Estado Analítico de Ingresos</a:t>
            </a:r>
          </a:p>
          <a:p>
            <a:pPr marL="539750" lvl="1" indent="-82550">
              <a:lnSpc>
                <a:spcPct val="150000"/>
              </a:lnSpc>
              <a:buClr>
                <a:srgbClr val="990099"/>
              </a:buClr>
              <a:buFont typeface="Wingdings" pitchFamily="2" charset="2"/>
              <a:buChar char="§"/>
              <a:defRPr/>
            </a:pPr>
            <a:r>
              <a:rPr lang="es-ES" sz="900" dirty="0" smtClean="0"/>
              <a:t>Estado Analítico del Ejercicio del Presupuesto de Egresos</a:t>
            </a:r>
            <a:endParaRPr lang="es-ES_tradnl" sz="900" dirty="0" smtClean="0"/>
          </a:p>
          <a:p>
            <a:pPr lvl="0">
              <a:buClr>
                <a:srgbClr val="7030A0"/>
              </a:buClr>
              <a:buSzPct val="80000"/>
            </a:pPr>
            <a:r>
              <a:rPr lang="es-ES" sz="1600" dirty="0" smtClean="0"/>
              <a:t>Información Programática</a:t>
            </a:r>
          </a:p>
          <a:p>
            <a:pPr lvl="0">
              <a:buClr>
                <a:srgbClr val="7030A0"/>
              </a:buClr>
              <a:buSzPct val="80000"/>
            </a:pPr>
            <a:endParaRPr lang="es-ES" sz="600" dirty="0" smtClean="0"/>
          </a:p>
          <a:p>
            <a:pPr lvl="0">
              <a:buClr>
                <a:srgbClr val="7030A0"/>
              </a:buClr>
              <a:buSzPct val="80000"/>
            </a:pPr>
            <a:r>
              <a:rPr lang="es-ES" sz="1600" dirty="0" smtClean="0"/>
              <a:t>Anexos, establecidos en diferentes ordenamientos</a:t>
            </a:r>
          </a:p>
        </p:txBody>
      </p:sp>
    </p:spTree>
  </p:cSld>
  <p:clrMapOvr>
    <a:masterClrMapping/>
  </p:clrMapOvr>
  <p:transition>
    <p:pull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357298"/>
          <a:ext cx="7239000" cy="5500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a:off x="500034" y="571480"/>
            <a:ext cx="3929090" cy="50006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400" b="1" dirty="0" smtClean="0">
                <a:latin typeface="Arial" pitchFamily="34" charset="0"/>
                <a:cs typeface="Arial" pitchFamily="34" charset="0"/>
              </a:rPr>
              <a:t>Otras Normas Locales</a:t>
            </a:r>
            <a:endParaRPr lang="es-MX" sz="1900" b="1" dirty="0">
              <a:latin typeface="Arial" pitchFamily="34" charset="0"/>
              <a:cs typeface="Arial" pitchFamily="34" charset="0"/>
            </a:endParaRPr>
          </a:p>
        </p:txBody>
      </p:sp>
    </p:spTree>
  </p:cSld>
  <p:clrMapOvr>
    <a:masterClrMapping/>
  </p:clrMapOvr>
  <p:transition>
    <p:cover dir="ld"/>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11 Conector recto de flecha"/>
          <p:cNvCxnSpPr/>
          <p:nvPr/>
        </p:nvCxnSpPr>
        <p:spPr>
          <a:xfrm flipV="1">
            <a:off x="3357554" y="3714752"/>
            <a:ext cx="1071570" cy="357166"/>
          </a:xfrm>
          <a:prstGeom prst="straightConnector1">
            <a:avLst/>
          </a:prstGeom>
          <a:ln>
            <a:solidFill>
              <a:srgbClr val="00B050"/>
            </a:solidFill>
            <a:tailEnd type="arrow"/>
          </a:ln>
        </p:spPr>
        <p:style>
          <a:lnRef idx="1">
            <a:schemeClr val="accent2"/>
          </a:lnRef>
          <a:fillRef idx="0">
            <a:schemeClr val="accent2"/>
          </a:fillRef>
          <a:effectRef idx="0">
            <a:schemeClr val="accent2"/>
          </a:effectRef>
          <a:fontRef idx="minor">
            <a:schemeClr val="tx1"/>
          </a:fontRef>
        </p:style>
      </p:cxnSp>
      <p:cxnSp>
        <p:nvCxnSpPr>
          <p:cNvPr id="13" name="12 Conector recto de flecha"/>
          <p:cNvCxnSpPr/>
          <p:nvPr/>
        </p:nvCxnSpPr>
        <p:spPr>
          <a:xfrm>
            <a:off x="3214678" y="2000240"/>
            <a:ext cx="1143008" cy="928693"/>
          </a:xfrm>
          <a:prstGeom prst="straightConnector1">
            <a:avLst/>
          </a:prstGeom>
          <a:ln>
            <a:solidFill>
              <a:srgbClr val="00B050"/>
            </a:solidFill>
            <a:tailEnd type="arrow"/>
          </a:ln>
        </p:spPr>
        <p:style>
          <a:lnRef idx="1">
            <a:schemeClr val="accent2"/>
          </a:lnRef>
          <a:fillRef idx="0">
            <a:schemeClr val="accent2"/>
          </a:fillRef>
          <a:effectRef idx="0">
            <a:schemeClr val="accent2"/>
          </a:effectRef>
          <a:fontRef idx="minor">
            <a:schemeClr val="tx1"/>
          </a:fontRef>
        </p:style>
      </p:cxnSp>
      <p:graphicFrame>
        <p:nvGraphicFramePr>
          <p:cNvPr id="4" name="3 Marcador de contenido"/>
          <p:cNvGraphicFramePr>
            <a:graphicFrameLocks noGrp="1"/>
          </p:cNvGraphicFramePr>
          <p:nvPr>
            <p:ph idx="1"/>
          </p:nvPr>
        </p:nvGraphicFramePr>
        <p:xfrm>
          <a:off x="71406" y="-71462"/>
          <a:ext cx="4214842" cy="5313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4500562" y="1643050"/>
            <a:ext cx="3643338" cy="4116512"/>
          </a:xfrm>
          <a:prstGeom prst="rect">
            <a:avLst/>
          </a:prstGeom>
          <a:ln w="3175"/>
        </p:spPr>
        <p:style>
          <a:lnRef idx="2">
            <a:schemeClr val="accent6"/>
          </a:lnRef>
          <a:fillRef idx="1">
            <a:schemeClr val="lt1"/>
          </a:fillRef>
          <a:effectRef idx="0">
            <a:schemeClr val="accent6"/>
          </a:effectRef>
          <a:fontRef idx="minor">
            <a:schemeClr val="dk1"/>
          </a:fontRef>
        </p:style>
        <p:txBody>
          <a:bodyPr wrap="square" rtlCol="0">
            <a:spAutoFit/>
          </a:bodyPr>
          <a:lstStyle/>
          <a:p>
            <a:pPr lvl="0">
              <a:buClr>
                <a:srgbClr val="7030A0"/>
              </a:buClr>
              <a:buSzPct val="80000"/>
            </a:pPr>
            <a:r>
              <a:rPr lang="es-ES" sz="1600" dirty="0" smtClean="0"/>
              <a:t>Información Contable</a:t>
            </a:r>
          </a:p>
          <a:p>
            <a:pPr marL="539750" lvl="1" indent="-82550">
              <a:lnSpc>
                <a:spcPct val="150000"/>
              </a:lnSpc>
              <a:buClr>
                <a:srgbClr val="990099"/>
              </a:buClr>
              <a:buFont typeface="Wingdings" pitchFamily="2" charset="2"/>
              <a:buChar char="§"/>
              <a:defRPr/>
            </a:pPr>
            <a:r>
              <a:rPr lang="es-ES" sz="900" dirty="0" smtClean="0"/>
              <a:t>Estado de Situación Financiera</a:t>
            </a:r>
          </a:p>
          <a:p>
            <a:pPr marL="539750" lvl="1" indent="-82550">
              <a:lnSpc>
                <a:spcPct val="150000"/>
              </a:lnSpc>
              <a:buClr>
                <a:srgbClr val="990099"/>
              </a:buClr>
              <a:buFont typeface="Wingdings" pitchFamily="2" charset="2"/>
              <a:buChar char="§"/>
              <a:defRPr/>
            </a:pPr>
            <a:r>
              <a:rPr lang="es-ES" sz="900" dirty="0" smtClean="0"/>
              <a:t>Estado de Actividades</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de Variaciones en la Hacienda Pública/Patrimonio</a:t>
            </a:r>
            <a:endParaRPr lang="es-ES_tradnl" sz="900" dirty="0" smtClean="0"/>
          </a:p>
          <a:p>
            <a:pPr lvl="1">
              <a:lnSpc>
                <a:spcPct val="150000"/>
              </a:lnSpc>
              <a:buClr>
                <a:srgbClr val="990099"/>
              </a:buClr>
              <a:buFont typeface="Wingdings" pitchFamily="2" charset="2"/>
              <a:buChar char="§"/>
              <a:defRPr/>
            </a:pPr>
            <a:r>
              <a:rPr lang="es-ES" sz="900" dirty="0" smtClean="0"/>
              <a:t>  Estado de Flujos de Efectivo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del Activo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 la Deuda y Otros Pasivos</a:t>
            </a:r>
          </a:p>
          <a:p>
            <a:pPr marL="539750" lvl="1" indent="-82550">
              <a:lnSpc>
                <a:spcPct val="150000"/>
              </a:lnSpc>
              <a:buClr>
                <a:srgbClr val="990099"/>
              </a:buClr>
              <a:buFont typeface="Wingdings" pitchFamily="2" charset="2"/>
              <a:buChar char="§"/>
              <a:defRPr/>
            </a:pPr>
            <a:r>
              <a:rPr lang="es-ES" sz="900" dirty="0" smtClean="0"/>
              <a:t>Informes sobre Pasivos Contingentes</a:t>
            </a:r>
            <a:endParaRPr lang="es-ES_tradnl" sz="900" dirty="0" smtClean="0"/>
          </a:p>
          <a:p>
            <a:pPr marL="539750" lvl="1" indent="-82550">
              <a:lnSpc>
                <a:spcPct val="150000"/>
              </a:lnSpc>
              <a:buClr>
                <a:srgbClr val="990099"/>
              </a:buClr>
              <a:buFont typeface="Wingdings" pitchFamily="2" charset="2"/>
              <a:buChar char="§"/>
              <a:defRPr/>
            </a:pPr>
            <a:r>
              <a:rPr lang="es-ES" sz="900" dirty="0" smtClean="0"/>
              <a:t>Notas a los Estados Financieros</a:t>
            </a:r>
          </a:p>
          <a:p>
            <a:pPr marL="539750" lvl="1" indent="-82550">
              <a:lnSpc>
                <a:spcPct val="150000"/>
              </a:lnSpc>
              <a:buClr>
                <a:srgbClr val="990099"/>
              </a:buClr>
              <a:buFont typeface="Wingdings" pitchFamily="2" charset="2"/>
              <a:buChar char="§"/>
              <a:defRPr/>
            </a:pPr>
            <a:r>
              <a:rPr lang="es-ES" sz="900" dirty="0" smtClean="0"/>
              <a:t>Estado de Cambios en la Situación Financiera</a:t>
            </a:r>
            <a:endParaRPr lang="es-ES" sz="2800" dirty="0" smtClean="0"/>
          </a:p>
          <a:p>
            <a:pPr lvl="0">
              <a:buClr>
                <a:srgbClr val="7030A0"/>
              </a:buClr>
              <a:buSzPct val="80000"/>
            </a:pPr>
            <a:r>
              <a:rPr lang="es-ES" sz="1600" dirty="0" smtClean="0"/>
              <a:t>Información Presupuestaria</a:t>
            </a:r>
          </a:p>
          <a:p>
            <a:pPr marL="539750" lvl="1" indent="-82550">
              <a:lnSpc>
                <a:spcPct val="150000"/>
              </a:lnSpc>
              <a:buClr>
                <a:srgbClr val="990099"/>
              </a:buClr>
              <a:buFont typeface="Wingdings" pitchFamily="2" charset="2"/>
              <a:buChar char="§"/>
              <a:defRPr/>
            </a:pPr>
            <a:r>
              <a:rPr lang="es-ES" sz="900" dirty="0" smtClean="0"/>
              <a:t>Estado Analítico de Ingresos</a:t>
            </a:r>
          </a:p>
          <a:p>
            <a:pPr marL="539750" lvl="1" indent="-82550">
              <a:lnSpc>
                <a:spcPct val="150000"/>
              </a:lnSpc>
              <a:buClr>
                <a:srgbClr val="990099"/>
              </a:buClr>
              <a:buFont typeface="Wingdings" pitchFamily="2" charset="2"/>
              <a:buChar char="§"/>
              <a:defRPr/>
            </a:pPr>
            <a:r>
              <a:rPr lang="es-ES" sz="900" dirty="0" smtClean="0"/>
              <a:t>Estado Analítico del Ejercicio del Presupuesto de Egresos</a:t>
            </a:r>
            <a:endParaRPr lang="es-ES_tradnl" sz="900" dirty="0" smtClean="0"/>
          </a:p>
          <a:p>
            <a:pPr lvl="0">
              <a:buClr>
                <a:srgbClr val="7030A0"/>
              </a:buClr>
              <a:buSzPct val="80000"/>
            </a:pPr>
            <a:r>
              <a:rPr lang="es-ES" sz="1600" dirty="0" smtClean="0"/>
              <a:t>Información Programática</a:t>
            </a:r>
          </a:p>
          <a:p>
            <a:pPr lvl="0">
              <a:buClr>
                <a:srgbClr val="7030A0"/>
              </a:buClr>
              <a:buSzPct val="80000"/>
            </a:pPr>
            <a:endParaRPr lang="es-ES" sz="600" dirty="0" smtClean="0"/>
          </a:p>
          <a:p>
            <a:pPr lvl="0">
              <a:buClr>
                <a:srgbClr val="7030A0"/>
              </a:buClr>
              <a:buSzPct val="80000"/>
            </a:pPr>
            <a:r>
              <a:rPr lang="es-ES" sz="1600" dirty="0" smtClean="0"/>
              <a:t>Anexos, establecidos en diferentes ordenamientos</a:t>
            </a:r>
          </a:p>
        </p:txBody>
      </p:sp>
    </p:spTree>
  </p:cSld>
  <p:clrMapOvr>
    <a:masterClrMapping/>
  </p:clrMapOvr>
  <p:transition>
    <p:pull dir="u"/>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11 Conector recto de flecha"/>
          <p:cNvCxnSpPr/>
          <p:nvPr/>
        </p:nvCxnSpPr>
        <p:spPr>
          <a:xfrm flipV="1">
            <a:off x="3286116" y="3214686"/>
            <a:ext cx="1071570" cy="357166"/>
          </a:xfrm>
          <a:prstGeom prst="straightConnector1">
            <a:avLst/>
          </a:prstGeom>
          <a:ln>
            <a:solidFill>
              <a:srgbClr val="00B050"/>
            </a:solidFill>
            <a:tailEnd type="arrow"/>
          </a:ln>
        </p:spPr>
        <p:style>
          <a:lnRef idx="1">
            <a:schemeClr val="accent2"/>
          </a:lnRef>
          <a:fillRef idx="0">
            <a:schemeClr val="accent2"/>
          </a:fillRef>
          <a:effectRef idx="0">
            <a:schemeClr val="accent2"/>
          </a:effectRef>
          <a:fontRef idx="minor">
            <a:schemeClr val="tx1"/>
          </a:fontRef>
        </p:style>
      </p:cxnSp>
      <p:cxnSp>
        <p:nvCxnSpPr>
          <p:cNvPr id="13" name="12 Conector recto de flecha"/>
          <p:cNvCxnSpPr/>
          <p:nvPr/>
        </p:nvCxnSpPr>
        <p:spPr>
          <a:xfrm>
            <a:off x="3214678" y="1857364"/>
            <a:ext cx="1143008" cy="857255"/>
          </a:xfrm>
          <a:prstGeom prst="straightConnector1">
            <a:avLst/>
          </a:prstGeom>
          <a:ln>
            <a:solidFill>
              <a:srgbClr val="00B050"/>
            </a:solidFill>
            <a:tailEnd type="arrow"/>
          </a:ln>
        </p:spPr>
        <p:style>
          <a:lnRef idx="1">
            <a:schemeClr val="accent2"/>
          </a:lnRef>
          <a:fillRef idx="0">
            <a:schemeClr val="accent2"/>
          </a:fillRef>
          <a:effectRef idx="0">
            <a:schemeClr val="accent2"/>
          </a:effectRef>
          <a:fontRef idx="minor">
            <a:schemeClr val="tx1"/>
          </a:fontRef>
        </p:style>
      </p:cxnSp>
      <p:graphicFrame>
        <p:nvGraphicFramePr>
          <p:cNvPr id="4" name="3 Marcador de contenido"/>
          <p:cNvGraphicFramePr>
            <a:graphicFrameLocks noGrp="1"/>
          </p:cNvGraphicFramePr>
          <p:nvPr>
            <p:ph idx="1"/>
          </p:nvPr>
        </p:nvGraphicFramePr>
        <p:xfrm>
          <a:off x="71406" y="-214338"/>
          <a:ext cx="4214842" cy="5313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4500562" y="1500174"/>
            <a:ext cx="3643338" cy="4147289"/>
          </a:xfrm>
          <a:prstGeom prst="rect">
            <a:avLst/>
          </a:prstGeom>
          <a:ln w="3175"/>
        </p:spPr>
        <p:style>
          <a:lnRef idx="2">
            <a:schemeClr val="accent5"/>
          </a:lnRef>
          <a:fillRef idx="1">
            <a:schemeClr val="lt1"/>
          </a:fillRef>
          <a:effectRef idx="0">
            <a:schemeClr val="accent5"/>
          </a:effectRef>
          <a:fontRef idx="minor">
            <a:schemeClr val="dk1"/>
          </a:fontRef>
        </p:style>
        <p:txBody>
          <a:bodyPr wrap="square" rtlCol="0">
            <a:spAutoFit/>
          </a:bodyPr>
          <a:lstStyle/>
          <a:p>
            <a:pPr lvl="0">
              <a:buClr>
                <a:srgbClr val="7030A0"/>
              </a:buClr>
              <a:buSzPct val="80000"/>
            </a:pPr>
            <a:r>
              <a:rPr lang="es-ES" sz="1600" dirty="0" smtClean="0"/>
              <a:t>Información Contable</a:t>
            </a:r>
          </a:p>
          <a:p>
            <a:pPr marL="539750" lvl="1" indent="-82550">
              <a:lnSpc>
                <a:spcPct val="150000"/>
              </a:lnSpc>
              <a:buClr>
                <a:srgbClr val="990099"/>
              </a:buClr>
              <a:buFont typeface="Wingdings" pitchFamily="2" charset="2"/>
              <a:buChar char="§"/>
              <a:defRPr/>
            </a:pPr>
            <a:r>
              <a:rPr lang="es-ES" sz="900" dirty="0" smtClean="0"/>
              <a:t>Estado de Situación Financiera</a:t>
            </a:r>
          </a:p>
          <a:p>
            <a:pPr marL="539750" lvl="1" indent="-82550">
              <a:lnSpc>
                <a:spcPct val="150000"/>
              </a:lnSpc>
              <a:buClr>
                <a:srgbClr val="990099"/>
              </a:buClr>
              <a:buFont typeface="Wingdings" pitchFamily="2" charset="2"/>
              <a:buChar char="§"/>
              <a:defRPr/>
            </a:pPr>
            <a:r>
              <a:rPr lang="es-ES" sz="900" dirty="0" smtClean="0"/>
              <a:t>Estado de Actividades</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de Variaciones en la Hacienda Pública/Patrimonio</a:t>
            </a:r>
            <a:endParaRPr lang="es-ES_tradnl" sz="900" dirty="0" smtClean="0"/>
          </a:p>
          <a:p>
            <a:pPr lvl="1">
              <a:lnSpc>
                <a:spcPct val="150000"/>
              </a:lnSpc>
              <a:buClr>
                <a:srgbClr val="990099"/>
              </a:buClr>
              <a:buFont typeface="Wingdings" pitchFamily="2" charset="2"/>
              <a:buChar char="§"/>
              <a:defRPr/>
            </a:pPr>
            <a:r>
              <a:rPr lang="es-ES" sz="900" dirty="0" smtClean="0"/>
              <a:t>  Estado de Flujos de Efectivo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del Activo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 la Deuda y Otros Pasivos</a:t>
            </a:r>
          </a:p>
          <a:p>
            <a:pPr marL="539750" lvl="1" indent="-82550">
              <a:lnSpc>
                <a:spcPct val="150000"/>
              </a:lnSpc>
              <a:buClr>
                <a:srgbClr val="990099"/>
              </a:buClr>
              <a:buFont typeface="Wingdings" pitchFamily="2" charset="2"/>
              <a:buChar char="§"/>
              <a:defRPr/>
            </a:pPr>
            <a:r>
              <a:rPr lang="es-ES" sz="900" dirty="0" smtClean="0"/>
              <a:t>Informes sobre Pasivos Contingentes</a:t>
            </a:r>
            <a:endParaRPr lang="es-ES_tradnl" sz="900" dirty="0" smtClean="0"/>
          </a:p>
          <a:p>
            <a:pPr marL="539750" lvl="1" indent="-82550">
              <a:lnSpc>
                <a:spcPct val="150000"/>
              </a:lnSpc>
              <a:buClr>
                <a:srgbClr val="990099"/>
              </a:buClr>
              <a:buFont typeface="Wingdings" pitchFamily="2" charset="2"/>
              <a:buChar char="§"/>
              <a:defRPr/>
            </a:pPr>
            <a:r>
              <a:rPr lang="es-ES" sz="900" dirty="0" smtClean="0"/>
              <a:t>Notas a los Estados Financieros</a:t>
            </a:r>
          </a:p>
          <a:p>
            <a:pPr marL="539750" lvl="1" indent="-82550">
              <a:lnSpc>
                <a:spcPct val="150000"/>
              </a:lnSpc>
              <a:buClr>
                <a:srgbClr val="990099"/>
              </a:buClr>
              <a:buFont typeface="Wingdings" pitchFamily="2" charset="2"/>
              <a:buChar char="§"/>
              <a:defRPr/>
            </a:pPr>
            <a:r>
              <a:rPr lang="es-ES" sz="900" dirty="0" smtClean="0"/>
              <a:t>Estado de Cambios en la Situación Financiera</a:t>
            </a:r>
            <a:endParaRPr lang="es-ES" sz="2800" dirty="0" smtClean="0"/>
          </a:p>
          <a:p>
            <a:pPr lvl="0">
              <a:buClr>
                <a:srgbClr val="7030A0"/>
              </a:buClr>
              <a:buSzPct val="80000"/>
            </a:pPr>
            <a:r>
              <a:rPr lang="es-ES" sz="1600" dirty="0" smtClean="0"/>
              <a:t>Información Presupuestaria</a:t>
            </a:r>
          </a:p>
          <a:p>
            <a:pPr marL="539750" lvl="1" indent="-82550">
              <a:lnSpc>
                <a:spcPct val="150000"/>
              </a:lnSpc>
              <a:buClr>
                <a:srgbClr val="990099"/>
              </a:buClr>
              <a:buFont typeface="Wingdings" pitchFamily="2" charset="2"/>
              <a:buChar char="§"/>
              <a:defRPr/>
            </a:pPr>
            <a:r>
              <a:rPr lang="es-ES" sz="900" dirty="0" smtClean="0"/>
              <a:t>Estado Analítico de Ingresos</a:t>
            </a:r>
          </a:p>
          <a:p>
            <a:pPr marL="539750" lvl="1" indent="-82550">
              <a:lnSpc>
                <a:spcPct val="150000"/>
              </a:lnSpc>
              <a:buClr>
                <a:srgbClr val="990099"/>
              </a:buClr>
              <a:buFont typeface="Wingdings" pitchFamily="2" charset="2"/>
              <a:buChar char="§"/>
              <a:defRPr/>
            </a:pPr>
            <a:r>
              <a:rPr lang="es-ES" sz="900" dirty="0" smtClean="0"/>
              <a:t>Estado Analítico del Ejercicio del Presupuesto de Egresos</a:t>
            </a:r>
            <a:endParaRPr lang="es-ES_tradnl" sz="900" dirty="0" smtClean="0"/>
          </a:p>
          <a:p>
            <a:pPr lvl="0">
              <a:buClr>
                <a:srgbClr val="7030A0"/>
              </a:buClr>
              <a:buSzPct val="80000"/>
            </a:pPr>
            <a:r>
              <a:rPr lang="es-ES" sz="1600" dirty="0" smtClean="0"/>
              <a:t>Información Programática</a:t>
            </a:r>
          </a:p>
          <a:p>
            <a:pPr lvl="0">
              <a:buClr>
                <a:srgbClr val="7030A0"/>
              </a:buClr>
              <a:buSzPct val="80000"/>
            </a:pPr>
            <a:endParaRPr lang="es-ES" sz="700" dirty="0" smtClean="0"/>
          </a:p>
          <a:p>
            <a:pPr lvl="0">
              <a:buClr>
                <a:srgbClr val="7030A0"/>
              </a:buClr>
              <a:buSzPct val="80000"/>
            </a:pPr>
            <a:r>
              <a:rPr lang="es-ES" sz="1600" dirty="0" smtClean="0"/>
              <a:t>Anexos, establecidos en diferentes ordenamientos</a:t>
            </a:r>
          </a:p>
        </p:txBody>
      </p:sp>
    </p:spTree>
  </p:cSld>
  <p:clrMapOvr>
    <a:masterClrMapping/>
  </p:clrMapOvr>
  <p:transition>
    <p:pull dir="rd"/>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11 Conector recto de flecha"/>
          <p:cNvCxnSpPr/>
          <p:nvPr/>
        </p:nvCxnSpPr>
        <p:spPr>
          <a:xfrm>
            <a:off x="3143240" y="3571852"/>
            <a:ext cx="1214446" cy="24"/>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graphicFrame>
        <p:nvGraphicFramePr>
          <p:cNvPr id="4" name="3 Marcador de contenido"/>
          <p:cNvGraphicFramePr>
            <a:graphicFrameLocks noGrp="1"/>
          </p:cNvGraphicFramePr>
          <p:nvPr>
            <p:ph idx="1"/>
          </p:nvPr>
        </p:nvGraphicFramePr>
        <p:xfrm>
          <a:off x="142844" y="401637"/>
          <a:ext cx="4214842" cy="5313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4500562" y="1500174"/>
            <a:ext cx="3643338" cy="4147289"/>
          </a:xfrm>
          <a:prstGeom prst="rect">
            <a:avLst/>
          </a:prstGeom>
          <a:ln w="3175"/>
        </p:spPr>
        <p:style>
          <a:lnRef idx="2">
            <a:schemeClr val="accent5"/>
          </a:lnRef>
          <a:fillRef idx="1">
            <a:schemeClr val="lt1"/>
          </a:fillRef>
          <a:effectRef idx="0">
            <a:schemeClr val="accent5"/>
          </a:effectRef>
          <a:fontRef idx="minor">
            <a:schemeClr val="dk1"/>
          </a:fontRef>
        </p:style>
        <p:txBody>
          <a:bodyPr wrap="square" rtlCol="0">
            <a:spAutoFit/>
          </a:bodyPr>
          <a:lstStyle/>
          <a:p>
            <a:pPr lvl="0">
              <a:buClr>
                <a:srgbClr val="7030A0"/>
              </a:buClr>
              <a:buSzPct val="80000"/>
            </a:pPr>
            <a:r>
              <a:rPr lang="es-ES" sz="1600" dirty="0" smtClean="0"/>
              <a:t>Información Contable</a:t>
            </a:r>
          </a:p>
          <a:p>
            <a:pPr marL="539750" lvl="1" indent="-82550">
              <a:lnSpc>
                <a:spcPct val="150000"/>
              </a:lnSpc>
              <a:buClr>
                <a:srgbClr val="990099"/>
              </a:buClr>
              <a:buFont typeface="Wingdings" pitchFamily="2" charset="2"/>
              <a:buChar char="§"/>
              <a:defRPr/>
            </a:pPr>
            <a:r>
              <a:rPr lang="es-ES" sz="900" dirty="0" smtClean="0"/>
              <a:t>Estado de Situación Financiera</a:t>
            </a:r>
          </a:p>
          <a:p>
            <a:pPr marL="539750" lvl="1" indent="-82550">
              <a:lnSpc>
                <a:spcPct val="150000"/>
              </a:lnSpc>
              <a:buClr>
                <a:srgbClr val="990099"/>
              </a:buClr>
              <a:buFont typeface="Wingdings" pitchFamily="2" charset="2"/>
              <a:buChar char="§"/>
              <a:defRPr/>
            </a:pPr>
            <a:r>
              <a:rPr lang="es-ES" sz="900" dirty="0" smtClean="0"/>
              <a:t>Estado de Actividades</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de Variaciones en la Hacienda Pública/Patrimonio</a:t>
            </a:r>
            <a:endParaRPr lang="es-ES_tradnl" sz="900" dirty="0" smtClean="0"/>
          </a:p>
          <a:p>
            <a:pPr lvl="1">
              <a:lnSpc>
                <a:spcPct val="150000"/>
              </a:lnSpc>
              <a:buClr>
                <a:srgbClr val="990099"/>
              </a:buClr>
              <a:buFont typeface="Wingdings" pitchFamily="2" charset="2"/>
              <a:buChar char="§"/>
              <a:defRPr/>
            </a:pPr>
            <a:r>
              <a:rPr lang="es-ES" sz="900" dirty="0" smtClean="0"/>
              <a:t>  Estado de Flujos de Efectivo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del Activo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 la Deuda y Otros Pasivos</a:t>
            </a:r>
          </a:p>
          <a:p>
            <a:pPr marL="539750" lvl="1" indent="-82550">
              <a:lnSpc>
                <a:spcPct val="150000"/>
              </a:lnSpc>
              <a:buClr>
                <a:srgbClr val="990099"/>
              </a:buClr>
              <a:buFont typeface="Wingdings" pitchFamily="2" charset="2"/>
              <a:buChar char="§"/>
              <a:defRPr/>
            </a:pPr>
            <a:r>
              <a:rPr lang="es-ES" sz="900" dirty="0" smtClean="0"/>
              <a:t>Informes sobre Pasivos Contingentes</a:t>
            </a:r>
            <a:endParaRPr lang="es-ES_tradnl" sz="900" dirty="0" smtClean="0"/>
          </a:p>
          <a:p>
            <a:pPr marL="539750" lvl="1" indent="-82550">
              <a:lnSpc>
                <a:spcPct val="150000"/>
              </a:lnSpc>
              <a:buClr>
                <a:srgbClr val="990099"/>
              </a:buClr>
              <a:buFont typeface="Wingdings" pitchFamily="2" charset="2"/>
              <a:buChar char="§"/>
              <a:defRPr/>
            </a:pPr>
            <a:r>
              <a:rPr lang="es-ES" sz="900" dirty="0" smtClean="0"/>
              <a:t>Notas a los Estados Financieros</a:t>
            </a:r>
          </a:p>
          <a:p>
            <a:pPr marL="539750" lvl="1" indent="-82550">
              <a:lnSpc>
                <a:spcPct val="150000"/>
              </a:lnSpc>
              <a:buClr>
                <a:srgbClr val="990099"/>
              </a:buClr>
              <a:buFont typeface="Wingdings" pitchFamily="2" charset="2"/>
              <a:buChar char="§"/>
              <a:defRPr/>
            </a:pPr>
            <a:r>
              <a:rPr lang="es-ES" sz="900" dirty="0" smtClean="0"/>
              <a:t>Estado de Cambios en la Situación Financiera</a:t>
            </a:r>
            <a:endParaRPr lang="es-ES" sz="2800" dirty="0" smtClean="0"/>
          </a:p>
          <a:p>
            <a:pPr lvl="0">
              <a:buClr>
                <a:srgbClr val="7030A0"/>
              </a:buClr>
              <a:buSzPct val="80000"/>
            </a:pPr>
            <a:r>
              <a:rPr lang="es-ES" sz="1600" dirty="0" smtClean="0"/>
              <a:t>Información Presupuestaria</a:t>
            </a:r>
          </a:p>
          <a:p>
            <a:pPr marL="539750" lvl="1" indent="-82550">
              <a:lnSpc>
                <a:spcPct val="150000"/>
              </a:lnSpc>
              <a:buClr>
                <a:srgbClr val="990099"/>
              </a:buClr>
              <a:buFont typeface="Wingdings" pitchFamily="2" charset="2"/>
              <a:buChar char="§"/>
              <a:defRPr/>
            </a:pPr>
            <a:r>
              <a:rPr lang="es-ES" sz="900" dirty="0" smtClean="0"/>
              <a:t>Estado Analítico de Ingresos</a:t>
            </a:r>
          </a:p>
          <a:p>
            <a:pPr marL="539750" lvl="1" indent="-82550">
              <a:lnSpc>
                <a:spcPct val="150000"/>
              </a:lnSpc>
              <a:buClr>
                <a:srgbClr val="990099"/>
              </a:buClr>
              <a:buFont typeface="Wingdings" pitchFamily="2" charset="2"/>
              <a:buChar char="§"/>
              <a:defRPr/>
            </a:pPr>
            <a:r>
              <a:rPr lang="es-ES" sz="900" dirty="0" smtClean="0"/>
              <a:t>Estado Analítico del Ejercicio del Presupuesto de Egresos</a:t>
            </a:r>
            <a:endParaRPr lang="es-ES_tradnl" sz="900" dirty="0" smtClean="0"/>
          </a:p>
          <a:p>
            <a:pPr lvl="0">
              <a:buClr>
                <a:srgbClr val="7030A0"/>
              </a:buClr>
              <a:buSzPct val="80000"/>
            </a:pPr>
            <a:r>
              <a:rPr lang="es-ES" sz="1600" dirty="0" smtClean="0"/>
              <a:t>Información Programática</a:t>
            </a:r>
          </a:p>
          <a:p>
            <a:pPr lvl="0">
              <a:buClr>
                <a:srgbClr val="7030A0"/>
              </a:buClr>
              <a:buSzPct val="80000"/>
            </a:pPr>
            <a:endParaRPr lang="es-ES" sz="700" dirty="0" smtClean="0"/>
          </a:p>
          <a:p>
            <a:pPr lvl="0">
              <a:buClr>
                <a:srgbClr val="7030A0"/>
              </a:buClr>
              <a:buSzPct val="80000"/>
            </a:pPr>
            <a:r>
              <a:rPr lang="es-ES" sz="1600" dirty="0" smtClean="0"/>
              <a:t>Anexos, establecidos en diferentes ordenamientos</a:t>
            </a:r>
          </a:p>
        </p:txBody>
      </p:sp>
    </p:spTree>
  </p:cSld>
  <p:clrMapOvr>
    <a:masterClrMapping/>
  </p:clrMapOvr>
  <p:transition>
    <p:cover dir="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11 Conector recto de flecha"/>
          <p:cNvCxnSpPr/>
          <p:nvPr/>
        </p:nvCxnSpPr>
        <p:spPr>
          <a:xfrm>
            <a:off x="3143240" y="3571852"/>
            <a:ext cx="1214446" cy="24"/>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graphicFrame>
        <p:nvGraphicFramePr>
          <p:cNvPr id="4" name="3 Marcador de contenido"/>
          <p:cNvGraphicFramePr>
            <a:graphicFrameLocks noGrp="1"/>
          </p:cNvGraphicFramePr>
          <p:nvPr>
            <p:ph idx="1"/>
          </p:nvPr>
        </p:nvGraphicFramePr>
        <p:xfrm>
          <a:off x="142844" y="401637"/>
          <a:ext cx="4214842" cy="5313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4500562" y="1500174"/>
            <a:ext cx="3643338" cy="4147289"/>
          </a:xfrm>
          <a:prstGeom prst="rect">
            <a:avLst/>
          </a:prstGeom>
          <a:ln w="3175"/>
        </p:spPr>
        <p:style>
          <a:lnRef idx="2">
            <a:schemeClr val="accent5"/>
          </a:lnRef>
          <a:fillRef idx="1">
            <a:schemeClr val="lt1"/>
          </a:fillRef>
          <a:effectRef idx="0">
            <a:schemeClr val="accent5"/>
          </a:effectRef>
          <a:fontRef idx="minor">
            <a:schemeClr val="dk1"/>
          </a:fontRef>
        </p:style>
        <p:txBody>
          <a:bodyPr wrap="square" rtlCol="0">
            <a:spAutoFit/>
          </a:bodyPr>
          <a:lstStyle/>
          <a:p>
            <a:pPr lvl="0">
              <a:buClr>
                <a:srgbClr val="7030A0"/>
              </a:buClr>
              <a:buSzPct val="80000"/>
            </a:pPr>
            <a:r>
              <a:rPr lang="es-ES" sz="1600" dirty="0" smtClean="0"/>
              <a:t>Información Contable</a:t>
            </a:r>
          </a:p>
          <a:p>
            <a:pPr marL="539750" lvl="1" indent="-82550">
              <a:lnSpc>
                <a:spcPct val="150000"/>
              </a:lnSpc>
              <a:buClr>
                <a:srgbClr val="990099"/>
              </a:buClr>
              <a:buFont typeface="Wingdings" pitchFamily="2" charset="2"/>
              <a:buChar char="§"/>
              <a:defRPr/>
            </a:pPr>
            <a:r>
              <a:rPr lang="es-ES" sz="900" dirty="0" smtClean="0"/>
              <a:t>Estado de Situación Financiera</a:t>
            </a:r>
          </a:p>
          <a:p>
            <a:pPr marL="539750" lvl="1" indent="-82550">
              <a:lnSpc>
                <a:spcPct val="150000"/>
              </a:lnSpc>
              <a:buClr>
                <a:srgbClr val="990099"/>
              </a:buClr>
              <a:buFont typeface="Wingdings" pitchFamily="2" charset="2"/>
              <a:buChar char="§"/>
              <a:defRPr/>
            </a:pPr>
            <a:r>
              <a:rPr lang="es-ES" sz="900" dirty="0" smtClean="0"/>
              <a:t>Estado de Actividades</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de Variaciones en la Hacienda Pública/Patrimonio</a:t>
            </a:r>
            <a:endParaRPr lang="es-ES_tradnl" sz="900" dirty="0" smtClean="0"/>
          </a:p>
          <a:p>
            <a:pPr lvl="1">
              <a:lnSpc>
                <a:spcPct val="150000"/>
              </a:lnSpc>
              <a:buClr>
                <a:srgbClr val="990099"/>
              </a:buClr>
              <a:buFont typeface="Wingdings" pitchFamily="2" charset="2"/>
              <a:buChar char="§"/>
              <a:defRPr/>
            </a:pPr>
            <a:r>
              <a:rPr lang="es-ES" sz="900" dirty="0" smtClean="0"/>
              <a:t>  Estado de Flujos de Efectivo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del Activo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 la Deuda y Otros Pasivos</a:t>
            </a:r>
          </a:p>
          <a:p>
            <a:pPr marL="539750" lvl="1" indent="-82550">
              <a:lnSpc>
                <a:spcPct val="150000"/>
              </a:lnSpc>
              <a:buClr>
                <a:srgbClr val="990099"/>
              </a:buClr>
              <a:buFont typeface="Wingdings" pitchFamily="2" charset="2"/>
              <a:buChar char="§"/>
              <a:defRPr/>
            </a:pPr>
            <a:r>
              <a:rPr lang="es-ES" sz="900" dirty="0" smtClean="0"/>
              <a:t>Informes sobre Pasivos Contingentes</a:t>
            </a:r>
            <a:endParaRPr lang="es-ES_tradnl" sz="900" dirty="0" smtClean="0"/>
          </a:p>
          <a:p>
            <a:pPr marL="539750" lvl="1" indent="-82550">
              <a:lnSpc>
                <a:spcPct val="150000"/>
              </a:lnSpc>
              <a:buClr>
                <a:srgbClr val="990099"/>
              </a:buClr>
              <a:buFont typeface="Wingdings" pitchFamily="2" charset="2"/>
              <a:buChar char="§"/>
              <a:defRPr/>
            </a:pPr>
            <a:r>
              <a:rPr lang="es-ES" sz="900" dirty="0" smtClean="0"/>
              <a:t>Notas a los Estados Financieros</a:t>
            </a:r>
          </a:p>
          <a:p>
            <a:pPr marL="539750" lvl="1" indent="-82550">
              <a:lnSpc>
                <a:spcPct val="150000"/>
              </a:lnSpc>
              <a:buClr>
                <a:srgbClr val="990099"/>
              </a:buClr>
              <a:buFont typeface="Wingdings" pitchFamily="2" charset="2"/>
              <a:buChar char="§"/>
              <a:defRPr/>
            </a:pPr>
            <a:r>
              <a:rPr lang="es-ES" sz="900" dirty="0" smtClean="0"/>
              <a:t>Estado de Cambios en la Situación Financiera</a:t>
            </a:r>
            <a:endParaRPr lang="es-ES" sz="2800" dirty="0" smtClean="0"/>
          </a:p>
          <a:p>
            <a:pPr lvl="0">
              <a:buClr>
                <a:srgbClr val="7030A0"/>
              </a:buClr>
              <a:buSzPct val="80000"/>
            </a:pPr>
            <a:r>
              <a:rPr lang="es-ES" sz="1600" dirty="0" smtClean="0"/>
              <a:t>Información Presupuestaria</a:t>
            </a:r>
          </a:p>
          <a:p>
            <a:pPr marL="539750" lvl="1" indent="-82550">
              <a:lnSpc>
                <a:spcPct val="150000"/>
              </a:lnSpc>
              <a:buClr>
                <a:srgbClr val="990099"/>
              </a:buClr>
              <a:buFont typeface="Wingdings" pitchFamily="2" charset="2"/>
              <a:buChar char="§"/>
              <a:defRPr/>
            </a:pPr>
            <a:r>
              <a:rPr lang="es-ES" sz="900" dirty="0" smtClean="0"/>
              <a:t>Estado Analítico de Ingresos</a:t>
            </a:r>
          </a:p>
          <a:p>
            <a:pPr marL="539750" lvl="1" indent="-82550">
              <a:lnSpc>
                <a:spcPct val="150000"/>
              </a:lnSpc>
              <a:buClr>
                <a:srgbClr val="990099"/>
              </a:buClr>
              <a:buFont typeface="Wingdings" pitchFamily="2" charset="2"/>
              <a:buChar char="§"/>
              <a:defRPr/>
            </a:pPr>
            <a:r>
              <a:rPr lang="es-ES" sz="900" dirty="0" smtClean="0"/>
              <a:t>Estado Analítico del Ejercicio del Presupuesto de Egresos</a:t>
            </a:r>
            <a:endParaRPr lang="es-ES_tradnl" sz="900" dirty="0" smtClean="0"/>
          </a:p>
          <a:p>
            <a:pPr lvl="0">
              <a:buClr>
                <a:srgbClr val="7030A0"/>
              </a:buClr>
              <a:buSzPct val="80000"/>
            </a:pPr>
            <a:r>
              <a:rPr lang="es-ES" sz="1600" dirty="0" smtClean="0"/>
              <a:t>Información Programática</a:t>
            </a:r>
          </a:p>
          <a:p>
            <a:pPr lvl="0">
              <a:buClr>
                <a:srgbClr val="7030A0"/>
              </a:buClr>
              <a:buSzPct val="80000"/>
            </a:pPr>
            <a:endParaRPr lang="es-ES" sz="700" dirty="0" smtClean="0"/>
          </a:p>
          <a:p>
            <a:pPr lvl="0">
              <a:buClr>
                <a:srgbClr val="7030A0"/>
              </a:buClr>
              <a:buSzPct val="80000"/>
            </a:pPr>
            <a:r>
              <a:rPr lang="es-ES" sz="1600" dirty="0" smtClean="0"/>
              <a:t>Anexos, establecidos en diferentes ordenamientos</a:t>
            </a:r>
          </a:p>
        </p:txBody>
      </p:sp>
      <p:sp>
        <p:nvSpPr>
          <p:cNvPr id="6" name="5 Rectángulo"/>
          <p:cNvSpPr/>
          <p:nvPr/>
        </p:nvSpPr>
        <p:spPr>
          <a:xfrm>
            <a:off x="428596" y="214291"/>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
        <p:nvSpPr>
          <p:cNvPr id="7" name="6 CuadroTexto"/>
          <p:cNvSpPr txBox="1"/>
          <p:nvPr/>
        </p:nvSpPr>
        <p:spPr>
          <a:xfrm>
            <a:off x="1500166" y="5929330"/>
            <a:ext cx="5549340" cy="369332"/>
          </a:xfrm>
          <a:prstGeom prst="rect">
            <a:avLst/>
          </a:prstGeom>
          <a:noFill/>
        </p:spPr>
        <p:txBody>
          <a:bodyPr wrap="none" rtlCol="0">
            <a:spAutoFit/>
          </a:bodyPr>
          <a:lstStyle/>
          <a:p>
            <a:r>
              <a:rPr lang="es-MX" b="1" dirty="0" smtClean="0">
                <a:latin typeface="Arial" pitchFamily="34" charset="0"/>
                <a:cs typeface="Arial" pitchFamily="34" charset="0"/>
              </a:rPr>
              <a:t>A continuación se describe el sector paraestatal:</a:t>
            </a:r>
            <a:endParaRPr lang="es-MX" b="1" dirty="0">
              <a:latin typeface="Arial" pitchFamily="34" charset="0"/>
              <a:cs typeface="Arial" pitchFamily="34" charset="0"/>
            </a:endParaRPr>
          </a:p>
        </p:txBody>
      </p:sp>
      <p:sp>
        <p:nvSpPr>
          <p:cNvPr id="8" name="7 Flecha abajo"/>
          <p:cNvSpPr/>
          <p:nvPr/>
        </p:nvSpPr>
        <p:spPr>
          <a:xfrm>
            <a:off x="4143372" y="6357958"/>
            <a:ext cx="357190" cy="357166"/>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a:p>
        </p:txBody>
      </p:sp>
    </p:spTree>
  </p:cSld>
  <p:clrMapOvr>
    <a:masterClrMapping/>
  </p:clrMapOvr>
  <p:transition>
    <p:cover dir="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7239000" cy="5169876"/>
          </a:xfrm>
        </p:spPr>
        <p:txBody>
          <a:bodyPr>
            <a:normAutofit fontScale="85000" lnSpcReduction="20000"/>
          </a:bodyPr>
          <a:lstStyle/>
          <a:p>
            <a:pPr marL="0" indent="0" algn="r">
              <a:lnSpc>
                <a:spcPct val="120000"/>
              </a:lnSpc>
              <a:buNone/>
              <a:defRPr/>
            </a:pPr>
            <a:r>
              <a:rPr lang="es-MX" sz="4700" b="1" dirty="0" smtClean="0">
                <a:solidFill>
                  <a:srgbClr val="FF0000"/>
                </a:solidFill>
                <a:latin typeface="Arial" pitchFamily="34" charset="0"/>
                <a:cs typeface="Arial" pitchFamily="34" charset="0"/>
              </a:rPr>
              <a:t>TOMO 7</a:t>
            </a:r>
          </a:p>
          <a:p>
            <a:pPr marL="0" indent="0" algn="just">
              <a:lnSpc>
                <a:spcPct val="120000"/>
              </a:lnSpc>
              <a:buNone/>
              <a:defRPr/>
            </a:pPr>
            <a:endParaRPr lang="es-MX" sz="2800" b="1" dirty="0" smtClean="0">
              <a:solidFill>
                <a:srgbClr val="0070C0"/>
              </a:solidFill>
              <a:latin typeface="Arial" pitchFamily="34" charset="0"/>
              <a:cs typeface="Arial" pitchFamily="34" charset="0"/>
            </a:endParaRPr>
          </a:p>
          <a:p>
            <a:pPr marL="0" indent="0" algn="just">
              <a:lnSpc>
                <a:spcPct val="120000"/>
              </a:lnSpc>
              <a:buNone/>
              <a:defRPr/>
            </a:pPr>
            <a:r>
              <a:rPr lang="es-MX" sz="2800" b="1" dirty="0" smtClean="0">
                <a:solidFill>
                  <a:srgbClr val="0070C0"/>
                </a:solidFill>
                <a:latin typeface="Arial" pitchFamily="34" charset="0"/>
                <a:cs typeface="Arial" pitchFamily="34" charset="0"/>
              </a:rPr>
              <a:t>Para el caso de las Entidades Federativas y de los municipios según les corresponda:</a:t>
            </a:r>
          </a:p>
          <a:p>
            <a:pPr marL="0" indent="0" algn="just">
              <a:lnSpc>
                <a:spcPct val="120000"/>
              </a:lnSpc>
              <a:buNone/>
              <a:defRPr/>
            </a:pPr>
            <a:endParaRPr lang="es-MX" sz="2800" dirty="0" smtClean="0">
              <a:latin typeface="Arial" pitchFamily="34" charset="0"/>
              <a:cs typeface="Arial" pitchFamily="34" charset="0"/>
            </a:endParaRPr>
          </a:p>
          <a:p>
            <a:pPr marL="109537" indent="0" algn="just">
              <a:lnSpc>
                <a:spcPct val="120000"/>
              </a:lnSpc>
              <a:buNone/>
              <a:defRPr/>
            </a:pPr>
            <a:r>
              <a:rPr lang="es-MX" sz="2800" b="1" dirty="0" smtClean="0">
                <a:latin typeface="Arial" pitchFamily="34" charset="0"/>
                <a:cs typeface="Arial" pitchFamily="34" charset="0"/>
              </a:rPr>
              <a:t>1) Entidades Paraestatales y Fideicomisos No empresariales y No Financieros.</a:t>
            </a:r>
            <a:endParaRPr lang="es-MX" sz="2800" dirty="0" smtClean="0">
              <a:latin typeface="Arial" pitchFamily="34" charset="0"/>
              <a:cs typeface="Arial" pitchFamily="34" charset="0"/>
            </a:endParaRPr>
          </a:p>
          <a:p>
            <a:pPr algn="just">
              <a:lnSpc>
                <a:spcPct val="120000"/>
              </a:lnSpc>
            </a:pPr>
            <a:r>
              <a:rPr lang="es-ES" sz="2800" dirty="0" smtClean="0">
                <a:latin typeface="Arial" panose="020B0604020202020204" pitchFamily="34" charset="0"/>
                <a:cs typeface="Arial" panose="020B0604020202020204" pitchFamily="34" charset="0"/>
              </a:rPr>
              <a:t>Son las entidades creadas como organismos descentralizados conforme con lo dispuesto por la Ley Orgánica de la Administración Pública Federal, controladas por los gobiernos y que no operen como empresas, cuyo objeto es:</a:t>
            </a:r>
          </a:p>
        </p:txBody>
      </p:sp>
      <p:sp>
        <p:nvSpPr>
          <p:cNvPr id="6" name="5 Rectángulo"/>
          <p:cNvSpPr/>
          <p:nvPr/>
        </p:nvSpPr>
        <p:spPr>
          <a:xfrm>
            <a:off x="428596" y="214291"/>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strips dir="ld"/>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545272"/>
            <a:ext cx="7239000" cy="5169876"/>
          </a:xfrm>
        </p:spPr>
        <p:txBody>
          <a:bodyPr>
            <a:noAutofit/>
          </a:bodyPr>
          <a:lstStyle/>
          <a:p>
            <a:pPr lvl="1" algn="just"/>
            <a:r>
              <a:rPr lang="es-ES" sz="2000" dirty="0" smtClean="0">
                <a:latin typeface="Arial" panose="020B0604020202020204" pitchFamily="34" charset="0"/>
                <a:cs typeface="Arial" panose="020B0604020202020204" pitchFamily="34" charset="0"/>
              </a:rPr>
              <a:t>La realización de actividades correspondientes a las áreas estratégicas o prioritarias;</a:t>
            </a:r>
            <a:endParaRPr lang="es-MX" sz="2000" dirty="0" smtClean="0">
              <a:latin typeface="Arial" panose="020B0604020202020204" pitchFamily="34" charset="0"/>
              <a:cs typeface="Arial" panose="020B0604020202020204" pitchFamily="34" charset="0"/>
            </a:endParaRPr>
          </a:p>
          <a:p>
            <a:pPr lvl="1" algn="just"/>
            <a:r>
              <a:rPr lang="es-ES" sz="2000" dirty="0" smtClean="0">
                <a:latin typeface="Arial" panose="020B0604020202020204" pitchFamily="34" charset="0"/>
                <a:cs typeface="Arial" panose="020B0604020202020204" pitchFamily="34" charset="0"/>
              </a:rPr>
              <a:t>La prestación de un servicio público o social; o</a:t>
            </a:r>
            <a:endParaRPr lang="es-MX" sz="2000" dirty="0" smtClean="0">
              <a:latin typeface="Arial" panose="020B0604020202020204" pitchFamily="34" charset="0"/>
              <a:cs typeface="Arial" panose="020B0604020202020204" pitchFamily="34" charset="0"/>
            </a:endParaRPr>
          </a:p>
          <a:p>
            <a:pPr lvl="1" algn="just"/>
            <a:r>
              <a:rPr lang="es-ES" sz="2000" dirty="0" smtClean="0">
                <a:latin typeface="Arial" panose="020B0604020202020204" pitchFamily="34" charset="0"/>
                <a:cs typeface="Arial" panose="020B0604020202020204" pitchFamily="34" charset="0"/>
              </a:rPr>
              <a:t>La obtención o aplicación de recursos para fines de asistencia o seguridad social.</a:t>
            </a:r>
            <a:endParaRPr lang="es-MX" sz="2000" dirty="0" smtClean="0">
              <a:latin typeface="Arial" panose="020B0604020202020204" pitchFamily="34" charset="0"/>
              <a:cs typeface="Arial" panose="020B0604020202020204" pitchFamily="34" charset="0"/>
            </a:endParaRPr>
          </a:p>
          <a:p>
            <a:pPr marL="109537" indent="0" algn="just">
              <a:buNone/>
              <a:defRPr/>
            </a:pPr>
            <a:endParaRPr lang="es-MX" sz="2000" dirty="0" smtClean="0">
              <a:latin typeface="Arial" panose="020B0604020202020204" pitchFamily="34" charset="0"/>
              <a:cs typeface="Arial" panose="020B0604020202020204" pitchFamily="34" charset="0"/>
            </a:endParaRPr>
          </a:p>
          <a:p>
            <a:pPr algn="just">
              <a:defRPr/>
            </a:pPr>
            <a:r>
              <a:rPr lang="es-MX" sz="2000" dirty="0" smtClean="0">
                <a:latin typeface="Arial" panose="020B0604020202020204" pitchFamily="34" charset="0"/>
                <a:cs typeface="Arial" panose="020B0604020202020204" pitchFamily="34" charset="0"/>
              </a:rPr>
              <a:t>Fideicomisos creados con </a:t>
            </a:r>
            <a:r>
              <a:rPr lang="es-ES" sz="2000" dirty="0" smtClean="0">
                <a:latin typeface="Arial" panose="020B0604020202020204" pitchFamily="34" charset="0"/>
                <a:cs typeface="Arial" panose="020B0604020202020204" pitchFamily="34" charset="0"/>
              </a:rPr>
              <a:t>el propósito de auxiliar al Poder Ejecutivo en las atribuciones del Estado para impulsar las áreas prioritarias del desarrollo, que cuenten con una estructura orgánica análoga a las otras entidades y que operan con las características económicas propias de las entidades paraestatales no empresariales y no financieras.</a:t>
            </a:r>
            <a:endParaRPr lang="es-MX" sz="2000" dirty="0" smtClean="0">
              <a:latin typeface="Arial" pitchFamily="34" charset="0"/>
              <a:cs typeface="Arial" pitchFamily="34" charset="0"/>
            </a:endParaRPr>
          </a:p>
        </p:txBody>
      </p:sp>
      <p:sp>
        <p:nvSpPr>
          <p:cNvPr id="5" name="7 CuadroTexto"/>
          <p:cNvSpPr txBox="1">
            <a:spLocks noChangeArrowheads="1"/>
          </p:cNvSpPr>
          <p:nvPr/>
        </p:nvSpPr>
        <p:spPr bwMode="auto">
          <a:xfrm>
            <a:off x="2428860" y="6143644"/>
            <a:ext cx="5643563" cy="523220"/>
          </a:xfrm>
          <a:prstGeom prst="rect">
            <a:avLst/>
          </a:prstGeom>
          <a:noFill/>
          <a:ln w="9525">
            <a:noFill/>
            <a:miter lim="800000"/>
            <a:headEnd/>
            <a:tailEnd/>
          </a:ln>
        </p:spPr>
        <p:txBody>
          <a:bodyPr>
            <a:spAutoFit/>
          </a:bodyPr>
          <a:lstStyle/>
          <a:p>
            <a:pPr algn="r"/>
            <a:r>
              <a:rPr lang="es-MX" sz="1400" b="1" dirty="0">
                <a:latin typeface="Arial" pitchFamily="34" charset="0"/>
                <a:cs typeface="Arial" pitchFamily="34" charset="0"/>
              </a:rPr>
              <a:t>Acuerdo por el que se </a:t>
            </a:r>
            <a:r>
              <a:rPr lang="es-MX" sz="1400" b="1" dirty="0" smtClean="0">
                <a:latin typeface="Arial" pitchFamily="34" charset="0"/>
                <a:cs typeface="Arial" pitchFamily="34" charset="0"/>
              </a:rPr>
              <a:t>emite la clasificación administrativa </a:t>
            </a:r>
          </a:p>
          <a:p>
            <a:pPr algn="r"/>
            <a:r>
              <a:rPr lang="es-MX" sz="1400" b="1" dirty="0" smtClean="0">
                <a:latin typeface="Arial" pitchFamily="34" charset="0"/>
                <a:cs typeface="Arial" pitchFamily="34" charset="0"/>
              </a:rPr>
              <a:t>DOF 07-Julio-2011</a:t>
            </a:r>
            <a:endParaRPr lang="es-MX" sz="1400" b="1" dirty="0">
              <a:latin typeface="Arial" pitchFamily="34" charset="0"/>
              <a:cs typeface="Arial" pitchFamily="34" charset="0"/>
            </a:endParaRPr>
          </a:p>
        </p:txBody>
      </p:sp>
      <p:sp>
        <p:nvSpPr>
          <p:cNvPr id="7" name="6 Rectángulo"/>
          <p:cNvSpPr/>
          <p:nvPr/>
        </p:nvSpPr>
        <p:spPr>
          <a:xfrm>
            <a:off x="428596" y="357166"/>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pull dir="u"/>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02396"/>
            <a:ext cx="7239000" cy="5169876"/>
          </a:xfrm>
        </p:spPr>
        <p:txBody>
          <a:bodyPr>
            <a:noAutofit/>
          </a:bodyPr>
          <a:lstStyle/>
          <a:p>
            <a:pPr marL="109537" indent="0">
              <a:buNone/>
              <a:defRPr/>
            </a:pPr>
            <a:r>
              <a:rPr lang="es-MX" sz="2000" b="1" dirty="0" smtClean="0">
                <a:latin typeface="Arial" panose="020B0604020202020204" pitchFamily="34" charset="0"/>
                <a:cs typeface="Arial" panose="020B0604020202020204" pitchFamily="34" charset="0"/>
              </a:rPr>
              <a:t>2) Instituciones Públicas de Seguridad Social.</a:t>
            </a:r>
          </a:p>
          <a:p>
            <a:pPr algn="just">
              <a:defRPr/>
            </a:pPr>
            <a:r>
              <a:rPr lang="es-MX" sz="2000" dirty="0" smtClean="0">
                <a:latin typeface="Arial" panose="020B0604020202020204" pitchFamily="34" charset="0"/>
                <a:cs typeface="Arial" panose="020B0604020202020204" pitchFamily="34" charset="0"/>
              </a:rPr>
              <a:t>Son por sí mismas regímenes dedicados a la prestación de la seguridad social y de servicios médicos, que son promovidos por las autoridades públicas; cuentan con financiamiento del Estado, de los asalariados y de los empleadores, ofreciendo sus servicios a amplios grupos de la población, que se adhieren en forma institucional o voluntaria.</a:t>
            </a:r>
          </a:p>
          <a:p>
            <a:pPr marL="109537" indent="0" algn="just">
              <a:buNone/>
              <a:defRPr/>
            </a:pPr>
            <a:endParaRPr lang="es-MX" sz="2000" dirty="0" smtClean="0">
              <a:latin typeface="Arial" panose="020B0604020202020204" pitchFamily="34" charset="0"/>
              <a:cs typeface="Arial" panose="020B0604020202020204" pitchFamily="34" charset="0"/>
            </a:endParaRPr>
          </a:p>
          <a:p>
            <a:pPr lvl="1" algn="just">
              <a:defRPr/>
            </a:pPr>
            <a:r>
              <a:rPr lang="es-MX" sz="1600" dirty="0" smtClean="0">
                <a:latin typeface="Arial" panose="020B0604020202020204" pitchFamily="34" charset="0"/>
                <a:cs typeface="Arial" panose="020B0604020202020204" pitchFamily="34" charset="0"/>
              </a:rPr>
              <a:t>El Instituto Mexicano del Seguro Social (Tripartito)</a:t>
            </a:r>
          </a:p>
          <a:p>
            <a:pPr lvl="1" algn="just">
              <a:defRPr/>
            </a:pPr>
            <a:r>
              <a:rPr lang="es-MX" sz="1600" dirty="0" smtClean="0">
                <a:latin typeface="Arial" panose="020B0604020202020204" pitchFamily="34" charset="0"/>
                <a:cs typeface="Arial" panose="020B0604020202020204" pitchFamily="34" charset="0"/>
              </a:rPr>
              <a:t>El Instituto de Seguridad y Servicios Sociales de los Trabajadores del Estado (Bipartito)</a:t>
            </a:r>
          </a:p>
          <a:p>
            <a:pPr lvl="1" algn="just">
              <a:defRPr/>
            </a:pPr>
            <a:r>
              <a:rPr lang="es-MX" sz="1600" dirty="0" smtClean="0">
                <a:latin typeface="Arial" panose="020B0604020202020204" pitchFamily="34" charset="0"/>
                <a:cs typeface="Arial" panose="020B0604020202020204" pitchFamily="34" charset="0"/>
              </a:rPr>
              <a:t>El Instituto de Seguridad Social para las Fuerzas Armadas Mexicanas (personalidad jurídica y recursos propios)</a:t>
            </a:r>
          </a:p>
          <a:p>
            <a:pPr>
              <a:buNone/>
            </a:pPr>
            <a:endParaRPr lang="es-MX" sz="2000" dirty="0"/>
          </a:p>
        </p:txBody>
      </p:sp>
      <p:sp>
        <p:nvSpPr>
          <p:cNvPr id="5" name="7 CuadroTexto"/>
          <p:cNvSpPr txBox="1">
            <a:spLocks noChangeArrowheads="1"/>
          </p:cNvSpPr>
          <p:nvPr/>
        </p:nvSpPr>
        <p:spPr bwMode="auto">
          <a:xfrm>
            <a:off x="2428860" y="6143644"/>
            <a:ext cx="5643563" cy="523220"/>
          </a:xfrm>
          <a:prstGeom prst="rect">
            <a:avLst/>
          </a:prstGeom>
          <a:noFill/>
          <a:ln w="9525">
            <a:noFill/>
            <a:miter lim="800000"/>
            <a:headEnd/>
            <a:tailEnd/>
          </a:ln>
        </p:spPr>
        <p:txBody>
          <a:bodyPr>
            <a:spAutoFit/>
          </a:bodyPr>
          <a:lstStyle/>
          <a:p>
            <a:pPr algn="r"/>
            <a:r>
              <a:rPr lang="es-MX" sz="1400" b="1" dirty="0">
                <a:latin typeface="Arial" pitchFamily="34" charset="0"/>
                <a:cs typeface="Arial" pitchFamily="34" charset="0"/>
              </a:rPr>
              <a:t>Acuerdo por el que se </a:t>
            </a:r>
            <a:r>
              <a:rPr lang="es-MX" sz="1400" b="1" dirty="0" smtClean="0">
                <a:latin typeface="Arial" pitchFamily="34" charset="0"/>
                <a:cs typeface="Arial" pitchFamily="34" charset="0"/>
              </a:rPr>
              <a:t>emite la clasificación administrativa </a:t>
            </a:r>
          </a:p>
          <a:p>
            <a:pPr algn="r"/>
            <a:r>
              <a:rPr lang="es-MX" sz="1400" b="1" dirty="0" smtClean="0">
                <a:latin typeface="Arial" pitchFamily="34" charset="0"/>
                <a:cs typeface="Arial" pitchFamily="34" charset="0"/>
              </a:rPr>
              <a:t>DOF 07-Julio-2011</a:t>
            </a:r>
            <a:endParaRPr lang="es-MX" sz="1400" b="1" dirty="0">
              <a:latin typeface="Arial" pitchFamily="34" charset="0"/>
              <a:cs typeface="Arial" pitchFamily="34" charset="0"/>
            </a:endParaRPr>
          </a:p>
        </p:txBody>
      </p:sp>
      <p:sp>
        <p:nvSpPr>
          <p:cNvPr id="7" name="6 Rectángulo"/>
          <p:cNvSpPr/>
          <p:nvPr/>
        </p:nvSpPr>
        <p:spPr>
          <a:xfrm>
            <a:off x="428596" y="285728"/>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pull dir="ru"/>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14422"/>
            <a:ext cx="7239000" cy="5169876"/>
          </a:xfrm>
        </p:spPr>
        <p:txBody>
          <a:bodyPr>
            <a:noAutofit/>
          </a:bodyPr>
          <a:lstStyle/>
          <a:p>
            <a:pPr marL="109537" indent="0">
              <a:buNone/>
              <a:defRPr/>
            </a:pPr>
            <a:r>
              <a:rPr lang="es-MX" sz="1800" b="1" dirty="0" smtClean="0">
                <a:latin typeface="Arial" pitchFamily="34" charset="0"/>
                <a:cs typeface="Arial" pitchFamily="34" charset="0"/>
              </a:rPr>
              <a:t>3) Entidades Paraestatales Empresariales No financieras con Participación Estatal Mayoritaria.</a:t>
            </a:r>
          </a:p>
          <a:p>
            <a:pPr marL="109537" indent="0">
              <a:buNone/>
              <a:defRPr/>
            </a:pPr>
            <a:endParaRPr lang="es-MX" sz="1800" dirty="0" smtClean="0">
              <a:latin typeface="Arial" pitchFamily="34" charset="0"/>
              <a:cs typeface="Arial" pitchFamily="34" charset="0"/>
            </a:endParaRPr>
          </a:p>
          <a:p>
            <a:pPr algn="just">
              <a:defRPr/>
            </a:pPr>
            <a:r>
              <a:rPr lang="es-MX" sz="1700" dirty="0" smtClean="0">
                <a:latin typeface="Arial" pitchFamily="34" charset="0"/>
                <a:cs typeface="Arial" pitchFamily="34" charset="0"/>
              </a:rPr>
              <a:t>Está constituido por las empresas públicas residentes en el país, cuya función principal es la de producir bienes y servicios no financieros para su venta a precios económicamente significativos (de mercado) </a:t>
            </a:r>
            <a:r>
              <a:rPr lang="es-AR" sz="1700" dirty="0" smtClean="0">
                <a:latin typeface="Arial" pitchFamily="34" charset="0"/>
                <a:cs typeface="Arial" pitchFamily="34" charset="0"/>
              </a:rPr>
              <a:t>y que están controladas directa o indirectamente por unidades gubernamentales</a:t>
            </a:r>
            <a:r>
              <a:rPr lang="es-MX" sz="1700" dirty="0" smtClean="0">
                <a:latin typeface="Arial" pitchFamily="34" charset="0"/>
                <a:cs typeface="Arial" pitchFamily="34" charset="0"/>
              </a:rPr>
              <a:t>.</a:t>
            </a:r>
          </a:p>
          <a:p>
            <a:pPr algn="just">
              <a:buNone/>
              <a:defRPr/>
            </a:pPr>
            <a:endParaRPr lang="es-MX" sz="1700" dirty="0" smtClean="0">
              <a:latin typeface="Arial" pitchFamily="34" charset="0"/>
              <a:cs typeface="Arial" pitchFamily="34" charset="0"/>
            </a:endParaRPr>
          </a:p>
          <a:p>
            <a:pPr algn="just">
              <a:defRPr/>
            </a:pPr>
            <a:r>
              <a:rPr lang="es-MX" sz="1700" dirty="0" smtClean="0">
                <a:latin typeface="Arial" pitchFamily="34" charset="0"/>
                <a:cs typeface="Arial" pitchFamily="34" charset="0"/>
              </a:rPr>
              <a:t>En general, este subsector incluye a todas las empresas paraestatales no financieras, de cualquier naturaleza en las que unidades del Gobierno Federal, Estatal o Municipal o una o más de sus entidades paraestatales, conjunta o separadamente, aporten o sean propietarios de más de 50% del Capital Social, nombren a la mayoría de los miembros de su </a:t>
            </a:r>
            <a:r>
              <a:rPr lang="es-AR" sz="1700" dirty="0" smtClean="0">
                <a:latin typeface="Arial" pitchFamily="34" charset="0"/>
                <a:cs typeface="Arial" pitchFamily="34" charset="0"/>
              </a:rPr>
              <a:t>consejo de Administración, Junta Directiva u Órgano de Gobierno, </a:t>
            </a:r>
            <a:r>
              <a:rPr lang="es-MX" sz="1700" dirty="0" smtClean="0">
                <a:latin typeface="Arial" pitchFamily="34" charset="0"/>
                <a:cs typeface="Arial" pitchFamily="34" charset="0"/>
              </a:rPr>
              <a:t>o bien designen al Presidente o Director General con facultades para vetar acuerdos del propio órgano directivo.</a:t>
            </a:r>
          </a:p>
          <a:p>
            <a:pPr>
              <a:buNone/>
            </a:pPr>
            <a:endParaRPr lang="es-MX" sz="1600" dirty="0"/>
          </a:p>
        </p:txBody>
      </p:sp>
      <p:sp>
        <p:nvSpPr>
          <p:cNvPr id="5" name="7 CuadroTexto"/>
          <p:cNvSpPr txBox="1">
            <a:spLocks noChangeArrowheads="1"/>
          </p:cNvSpPr>
          <p:nvPr/>
        </p:nvSpPr>
        <p:spPr bwMode="auto">
          <a:xfrm>
            <a:off x="2428860" y="6215082"/>
            <a:ext cx="5643563" cy="461665"/>
          </a:xfrm>
          <a:prstGeom prst="rect">
            <a:avLst/>
          </a:prstGeom>
          <a:noFill/>
          <a:ln w="9525">
            <a:noFill/>
            <a:miter lim="800000"/>
            <a:headEnd/>
            <a:tailEnd/>
          </a:ln>
        </p:spPr>
        <p:txBody>
          <a:bodyPr>
            <a:spAutoFit/>
          </a:bodyPr>
          <a:lstStyle/>
          <a:p>
            <a:pPr algn="r"/>
            <a:r>
              <a:rPr lang="es-MX" sz="1200" b="1" dirty="0">
                <a:latin typeface="Arial" pitchFamily="34" charset="0"/>
                <a:cs typeface="Arial" pitchFamily="34" charset="0"/>
              </a:rPr>
              <a:t>Acuerdo por el que se </a:t>
            </a:r>
            <a:r>
              <a:rPr lang="es-MX" sz="1200" b="1" dirty="0" smtClean="0">
                <a:latin typeface="Arial" pitchFamily="34" charset="0"/>
                <a:cs typeface="Arial" pitchFamily="34" charset="0"/>
              </a:rPr>
              <a:t>emite la clasificación administrativa </a:t>
            </a:r>
          </a:p>
          <a:p>
            <a:pPr algn="r"/>
            <a:r>
              <a:rPr lang="es-MX" sz="1200" b="1" dirty="0" smtClean="0">
                <a:latin typeface="Arial" pitchFamily="34" charset="0"/>
                <a:cs typeface="Arial" pitchFamily="34" charset="0"/>
              </a:rPr>
              <a:t>DOF 07-Julio-2011</a:t>
            </a:r>
            <a:endParaRPr lang="es-MX" sz="1200" b="1" dirty="0">
              <a:latin typeface="Arial" pitchFamily="34" charset="0"/>
              <a:cs typeface="Arial" pitchFamily="34" charset="0"/>
            </a:endParaRPr>
          </a:p>
        </p:txBody>
      </p:sp>
      <p:sp>
        <p:nvSpPr>
          <p:cNvPr id="7" name="6 Rectángulo"/>
          <p:cNvSpPr/>
          <p:nvPr/>
        </p:nvSpPr>
        <p:spPr>
          <a:xfrm>
            <a:off x="428596" y="214291"/>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cover dir="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02396"/>
            <a:ext cx="7239000" cy="5169876"/>
          </a:xfrm>
        </p:spPr>
        <p:txBody>
          <a:bodyPr>
            <a:noAutofit/>
          </a:bodyPr>
          <a:lstStyle/>
          <a:p>
            <a:pPr marL="109537" indent="0">
              <a:buNone/>
              <a:defRPr/>
            </a:pPr>
            <a:r>
              <a:rPr lang="es-MX" sz="2000" b="1" dirty="0" smtClean="0">
                <a:latin typeface="Arial" pitchFamily="34" charset="0"/>
                <a:cs typeface="Arial" pitchFamily="34" charset="0"/>
              </a:rPr>
              <a:t>4) Fideicomisos Empresariales No Financieros con Participación Estatal Mayoritaria.</a:t>
            </a:r>
          </a:p>
          <a:p>
            <a:pPr marL="109537" indent="0">
              <a:buNone/>
              <a:defRPr/>
            </a:pPr>
            <a:endParaRPr lang="es-MX" sz="2000" b="1" dirty="0" smtClean="0">
              <a:latin typeface="Arial" pitchFamily="34" charset="0"/>
              <a:cs typeface="Arial" pitchFamily="34" charset="0"/>
            </a:endParaRPr>
          </a:p>
          <a:p>
            <a:pPr algn="just">
              <a:buFont typeface="Wingdings" panose="05000000000000000000" pitchFamily="2" charset="2"/>
              <a:buChar char="Ø"/>
              <a:defRPr/>
            </a:pPr>
            <a:r>
              <a:rPr lang="es-MX" sz="2000" dirty="0" smtClean="0">
                <a:latin typeface="Arial" panose="020B0604020202020204" pitchFamily="34" charset="0"/>
                <a:cs typeface="Arial" panose="020B0604020202020204" pitchFamily="34" charset="0"/>
              </a:rPr>
              <a:t>Fideicomisos creados por los gobiernos o por sus entidades paraestatales en el marco de la legislación vigente en cada caso, con </a:t>
            </a:r>
            <a:r>
              <a:rPr lang="es-ES" sz="2000" dirty="0" smtClean="0">
                <a:latin typeface="Arial" panose="020B0604020202020204" pitchFamily="34" charset="0"/>
                <a:cs typeface="Arial" panose="020B0604020202020204" pitchFamily="34" charset="0"/>
              </a:rPr>
              <a:t>el propósito de auxiliar al Poder Ejecutivo en las atribuciones del Estado para impulsar las áreas prioritarias del desarrollo, que cuenten con una estructura orgánica análoga a las otras entidades y que operan con las características económicas propias de las entidades paraestatales empresariales no financieras.</a:t>
            </a:r>
            <a:endParaRPr lang="es-MX" sz="2000" dirty="0" smtClean="0">
              <a:latin typeface="Arial" pitchFamily="34" charset="0"/>
              <a:cs typeface="Arial" pitchFamily="34" charset="0"/>
            </a:endParaRPr>
          </a:p>
          <a:p>
            <a:pPr>
              <a:buNone/>
            </a:pPr>
            <a:endParaRPr lang="es-MX" sz="1800" dirty="0"/>
          </a:p>
        </p:txBody>
      </p:sp>
      <p:sp>
        <p:nvSpPr>
          <p:cNvPr id="5" name="7 CuadroTexto"/>
          <p:cNvSpPr txBox="1">
            <a:spLocks noChangeArrowheads="1"/>
          </p:cNvSpPr>
          <p:nvPr/>
        </p:nvSpPr>
        <p:spPr bwMode="auto">
          <a:xfrm>
            <a:off x="2428860" y="6072206"/>
            <a:ext cx="5643563" cy="523220"/>
          </a:xfrm>
          <a:prstGeom prst="rect">
            <a:avLst/>
          </a:prstGeom>
          <a:noFill/>
          <a:ln w="9525">
            <a:noFill/>
            <a:miter lim="800000"/>
            <a:headEnd/>
            <a:tailEnd/>
          </a:ln>
        </p:spPr>
        <p:txBody>
          <a:bodyPr>
            <a:spAutoFit/>
          </a:bodyPr>
          <a:lstStyle/>
          <a:p>
            <a:pPr algn="r"/>
            <a:r>
              <a:rPr lang="es-MX" sz="1400" b="1" dirty="0">
                <a:latin typeface="Arial" pitchFamily="34" charset="0"/>
                <a:cs typeface="Arial" pitchFamily="34" charset="0"/>
              </a:rPr>
              <a:t>Acuerdo por el que se </a:t>
            </a:r>
            <a:r>
              <a:rPr lang="es-MX" sz="1400" b="1" dirty="0" smtClean="0">
                <a:latin typeface="Arial" pitchFamily="34" charset="0"/>
                <a:cs typeface="Arial" pitchFamily="34" charset="0"/>
              </a:rPr>
              <a:t>emite la clasificación administrativa </a:t>
            </a:r>
          </a:p>
          <a:p>
            <a:pPr algn="r"/>
            <a:r>
              <a:rPr lang="es-MX" sz="1400" b="1" dirty="0" smtClean="0">
                <a:latin typeface="Arial" pitchFamily="34" charset="0"/>
                <a:cs typeface="Arial" pitchFamily="34" charset="0"/>
              </a:rPr>
              <a:t>DOF 07-Julio-2011</a:t>
            </a:r>
            <a:endParaRPr lang="es-MX" sz="1400" b="1" dirty="0">
              <a:latin typeface="Arial" pitchFamily="34" charset="0"/>
              <a:cs typeface="Arial" pitchFamily="34" charset="0"/>
            </a:endParaRPr>
          </a:p>
        </p:txBody>
      </p:sp>
      <p:sp>
        <p:nvSpPr>
          <p:cNvPr id="7" name="6 Rectángulo"/>
          <p:cNvSpPr/>
          <p:nvPr/>
        </p:nvSpPr>
        <p:spPr>
          <a:xfrm>
            <a:off x="428596" y="285728"/>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split/>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59520"/>
            <a:ext cx="7239000" cy="5169876"/>
          </a:xfrm>
        </p:spPr>
        <p:txBody>
          <a:bodyPr>
            <a:noAutofit/>
          </a:bodyPr>
          <a:lstStyle/>
          <a:p>
            <a:pPr marL="109537" indent="0">
              <a:buNone/>
              <a:defRPr/>
            </a:pPr>
            <a:r>
              <a:rPr lang="es-MX" sz="1800" b="1" dirty="0" smtClean="0">
                <a:latin typeface="Arial" pitchFamily="34" charset="0"/>
                <a:cs typeface="Arial" pitchFamily="34" charset="0"/>
              </a:rPr>
              <a:t>5) Entidades Paraestatales Empresariales Financieras Monetarias con Participación Estatal Mayoritaria.</a:t>
            </a:r>
          </a:p>
          <a:p>
            <a:pPr marL="109537" indent="0">
              <a:buNone/>
              <a:defRPr/>
            </a:pPr>
            <a:endParaRPr lang="es-MX" sz="1600" dirty="0" smtClean="0">
              <a:latin typeface="Arial" pitchFamily="34" charset="0"/>
              <a:cs typeface="Arial" pitchFamily="34" charset="0"/>
            </a:endParaRPr>
          </a:p>
          <a:p>
            <a:pPr algn="just">
              <a:defRPr/>
            </a:pPr>
            <a:r>
              <a:rPr lang="es-AR" sz="1600" dirty="0" smtClean="0">
                <a:latin typeface="Arial" panose="020B0604020202020204" pitchFamily="34" charset="0"/>
                <a:cs typeface="Arial" panose="020B0604020202020204" pitchFamily="34" charset="0"/>
              </a:rPr>
              <a:t>Son empresas residentes controladas directa o indirectamente por unidades del Gobierno General que prestan servicios financieros, entre ellas el Banco de México y el resto de las instituciones públicas financieras. </a:t>
            </a:r>
          </a:p>
          <a:p>
            <a:pPr algn="just">
              <a:defRPr/>
            </a:pPr>
            <a:r>
              <a:rPr lang="es-AR" sz="1600" dirty="0" smtClean="0">
                <a:latin typeface="Arial" panose="020B0604020202020204" pitchFamily="34" charset="0"/>
                <a:cs typeface="Arial" panose="020B0604020202020204" pitchFamily="34" charset="0"/>
              </a:rPr>
              <a:t>Estas unidades institucionales contraen pasivos por cuenta propia con el fin de adquirir activos financieros, es decir que operan en el mercado captando fondos de los ahorradores para transformarlos y reordenarlos de modo tal que se adapten a las demandas de los prestatarios. </a:t>
            </a:r>
          </a:p>
          <a:p>
            <a:pPr algn="just">
              <a:defRPr/>
            </a:pPr>
            <a:r>
              <a:rPr lang="es-AR" sz="1600" dirty="0" smtClean="0">
                <a:latin typeface="Arial" panose="020B0604020202020204" pitchFamily="34" charset="0"/>
                <a:cs typeface="Arial" panose="020B0604020202020204" pitchFamily="34" charset="0"/>
              </a:rPr>
              <a:t>Por su naturaleza, la intermediación financiera es una actividad diferente de las demás clases de actividad productiva; si a ello se agrega su importancia dentro de la economía se podrán comprender las razones existentes para que se disponga de todo un sector institucional de primer nivel dentro del Sistema. Incluye también a los auxiliares que tienen por propósito facilitar la realización de las mencionadas transacciones.</a:t>
            </a:r>
            <a:endParaRPr lang="es-MX" sz="1600" dirty="0" smtClean="0">
              <a:latin typeface="Arial" pitchFamily="34" charset="0"/>
              <a:cs typeface="Arial" pitchFamily="34" charset="0"/>
            </a:endParaRPr>
          </a:p>
        </p:txBody>
      </p:sp>
      <p:sp>
        <p:nvSpPr>
          <p:cNvPr id="5" name="7 CuadroTexto"/>
          <p:cNvSpPr txBox="1">
            <a:spLocks noChangeArrowheads="1"/>
          </p:cNvSpPr>
          <p:nvPr/>
        </p:nvSpPr>
        <p:spPr bwMode="auto">
          <a:xfrm>
            <a:off x="2428860" y="6143644"/>
            <a:ext cx="5643563" cy="523220"/>
          </a:xfrm>
          <a:prstGeom prst="rect">
            <a:avLst/>
          </a:prstGeom>
          <a:noFill/>
          <a:ln w="9525">
            <a:noFill/>
            <a:miter lim="800000"/>
            <a:headEnd/>
            <a:tailEnd/>
          </a:ln>
        </p:spPr>
        <p:txBody>
          <a:bodyPr>
            <a:spAutoFit/>
          </a:bodyPr>
          <a:lstStyle/>
          <a:p>
            <a:pPr algn="r"/>
            <a:r>
              <a:rPr lang="es-MX" sz="1400" b="1" dirty="0">
                <a:latin typeface="Arial" pitchFamily="34" charset="0"/>
                <a:cs typeface="Arial" pitchFamily="34" charset="0"/>
              </a:rPr>
              <a:t>Acuerdo por el que se </a:t>
            </a:r>
            <a:r>
              <a:rPr lang="es-MX" sz="1400" b="1" dirty="0" smtClean="0">
                <a:latin typeface="Arial" pitchFamily="34" charset="0"/>
                <a:cs typeface="Arial" pitchFamily="34" charset="0"/>
              </a:rPr>
              <a:t>emite la clasificación administrativa </a:t>
            </a:r>
          </a:p>
          <a:p>
            <a:pPr algn="r"/>
            <a:r>
              <a:rPr lang="es-MX" sz="1400" b="1" dirty="0" smtClean="0">
                <a:latin typeface="Arial" pitchFamily="34" charset="0"/>
                <a:cs typeface="Arial" pitchFamily="34" charset="0"/>
              </a:rPr>
              <a:t>DOF 07-Julio-2011</a:t>
            </a:r>
            <a:endParaRPr lang="es-MX" sz="1400" b="1" dirty="0">
              <a:latin typeface="Arial" pitchFamily="34" charset="0"/>
              <a:cs typeface="Arial" pitchFamily="34" charset="0"/>
            </a:endParaRPr>
          </a:p>
        </p:txBody>
      </p:sp>
      <p:sp>
        <p:nvSpPr>
          <p:cNvPr id="7" name="6 Rectángulo"/>
          <p:cNvSpPr/>
          <p:nvPr/>
        </p:nvSpPr>
        <p:spPr>
          <a:xfrm>
            <a:off x="428596" y="214290"/>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28596" y="1428736"/>
            <a:ext cx="7429552" cy="4708981"/>
          </a:xfrm>
          <a:prstGeom prst="rect">
            <a:avLst/>
          </a:prstGeom>
          <a:noFill/>
        </p:spPr>
        <p:txBody>
          <a:bodyPr wrap="square" rtlCol="0">
            <a:spAutoFit/>
          </a:bodyPr>
          <a:lstStyle/>
          <a:p>
            <a:pPr algn="just">
              <a:lnSpc>
                <a:spcPct val="150000"/>
              </a:lnSpc>
            </a:pPr>
            <a:r>
              <a:rPr lang="es-MX" sz="2000" dirty="0" smtClean="0">
                <a:solidFill>
                  <a:srgbClr val="0070C0"/>
                </a:solidFill>
                <a:latin typeface="Arial" pitchFamily="34" charset="0"/>
                <a:cs typeface="Arial" pitchFamily="34" charset="0"/>
              </a:rPr>
              <a:t>Cuenta pública: </a:t>
            </a:r>
            <a:r>
              <a:rPr lang="es-MX" sz="2000" dirty="0" smtClean="0">
                <a:latin typeface="Arial" pitchFamily="34" charset="0"/>
                <a:cs typeface="Arial" pitchFamily="34" charset="0"/>
              </a:rPr>
              <a:t>La que los poderes del Estado, los gobiernos municipales, los organismos y entes </a:t>
            </a:r>
            <a:r>
              <a:rPr lang="es-MX" sz="2000" dirty="0" smtClean="0">
                <a:latin typeface="Arial" pitchFamily="34" charset="0"/>
                <a:cs typeface="Arial" pitchFamily="34" charset="0"/>
              </a:rPr>
              <a:t>públicos municipales</a:t>
            </a:r>
            <a:r>
              <a:rPr lang="es-MX" sz="2000" dirty="0" smtClean="0">
                <a:latin typeface="Arial" pitchFamily="34" charset="0"/>
                <a:cs typeface="Arial" pitchFamily="34" charset="0"/>
              </a:rPr>
              <a:t>, estatales y autónomos rinden al Congreso sobre su </a:t>
            </a:r>
            <a:r>
              <a:rPr lang="es-MX" sz="2000" dirty="0" smtClean="0">
                <a:latin typeface="Arial" pitchFamily="34" charset="0"/>
                <a:cs typeface="Arial" pitchFamily="34" charset="0"/>
              </a:rPr>
              <a:t>gestión financiera</a:t>
            </a:r>
            <a:r>
              <a:rPr lang="es-MX" sz="2000" dirty="0" smtClean="0">
                <a:latin typeface="Arial" pitchFamily="34" charset="0"/>
                <a:cs typeface="Arial" pitchFamily="34" charset="0"/>
              </a:rPr>
              <a:t>, a efecto de comprobar </a:t>
            </a:r>
            <a:r>
              <a:rPr lang="es-MX" sz="2000" dirty="0" smtClean="0">
                <a:latin typeface="Arial" pitchFamily="34" charset="0"/>
                <a:cs typeface="Arial" pitchFamily="34" charset="0"/>
              </a:rPr>
              <a:t>que la </a:t>
            </a:r>
            <a:r>
              <a:rPr lang="es-MX" sz="2000" dirty="0" smtClean="0">
                <a:latin typeface="Arial" pitchFamily="34" charset="0"/>
                <a:cs typeface="Arial" pitchFamily="34" charset="0"/>
              </a:rPr>
              <a:t>recaudación, administración, manejo, custodia y aplicación de los </a:t>
            </a:r>
            <a:r>
              <a:rPr lang="es-MX" sz="2000" dirty="0" smtClean="0">
                <a:latin typeface="Arial" pitchFamily="34" charset="0"/>
                <a:cs typeface="Arial" pitchFamily="34" charset="0"/>
              </a:rPr>
              <a:t>ingresos obtenidos </a:t>
            </a:r>
            <a:r>
              <a:rPr lang="es-MX" sz="2000" dirty="0" smtClean="0">
                <a:latin typeface="Arial" pitchFamily="34" charset="0"/>
                <a:cs typeface="Arial" pitchFamily="34" charset="0"/>
              </a:rPr>
              <a:t>y los </a:t>
            </a:r>
            <a:r>
              <a:rPr lang="es-MX" sz="2000" dirty="0" smtClean="0">
                <a:latin typeface="Arial" pitchFamily="34" charset="0"/>
                <a:cs typeface="Arial" pitchFamily="34" charset="0"/>
              </a:rPr>
              <a:t>egresos efectuados</a:t>
            </a:r>
            <a:r>
              <a:rPr lang="es-MX" sz="2000" dirty="0" smtClean="0">
                <a:latin typeface="Arial" pitchFamily="34" charset="0"/>
                <a:cs typeface="Arial" pitchFamily="34" charset="0"/>
              </a:rPr>
              <a:t>, en el ejercicio fiscal comprendido del 01 de enero al 31 de diciembre de cada año, se hayan </a:t>
            </a:r>
            <a:r>
              <a:rPr lang="es-MX" sz="2000" dirty="0" smtClean="0">
                <a:latin typeface="Arial" pitchFamily="34" charset="0"/>
                <a:cs typeface="Arial" pitchFamily="34" charset="0"/>
              </a:rPr>
              <a:t>hecho en </a:t>
            </a:r>
            <a:r>
              <a:rPr lang="es-MX" sz="2000" dirty="0" smtClean="0">
                <a:latin typeface="Arial" pitchFamily="34" charset="0"/>
                <a:cs typeface="Arial" pitchFamily="34" charset="0"/>
              </a:rPr>
              <a:t>los términos de las disposiciones legales y administrativas aplicables, conforme a los criterios y en </a:t>
            </a:r>
            <a:r>
              <a:rPr lang="es-MX" sz="2000" dirty="0" smtClean="0">
                <a:latin typeface="Arial" pitchFamily="34" charset="0"/>
                <a:cs typeface="Arial" pitchFamily="34" charset="0"/>
              </a:rPr>
              <a:t>base a </a:t>
            </a:r>
            <a:r>
              <a:rPr lang="es-MX" sz="2000" dirty="0" smtClean="0">
                <a:latin typeface="Arial" pitchFamily="34" charset="0"/>
                <a:cs typeface="Arial" pitchFamily="34" charset="0"/>
              </a:rPr>
              <a:t>los programas aprobados</a:t>
            </a:r>
            <a:endParaRPr lang="es-MX" dirty="0">
              <a:latin typeface="Arial" pitchFamily="34" charset="0"/>
              <a:cs typeface="Arial" pitchFamily="34" charset="0"/>
            </a:endParaRPr>
          </a:p>
        </p:txBody>
      </p:sp>
      <p:sp>
        <p:nvSpPr>
          <p:cNvPr id="6" name="5 CuadroTexto"/>
          <p:cNvSpPr txBox="1"/>
          <p:nvPr/>
        </p:nvSpPr>
        <p:spPr>
          <a:xfrm>
            <a:off x="2749000" y="6438149"/>
            <a:ext cx="5323462" cy="276999"/>
          </a:xfrm>
          <a:prstGeom prst="rect">
            <a:avLst/>
          </a:prstGeom>
          <a:noFill/>
        </p:spPr>
        <p:txBody>
          <a:bodyPr wrap="square" rtlCol="0">
            <a:spAutoFit/>
          </a:bodyPr>
          <a:lstStyle/>
          <a:p>
            <a:pPr algn="r"/>
            <a:r>
              <a:rPr lang="es-ES_tradnl" sz="1200" b="1" dirty="0" smtClean="0">
                <a:latin typeface="Arial" pitchFamily="34" charset="0"/>
                <a:cs typeface="Arial" pitchFamily="34" charset="0"/>
              </a:rPr>
              <a:t>Art. 2 Frac. </a:t>
            </a:r>
            <a:r>
              <a:rPr lang="es-ES_tradnl" sz="1200" b="1" dirty="0" smtClean="0">
                <a:latin typeface="Arial" pitchFamily="34" charset="0"/>
                <a:cs typeface="Arial" pitchFamily="34" charset="0"/>
              </a:rPr>
              <a:t>VIII- </a:t>
            </a:r>
            <a:r>
              <a:rPr lang="es-ES_tradnl" sz="1200" b="1" dirty="0" smtClean="0">
                <a:latin typeface="Arial" pitchFamily="34" charset="0"/>
                <a:cs typeface="Arial" pitchFamily="34" charset="0"/>
              </a:rPr>
              <a:t>Ley de Fiscalización Superior del Estado - </a:t>
            </a:r>
            <a:r>
              <a:rPr lang="es-ES_tradnl" sz="1200" b="1" dirty="0" smtClean="0">
                <a:latin typeface="Arial" pitchFamily="34" charset="0"/>
                <a:cs typeface="Arial" pitchFamily="34" charset="0"/>
              </a:rPr>
              <a:t>Colima</a:t>
            </a:r>
            <a:endParaRPr lang="es-MX" sz="1200" b="1" dirty="0">
              <a:latin typeface="Arial" pitchFamily="34" charset="0"/>
              <a:cs typeface="Arial" pitchFamily="34" charset="0"/>
            </a:endParaRPr>
          </a:p>
        </p:txBody>
      </p:sp>
      <p:sp>
        <p:nvSpPr>
          <p:cNvPr id="9" name="8 Rectángulo redondeado"/>
          <p:cNvSpPr/>
          <p:nvPr/>
        </p:nvSpPr>
        <p:spPr>
          <a:xfrm>
            <a:off x="500034" y="571480"/>
            <a:ext cx="3929090" cy="50006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400" b="1" dirty="0" smtClean="0">
                <a:latin typeface="Arial" pitchFamily="34" charset="0"/>
                <a:cs typeface="Arial" pitchFamily="34" charset="0"/>
              </a:rPr>
              <a:t>Otras Normas Locales</a:t>
            </a:r>
            <a:endParaRPr lang="es-MX" sz="1900" b="1" dirty="0">
              <a:latin typeface="Arial" pitchFamily="34" charset="0"/>
              <a:cs typeface="Arial" pitchFamily="34" charset="0"/>
            </a:endParaRPr>
          </a:p>
        </p:txBody>
      </p:sp>
    </p:spTree>
  </p:cSld>
  <p:clrMapOvr>
    <a:masterClrMapping/>
  </p:clrMapOvr>
  <p:transition>
    <p:circl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59520"/>
            <a:ext cx="7239000" cy="5169876"/>
          </a:xfrm>
        </p:spPr>
        <p:txBody>
          <a:bodyPr>
            <a:noAutofit/>
          </a:bodyPr>
          <a:lstStyle/>
          <a:p>
            <a:pPr marL="109537" indent="0">
              <a:buNone/>
              <a:defRPr/>
            </a:pPr>
            <a:r>
              <a:rPr lang="es-MX" sz="2000" b="1" dirty="0" smtClean="0">
                <a:latin typeface="Arial" pitchFamily="34" charset="0"/>
                <a:cs typeface="Arial" pitchFamily="34" charset="0"/>
              </a:rPr>
              <a:t>6) Fideicomisos Financieros Públicos con Participación Estatal Mayoritaria.</a:t>
            </a:r>
          </a:p>
          <a:p>
            <a:pPr marL="109537" indent="0">
              <a:buNone/>
              <a:defRPr/>
            </a:pPr>
            <a:endParaRPr lang="es-MX" sz="2000" dirty="0" smtClean="0">
              <a:latin typeface="Arial" pitchFamily="34" charset="0"/>
              <a:cs typeface="Arial" pitchFamily="34" charset="0"/>
            </a:endParaRPr>
          </a:p>
          <a:p>
            <a:pPr algn="just">
              <a:defRPr/>
            </a:pPr>
            <a:r>
              <a:rPr lang="es-MX" sz="2000" dirty="0" smtClean="0">
                <a:latin typeface="Arial" pitchFamily="34" charset="0"/>
                <a:cs typeface="Arial" pitchFamily="34" charset="0"/>
              </a:rPr>
              <a:t>Creados por los gobiernos o por sus entidades paraestatales en el marco de la legislación vigente en cada caso, con </a:t>
            </a:r>
            <a:r>
              <a:rPr lang="es-ES" sz="2000" dirty="0" smtClean="0">
                <a:latin typeface="Arial" panose="020B0604020202020204" pitchFamily="34" charset="0"/>
                <a:cs typeface="Arial" panose="020B0604020202020204" pitchFamily="34" charset="0"/>
              </a:rPr>
              <a:t>el propósito de auxiliar al Poder Ejecutivo en las atribuciones del Estado para impulsar las áreas prioritarias del desarrollo, que cuenten con una estructura orgánica análoga a las otras entidades y que operan con las características económicas propias de las entidades paraestatales empresariales financieras. </a:t>
            </a:r>
          </a:p>
          <a:p>
            <a:pPr>
              <a:defRPr/>
            </a:pPr>
            <a:endParaRPr lang="es-MX" sz="1800" dirty="0" smtClean="0">
              <a:latin typeface="Arial" pitchFamily="34" charset="0"/>
              <a:cs typeface="Arial" pitchFamily="34" charset="0"/>
            </a:endParaRPr>
          </a:p>
          <a:p>
            <a:pPr marL="0" indent="0" algn="ctr">
              <a:buNone/>
              <a:defRPr/>
            </a:pPr>
            <a:r>
              <a:rPr lang="es-MX" sz="1800" b="1" dirty="0" smtClean="0">
                <a:solidFill>
                  <a:srgbClr val="FF0000"/>
                </a:solidFill>
                <a:latin typeface="Arial" pitchFamily="34" charset="0"/>
                <a:cs typeface="Arial" pitchFamily="34" charset="0"/>
              </a:rPr>
              <a:t>La información se estructurará de igual forma que el resto de los tomos que integra cada orden de gobierno. </a:t>
            </a:r>
          </a:p>
        </p:txBody>
      </p:sp>
      <p:sp>
        <p:nvSpPr>
          <p:cNvPr id="5" name="7 CuadroTexto"/>
          <p:cNvSpPr txBox="1">
            <a:spLocks noChangeArrowheads="1"/>
          </p:cNvSpPr>
          <p:nvPr/>
        </p:nvSpPr>
        <p:spPr bwMode="auto">
          <a:xfrm>
            <a:off x="2428860" y="6143644"/>
            <a:ext cx="5643563" cy="523220"/>
          </a:xfrm>
          <a:prstGeom prst="rect">
            <a:avLst/>
          </a:prstGeom>
          <a:noFill/>
          <a:ln w="9525">
            <a:noFill/>
            <a:miter lim="800000"/>
            <a:headEnd/>
            <a:tailEnd/>
          </a:ln>
        </p:spPr>
        <p:txBody>
          <a:bodyPr>
            <a:spAutoFit/>
          </a:bodyPr>
          <a:lstStyle/>
          <a:p>
            <a:pPr algn="r"/>
            <a:r>
              <a:rPr lang="es-MX" sz="1400" b="1" dirty="0">
                <a:latin typeface="Arial" pitchFamily="34" charset="0"/>
                <a:cs typeface="Arial" pitchFamily="34" charset="0"/>
              </a:rPr>
              <a:t>Acuerdo por el que se </a:t>
            </a:r>
            <a:r>
              <a:rPr lang="es-MX" sz="1400" b="1" dirty="0" smtClean="0">
                <a:latin typeface="Arial" pitchFamily="34" charset="0"/>
                <a:cs typeface="Arial" pitchFamily="34" charset="0"/>
              </a:rPr>
              <a:t>emite la clasificación administrativa </a:t>
            </a:r>
          </a:p>
          <a:p>
            <a:pPr algn="r"/>
            <a:r>
              <a:rPr lang="es-MX" sz="1400" b="1" dirty="0" smtClean="0">
                <a:latin typeface="Arial" pitchFamily="34" charset="0"/>
                <a:cs typeface="Arial" pitchFamily="34" charset="0"/>
              </a:rPr>
              <a:t>DOF 07-Julio-2011</a:t>
            </a:r>
            <a:endParaRPr lang="es-MX" sz="1400" b="1" dirty="0">
              <a:latin typeface="Arial" pitchFamily="34" charset="0"/>
              <a:cs typeface="Arial" pitchFamily="34" charset="0"/>
            </a:endParaRPr>
          </a:p>
        </p:txBody>
      </p:sp>
      <p:sp>
        <p:nvSpPr>
          <p:cNvPr id="7" name="6 Rectángulo"/>
          <p:cNvSpPr/>
          <p:nvPr/>
        </p:nvSpPr>
        <p:spPr>
          <a:xfrm>
            <a:off x="428596" y="285728"/>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split orient="vert"/>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57298"/>
            <a:ext cx="7239000" cy="5715040"/>
          </a:xfrm>
        </p:spPr>
        <p:txBody>
          <a:bodyPr>
            <a:normAutofit/>
          </a:bodyPr>
          <a:lstStyle/>
          <a:p>
            <a:pPr marL="0" indent="0" algn="just">
              <a:lnSpc>
                <a:spcPct val="114000"/>
              </a:lnSpc>
              <a:buNone/>
              <a:defRPr/>
            </a:pPr>
            <a:r>
              <a:rPr lang="es-MX" sz="2000" dirty="0" smtClean="0">
                <a:latin typeface="Arial" pitchFamily="34" charset="0"/>
                <a:cs typeface="Arial" pitchFamily="34" charset="0"/>
              </a:rPr>
              <a:t>Además de la información antes mencionada todos los entes públicos deberán integrar en la cuenta pública los siguientes formatos, esto en apego a las normas emitidas por CONAC:</a:t>
            </a:r>
          </a:p>
          <a:p>
            <a:pPr marL="0" indent="0" algn="just">
              <a:lnSpc>
                <a:spcPct val="114000"/>
              </a:lnSpc>
              <a:buNone/>
              <a:defRPr/>
            </a:pPr>
            <a:endParaRPr lang="es-MX" sz="2400" dirty="0" smtClean="0">
              <a:latin typeface="Arial" pitchFamily="34" charset="0"/>
              <a:cs typeface="Arial" pitchFamily="34" charset="0"/>
            </a:endParaRPr>
          </a:p>
          <a:p>
            <a:pPr marL="0" indent="0" algn="r">
              <a:lnSpc>
                <a:spcPct val="114000"/>
              </a:lnSpc>
              <a:buNone/>
              <a:defRPr/>
            </a:pPr>
            <a:r>
              <a:rPr lang="es-ES_tradnl" sz="1600" b="1" i="1" dirty="0" smtClean="0">
                <a:solidFill>
                  <a:srgbClr val="0070C0"/>
                </a:solidFill>
                <a:latin typeface="Arial" pitchFamily="34" charset="0"/>
                <a:cs typeface="Arial" pitchFamily="34" charset="0"/>
              </a:rPr>
              <a:t>Acuerdo por el que se determina la norma para establecer la estructura del formato de la relación de bienes que componen el patrimonio del ente público </a:t>
            </a:r>
          </a:p>
          <a:p>
            <a:pPr marL="0" indent="0" algn="r">
              <a:lnSpc>
                <a:spcPct val="114000"/>
              </a:lnSpc>
              <a:buNone/>
              <a:defRPr/>
            </a:pPr>
            <a:r>
              <a:rPr lang="es-ES_tradnl" sz="1200" b="1" i="1" dirty="0" smtClean="0">
                <a:solidFill>
                  <a:srgbClr val="002060"/>
                </a:solidFill>
                <a:latin typeface="Arial" pitchFamily="34" charset="0"/>
                <a:cs typeface="Arial" pitchFamily="34" charset="0"/>
              </a:rPr>
              <a:t>DOF  08/Agosto/2103</a:t>
            </a:r>
            <a:endParaRPr lang="es-ES_tradnl" sz="1600" b="1" i="1" dirty="0" smtClean="0">
              <a:solidFill>
                <a:srgbClr val="0070C0"/>
              </a:solidFill>
              <a:latin typeface="Arial" pitchFamily="34" charset="0"/>
              <a:cs typeface="Arial" pitchFamily="34" charset="0"/>
            </a:endParaRPr>
          </a:p>
          <a:p>
            <a:pPr marL="0" indent="0" algn="r">
              <a:lnSpc>
                <a:spcPct val="114000"/>
              </a:lnSpc>
              <a:buNone/>
              <a:defRPr/>
            </a:pPr>
            <a:r>
              <a:rPr lang="es-MX" sz="1600" b="1" i="1" dirty="0" smtClean="0">
                <a:solidFill>
                  <a:srgbClr val="00B050"/>
                </a:solidFill>
                <a:latin typeface="Arial" pitchFamily="34" charset="0"/>
                <a:cs typeface="Arial" pitchFamily="34" charset="0"/>
              </a:rPr>
              <a:t>NORMA para establecer la estructura de información de la relación de las cuentas bancarias productivas específicas que se presentan en la cuenta pública, en las cuales se depositen los recursos federales transferidos</a:t>
            </a:r>
          </a:p>
          <a:p>
            <a:pPr marL="0" indent="0" algn="r">
              <a:lnSpc>
                <a:spcPct val="114000"/>
              </a:lnSpc>
              <a:buNone/>
              <a:defRPr/>
            </a:pPr>
            <a:r>
              <a:rPr lang="es-ES_tradnl" sz="1200" b="1" i="1" dirty="0" smtClean="0">
                <a:solidFill>
                  <a:srgbClr val="002060"/>
                </a:solidFill>
                <a:latin typeface="Arial" pitchFamily="34" charset="0"/>
                <a:cs typeface="Arial" pitchFamily="34" charset="0"/>
              </a:rPr>
              <a:t>DOF  03/Abril/2103</a:t>
            </a:r>
            <a:endParaRPr lang="es-MX" sz="1600" b="1" i="1" dirty="0" smtClean="0">
              <a:solidFill>
                <a:srgbClr val="00B050"/>
              </a:solidFill>
              <a:latin typeface="Arial" pitchFamily="34" charset="0"/>
              <a:cs typeface="Arial" pitchFamily="34" charset="0"/>
            </a:endParaRPr>
          </a:p>
          <a:p>
            <a:pPr marL="0" indent="0" algn="r">
              <a:lnSpc>
                <a:spcPct val="114000"/>
              </a:lnSpc>
              <a:buNone/>
              <a:defRPr/>
            </a:pPr>
            <a:r>
              <a:rPr lang="es-MX" sz="1600" b="1" i="1" dirty="0" smtClean="0">
                <a:solidFill>
                  <a:schemeClr val="accent6">
                    <a:lumMod val="75000"/>
                  </a:schemeClr>
                </a:solidFill>
                <a:latin typeface="Arial" pitchFamily="34" charset="0"/>
                <a:cs typeface="Arial" pitchFamily="34" charset="0"/>
              </a:rPr>
              <a:t>Relación de esquemas bursátiles y de coberturas financieras</a:t>
            </a:r>
          </a:p>
          <a:p>
            <a:pPr marL="0" indent="0" algn="r">
              <a:lnSpc>
                <a:spcPct val="114000"/>
              </a:lnSpc>
              <a:buNone/>
              <a:defRPr/>
            </a:pPr>
            <a:r>
              <a:rPr lang="es-MX" sz="1200" b="1" i="1" dirty="0" smtClean="0">
                <a:solidFill>
                  <a:srgbClr val="002060"/>
                </a:solidFill>
                <a:latin typeface="Arial" pitchFamily="34" charset="0"/>
                <a:cs typeface="Arial" pitchFamily="34" charset="0"/>
              </a:rPr>
              <a:t>Articulo 46 LGCG</a:t>
            </a:r>
          </a:p>
          <a:p>
            <a:pPr marL="0" indent="0" algn="ctr">
              <a:lnSpc>
                <a:spcPct val="114000"/>
              </a:lnSpc>
              <a:buNone/>
              <a:defRPr/>
            </a:pPr>
            <a:endParaRPr lang="es-MX" sz="1600" b="1" i="1" dirty="0" smtClean="0">
              <a:solidFill>
                <a:srgbClr val="00B050"/>
              </a:solidFill>
              <a:latin typeface="Arial" pitchFamily="34" charset="0"/>
              <a:cs typeface="Arial" pitchFamily="34" charset="0"/>
            </a:endParaRPr>
          </a:p>
          <a:p>
            <a:pPr marL="0" indent="0" algn="just">
              <a:lnSpc>
                <a:spcPct val="114000"/>
              </a:lnSpc>
              <a:buNone/>
              <a:defRPr/>
            </a:pPr>
            <a:endParaRPr lang="es-MX" sz="2000" dirty="0">
              <a:latin typeface="Arial" pitchFamily="34" charset="0"/>
              <a:cs typeface="Arial" pitchFamily="34" charset="0"/>
            </a:endParaRPr>
          </a:p>
        </p:txBody>
      </p:sp>
      <p:sp>
        <p:nvSpPr>
          <p:cNvPr id="6" name="5 Flecha abajo"/>
          <p:cNvSpPr/>
          <p:nvPr/>
        </p:nvSpPr>
        <p:spPr>
          <a:xfrm>
            <a:off x="3929058" y="2500306"/>
            <a:ext cx="357190" cy="428628"/>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MX"/>
          </a:p>
        </p:txBody>
      </p:sp>
      <p:sp>
        <p:nvSpPr>
          <p:cNvPr id="8" name="7 Rectángulo"/>
          <p:cNvSpPr/>
          <p:nvPr/>
        </p:nvSpPr>
        <p:spPr>
          <a:xfrm>
            <a:off x="428596" y="285728"/>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pull dir="rd"/>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6225" r="6225" b="20818"/>
          <a:stretch>
            <a:fillRect/>
          </a:stretch>
        </p:blipFill>
        <p:spPr bwMode="auto">
          <a:xfrm>
            <a:off x="285720" y="1500174"/>
            <a:ext cx="8572560" cy="4857784"/>
          </a:xfrm>
          <a:prstGeom prst="rect">
            <a:avLst/>
          </a:prstGeom>
          <a:noFill/>
          <a:ln w="9525">
            <a:solidFill>
              <a:schemeClr val="tx1"/>
            </a:solidFill>
            <a:miter lim="800000"/>
            <a:headEnd/>
            <a:tailEnd/>
          </a:ln>
          <a:effectLst/>
        </p:spPr>
      </p:pic>
      <p:pic>
        <p:nvPicPr>
          <p:cNvPr id="6" name="5 Imagen" descr="Logo_5 (1).gif"/>
          <p:cNvPicPr>
            <a:picLocks noChangeAspect="1"/>
          </p:cNvPicPr>
          <p:nvPr/>
        </p:nvPicPr>
        <p:blipFill>
          <a:blip r:embed="rId3" cstate="print"/>
          <a:stretch>
            <a:fillRect/>
          </a:stretch>
        </p:blipFill>
        <p:spPr>
          <a:xfrm>
            <a:off x="7000892" y="214290"/>
            <a:ext cx="1890698" cy="654472"/>
          </a:xfrm>
          <a:prstGeom prst="rect">
            <a:avLst/>
          </a:prstGeom>
        </p:spPr>
      </p:pic>
      <p:sp>
        <p:nvSpPr>
          <p:cNvPr id="8" name="7 Rectángulo"/>
          <p:cNvSpPr/>
          <p:nvPr/>
        </p:nvSpPr>
        <p:spPr>
          <a:xfrm>
            <a:off x="285720" y="285728"/>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cover dir="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l="14984" r="22463" b="12330"/>
          <a:stretch>
            <a:fillRect/>
          </a:stretch>
        </p:blipFill>
        <p:spPr bwMode="auto">
          <a:xfrm>
            <a:off x="285720" y="1571612"/>
            <a:ext cx="7572428" cy="4572032"/>
          </a:xfrm>
          <a:prstGeom prst="rect">
            <a:avLst/>
          </a:prstGeom>
          <a:noFill/>
          <a:ln w="9525">
            <a:noFill/>
            <a:miter lim="800000"/>
            <a:headEnd/>
            <a:tailEnd/>
          </a:ln>
          <a:effectLst/>
        </p:spPr>
      </p:pic>
      <p:sp>
        <p:nvSpPr>
          <p:cNvPr id="5" name="4 Rectángulo"/>
          <p:cNvSpPr/>
          <p:nvPr/>
        </p:nvSpPr>
        <p:spPr>
          <a:xfrm>
            <a:off x="285720" y="285728"/>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pull dir="u"/>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25886"/>
            <a:ext cx="7186634" cy="4846320"/>
          </a:xfrm>
        </p:spPr>
        <p:txBody>
          <a:bodyPr/>
          <a:lstStyle/>
          <a:p>
            <a:pPr marL="0" indent="0" algn="just">
              <a:lnSpc>
                <a:spcPct val="150000"/>
              </a:lnSpc>
              <a:buNone/>
            </a:pPr>
            <a:r>
              <a:rPr lang="es-MX" sz="2400" dirty="0" smtClean="0">
                <a:latin typeface="Arial" pitchFamily="34" charset="0"/>
                <a:cs typeface="Arial" pitchFamily="34" charset="0"/>
              </a:rPr>
              <a:t>La cuenta pública de las entidades federativas se recomienda sea </a:t>
            </a:r>
            <a:r>
              <a:rPr lang="es-MX" sz="2400" b="1" dirty="0" smtClean="0">
                <a:latin typeface="Arial" pitchFamily="34" charset="0"/>
                <a:cs typeface="Arial" pitchFamily="34" charset="0"/>
              </a:rPr>
              <a:t>formulada e integrada </a:t>
            </a:r>
            <a:r>
              <a:rPr lang="es-MX" sz="2400" dirty="0" smtClean="0">
                <a:latin typeface="Arial" pitchFamily="34" charset="0"/>
                <a:cs typeface="Arial" pitchFamily="34" charset="0"/>
              </a:rPr>
              <a:t>por la </a:t>
            </a:r>
            <a:r>
              <a:rPr lang="es-MX" sz="2400" b="1" dirty="0" smtClean="0">
                <a:latin typeface="Arial" pitchFamily="34" charset="0"/>
                <a:cs typeface="Arial" pitchFamily="34" charset="0"/>
              </a:rPr>
              <a:t>Secretaria de Finanzas </a:t>
            </a:r>
            <a:r>
              <a:rPr lang="es-MX" sz="2400" dirty="0" smtClean="0">
                <a:latin typeface="Arial" pitchFamily="34" charset="0"/>
                <a:cs typeface="Arial" pitchFamily="34" charset="0"/>
              </a:rPr>
              <a:t>o su equivalente, por lo que los entes públicos remitirán la información en los términos y por los conductos de la SEFIN o su equivalente que les solicite. </a:t>
            </a:r>
          </a:p>
          <a:p>
            <a:pPr algn="just">
              <a:lnSpc>
                <a:spcPct val="150000"/>
              </a:lnSpc>
            </a:pPr>
            <a:endParaRPr lang="es-MX" dirty="0"/>
          </a:p>
        </p:txBody>
      </p:sp>
      <p:sp>
        <p:nvSpPr>
          <p:cNvPr id="4" name="3 Rectángulo"/>
          <p:cNvSpPr/>
          <p:nvPr/>
        </p:nvSpPr>
        <p:spPr>
          <a:xfrm>
            <a:off x="285720" y="285728"/>
            <a:ext cx="5388848" cy="46166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Integración de la cuenta pública</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571472" y="5572140"/>
            <a:ext cx="6929486" cy="28575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dirty="0">
              <a:solidFill>
                <a:schemeClr val="bg1"/>
              </a:solidFill>
            </a:endParaRPr>
          </a:p>
        </p:txBody>
      </p:sp>
      <p:pic>
        <p:nvPicPr>
          <p:cNvPr id="4" name="3 Marcador de contenido" descr="Logo_5 (1).gif"/>
          <p:cNvPicPr>
            <a:picLocks noGrp="1" noChangeAspect="1"/>
          </p:cNvPicPr>
          <p:nvPr>
            <p:ph idx="1"/>
          </p:nvPr>
        </p:nvPicPr>
        <p:blipFill>
          <a:blip r:embed="rId2" cstate="print"/>
          <a:stretch>
            <a:fillRect/>
          </a:stretch>
        </p:blipFill>
        <p:spPr>
          <a:xfrm>
            <a:off x="6207136" y="214290"/>
            <a:ext cx="1651012" cy="571504"/>
          </a:xfrm>
        </p:spPr>
      </p:pic>
      <p:sp>
        <p:nvSpPr>
          <p:cNvPr id="5" name="2 Marcador de contenido"/>
          <p:cNvSpPr txBox="1">
            <a:spLocks/>
          </p:cNvSpPr>
          <p:nvPr/>
        </p:nvSpPr>
        <p:spPr>
          <a:xfrm>
            <a:off x="571472" y="1330958"/>
            <a:ext cx="7072362" cy="5027000"/>
          </a:xfrm>
          <a:prstGeom prst="rect">
            <a:avLst/>
          </a:prstGeom>
        </p:spPr>
        <p:txBody>
          <a:bodyPr vert="horz">
            <a:noAutofit/>
          </a:bodyPr>
          <a:lstStyle/>
          <a:p>
            <a:pPr marL="342900" lvl="0" indent="-342900">
              <a:buFont typeface="+mj-lt"/>
              <a:buAutoNum type="arabicPeriod"/>
            </a:pPr>
            <a:r>
              <a:rPr lang="es-MX" sz="1400" b="1" dirty="0" smtClean="0">
                <a:latin typeface="Arial" pitchFamily="34" charset="0"/>
                <a:cs typeface="Arial" pitchFamily="34" charset="0"/>
              </a:rPr>
              <a:t>FUNDAMENTO LEGAL DE LA CUENTA PÚBLICA</a:t>
            </a:r>
          </a:p>
          <a:p>
            <a:pPr marL="342900" lvl="0" indent="-342900"/>
            <a:endParaRPr lang="es-MX" sz="1400" b="1"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Constitución Política de los Estados Unidos Mexicanos</a:t>
            </a:r>
          </a:p>
          <a:p>
            <a:pPr lvl="1">
              <a:buClr>
                <a:srgbClr val="7030A0"/>
              </a:buClr>
              <a:buFont typeface="Wingdings" pitchFamily="2" charset="2"/>
              <a:buChar char="q"/>
            </a:pPr>
            <a:r>
              <a:rPr lang="es-MX" sz="1400" dirty="0" smtClean="0">
                <a:latin typeface="Arial" pitchFamily="34" charset="0"/>
                <a:cs typeface="Arial" pitchFamily="34" charset="0"/>
              </a:rPr>
              <a:t>Constitución Política del Estado</a:t>
            </a:r>
          </a:p>
          <a:p>
            <a:pPr lvl="1">
              <a:buClr>
                <a:srgbClr val="7030A0"/>
              </a:buClr>
              <a:buFont typeface="Wingdings" pitchFamily="2" charset="2"/>
              <a:buChar char="q"/>
            </a:pPr>
            <a:r>
              <a:rPr lang="es-MX" sz="1400" dirty="0" smtClean="0">
                <a:latin typeface="Arial" pitchFamily="34" charset="0"/>
                <a:cs typeface="Arial" pitchFamily="34" charset="0"/>
              </a:rPr>
              <a:t>Ley General de Contabilidad Gubernamental</a:t>
            </a:r>
          </a:p>
          <a:p>
            <a:pPr lvl="1">
              <a:buClr>
                <a:srgbClr val="7030A0"/>
              </a:buClr>
              <a:buFont typeface="Wingdings" pitchFamily="2" charset="2"/>
              <a:buChar char="q"/>
            </a:pPr>
            <a:r>
              <a:rPr lang="es-MX" sz="1400" dirty="0" smtClean="0">
                <a:latin typeface="Arial" pitchFamily="34" charset="0"/>
                <a:cs typeface="Arial" pitchFamily="34" charset="0"/>
              </a:rPr>
              <a:t>Normas aprobadas por el CONAC</a:t>
            </a:r>
          </a:p>
          <a:p>
            <a:pPr lvl="1">
              <a:buClr>
                <a:srgbClr val="7030A0"/>
              </a:buClr>
              <a:buFont typeface="Wingdings" pitchFamily="2" charset="2"/>
              <a:buChar char="q"/>
            </a:pPr>
            <a:r>
              <a:rPr lang="es-MX" sz="1400" dirty="0" smtClean="0">
                <a:latin typeface="Arial" pitchFamily="34" charset="0"/>
                <a:cs typeface="Arial" pitchFamily="34" charset="0"/>
              </a:rPr>
              <a:t>Otras normas locales</a:t>
            </a:r>
          </a:p>
          <a:p>
            <a:pPr>
              <a:buClr>
                <a:srgbClr val="7030A0"/>
              </a:buClr>
            </a:pPr>
            <a:r>
              <a:rPr lang="es-MX" sz="1400" dirty="0" smtClean="0">
                <a:latin typeface="Arial" pitchFamily="34" charset="0"/>
                <a:cs typeface="Arial" pitchFamily="34" charset="0"/>
              </a:rPr>
              <a:t> </a:t>
            </a:r>
          </a:p>
          <a:p>
            <a:pPr marL="342900" lvl="0" indent="-342900">
              <a:buFont typeface="+mj-lt"/>
              <a:buAutoNum type="arabicPeriod" startAt="2"/>
            </a:pPr>
            <a:r>
              <a:rPr lang="es-MX" sz="1400" b="1" dirty="0" smtClean="0">
                <a:latin typeface="Arial" pitchFamily="34" charset="0"/>
                <a:cs typeface="Arial" pitchFamily="34" charset="0"/>
              </a:rPr>
              <a:t>CONTENIDO DE LA CUENTA PÚBLICA ESTATAL</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Información contable</a:t>
            </a:r>
          </a:p>
          <a:p>
            <a:pPr lvl="1">
              <a:buClr>
                <a:srgbClr val="7030A0"/>
              </a:buClr>
              <a:buFont typeface="Wingdings" pitchFamily="2" charset="2"/>
              <a:buChar char="q"/>
            </a:pPr>
            <a:r>
              <a:rPr lang="es-MX" sz="1400" dirty="0" smtClean="0">
                <a:latin typeface="Arial" pitchFamily="34" charset="0"/>
                <a:cs typeface="Arial" pitchFamily="34" charset="0"/>
              </a:rPr>
              <a:t>Información presupuestaria</a:t>
            </a:r>
          </a:p>
          <a:p>
            <a:pPr lvl="1">
              <a:buClr>
                <a:srgbClr val="7030A0"/>
              </a:buClr>
              <a:buFont typeface="Wingdings" pitchFamily="2" charset="2"/>
              <a:buChar char="q"/>
            </a:pPr>
            <a:r>
              <a:rPr lang="es-MX" sz="1400" dirty="0" smtClean="0">
                <a:latin typeface="Arial" pitchFamily="34" charset="0"/>
                <a:cs typeface="Arial" pitchFamily="34" charset="0"/>
              </a:rPr>
              <a:t>Información programática</a:t>
            </a:r>
          </a:p>
          <a:p>
            <a:pPr lvl="1">
              <a:buClr>
                <a:srgbClr val="7030A0"/>
              </a:buClr>
              <a:buFont typeface="Wingdings" pitchFamily="2" charset="2"/>
              <a:buChar char="q"/>
            </a:pPr>
            <a:r>
              <a:rPr lang="es-MX" sz="1400" dirty="0" smtClean="0">
                <a:latin typeface="Arial" pitchFamily="34" charset="0"/>
                <a:cs typeface="Arial" pitchFamily="34" charset="0"/>
              </a:rPr>
              <a:t>Análisis cualitativo de los indicadores de la postura fiscal.</a:t>
            </a:r>
          </a:p>
          <a:p>
            <a:r>
              <a:rPr lang="es-MX" sz="1400" dirty="0" smtClean="0">
                <a:latin typeface="Arial" pitchFamily="34" charset="0"/>
                <a:cs typeface="Arial" pitchFamily="34" charset="0"/>
              </a:rPr>
              <a:t> </a:t>
            </a:r>
          </a:p>
          <a:p>
            <a:pPr marL="342900" lvl="0" indent="-342900">
              <a:buFont typeface="+mj-lt"/>
              <a:buAutoNum type="arabicPeriod" startAt="3"/>
            </a:pPr>
            <a:r>
              <a:rPr lang="es-MX" sz="1400" b="1" dirty="0" smtClean="0">
                <a:latin typeface="Arial" pitchFamily="34" charset="0"/>
                <a:cs typeface="Arial" pitchFamily="34" charset="0"/>
              </a:rPr>
              <a:t>ARMONIZACIÓN DE LA ESTRUCTURA DE LA CUENTA PÚBLICA ESTATAL</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Estructura de la Cuenta Pública</a:t>
            </a:r>
          </a:p>
          <a:p>
            <a:pPr lvl="1">
              <a:buClr>
                <a:srgbClr val="7030A0"/>
              </a:buClr>
              <a:buFont typeface="Wingdings" pitchFamily="2" charset="2"/>
              <a:buChar char="q"/>
            </a:pPr>
            <a:r>
              <a:rPr lang="es-MX" sz="1400" dirty="0" smtClean="0">
                <a:latin typeface="Arial" pitchFamily="34" charset="0"/>
                <a:cs typeface="Arial" pitchFamily="34" charset="0"/>
              </a:rPr>
              <a:t>Información adicional a presentar en la Cuenta Pública</a:t>
            </a:r>
          </a:p>
          <a:p>
            <a:r>
              <a:rPr lang="es-MX" sz="1400" dirty="0" smtClean="0">
                <a:latin typeface="Arial" pitchFamily="34" charset="0"/>
                <a:cs typeface="Arial" pitchFamily="34" charset="0"/>
              </a:rPr>
              <a:t> </a:t>
            </a:r>
          </a:p>
          <a:p>
            <a:pPr marL="342900" lvl="0" indent="-342900">
              <a:buFont typeface="+mj-lt"/>
              <a:buAutoNum type="arabicPeriod" startAt="4"/>
            </a:pPr>
            <a:r>
              <a:rPr lang="es-MX" sz="1400" b="1" dirty="0" smtClean="0">
                <a:solidFill>
                  <a:schemeClr val="bg1"/>
                </a:solidFill>
                <a:latin typeface="Arial" pitchFamily="34" charset="0"/>
                <a:cs typeface="Arial" pitchFamily="34" charset="0"/>
              </a:rPr>
              <a:t>EJEMPLOS DE INGRACIÓN DE LA CUENTA PÚBLICA</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Consolidación de estados financieros</a:t>
            </a:r>
          </a:p>
          <a:p>
            <a:pPr lvl="1">
              <a:buClr>
                <a:srgbClr val="7030A0"/>
              </a:buClr>
              <a:buFont typeface="Wingdings" pitchFamily="2" charset="2"/>
              <a:buChar char="q"/>
            </a:pPr>
            <a:r>
              <a:rPr lang="es-MX" sz="1400" dirty="0" smtClean="0">
                <a:latin typeface="Arial" pitchFamily="34" charset="0"/>
                <a:cs typeface="Arial" pitchFamily="34" charset="0"/>
              </a:rPr>
              <a:t>Conciliación de ingresos y egresos presupuestarios y patrimoniales </a:t>
            </a:r>
          </a:p>
          <a:p>
            <a:pPr marL="274320" lvl="0" indent="-274320">
              <a:spcBef>
                <a:spcPts val="600"/>
              </a:spcBef>
              <a:buClr>
                <a:schemeClr val="tx2"/>
              </a:buClr>
              <a:buSzPct val="73000"/>
            </a:pPr>
            <a:endParaRPr kumimoji="0" lang="es-MX" sz="1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6" name="5 Rectángulo redondeado"/>
          <p:cNvSpPr/>
          <p:nvPr/>
        </p:nvSpPr>
        <p:spPr>
          <a:xfrm>
            <a:off x="500034" y="357166"/>
            <a:ext cx="5357850"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CONTENIDO</a:t>
            </a:r>
            <a:endParaRPr lang="es-MX" sz="3200" b="1" dirty="0"/>
          </a:p>
        </p:txBody>
      </p:sp>
    </p:spTree>
  </p:cSld>
  <p:clrMapOvr>
    <a:masterClrMapping/>
  </p:clrMapOvr>
  <p:transition>
    <p:cover dir="ld"/>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85720" y="357166"/>
            <a:ext cx="5721438"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buClr>
                <a:srgbClr val="7030A0"/>
              </a:buClr>
            </a:pPr>
            <a:r>
              <a:rPr lang="es-MX" sz="2400" b="1" dirty="0" smtClean="0">
                <a:latin typeface="Arial" pitchFamily="34" charset="0"/>
                <a:cs typeface="Arial" pitchFamily="34" charset="0"/>
              </a:rPr>
              <a:t>Consolidación de estados financieros</a:t>
            </a:r>
          </a:p>
        </p:txBody>
      </p:sp>
      <p:graphicFrame>
        <p:nvGraphicFramePr>
          <p:cNvPr id="9" name="8 Diagrama"/>
          <p:cNvGraphicFramePr/>
          <p:nvPr/>
        </p:nvGraphicFramePr>
        <p:xfrm>
          <a:off x="1071538" y="1285860"/>
          <a:ext cx="6096000"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ircl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14282" y="887111"/>
            <a:ext cx="7656394" cy="923330"/>
          </a:xfrm>
          <a:prstGeom prst="rect">
            <a:avLst/>
          </a:prstGeom>
          <a:noFill/>
        </p:spPr>
        <p:txBody>
          <a:bodyPr wrap="square" rtlCol="0">
            <a:spAutoFit/>
          </a:bodyPr>
          <a:lstStyle/>
          <a:p>
            <a:pPr>
              <a:lnSpc>
                <a:spcPct val="150000"/>
              </a:lnSpc>
            </a:pPr>
            <a:r>
              <a:rPr lang="es-ES" sz="2400" b="1" dirty="0" smtClean="0">
                <a:latin typeface="Arial" pitchFamily="34" charset="0"/>
                <a:cs typeface="Arial" pitchFamily="34" charset="0"/>
              </a:rPr>
              <a:t>Consolidación a presentarse</a:t>
            </a:r>
          </a:p>
          <a:p>
            <a:r>
              <a:rPr lang="es-MX" dirty="0" smtClean="0">
                <a:latin typeface="Arial" pitchFamily="34" charset="0"/>
                <a:cs typeface="Arial" pitchFamily="34" charset="0"/>
              </a:rPr>
              <a:t>(Conforme a la Clasificación Administrativa del CONAC)</a:t>
            </a:r>
            <a:endParaRPr lang="es-MX" dirty="0">
              <a:latin typeface="Arial" pitchFamily="34" charset="0"/>
              <a:cs typeface="Arial" pitchFamily="34" charset="0"/>
            </a:endParaRPr>
          </a:p>
        </p:txBody>
      </p:sp>
      <p:graphicFrame>
        <p:nvGraphicFramePr>
          <p:cNvPr id="8" name="7 Diagrama"/>
          <p:cNvGraphicFramePr/>
          <p:nvPr/>
        </p:nvGraphicFramePr>
        <p:xfrm>
          <a:off x="285720" y="1714488"/>
          <a:ext cx="7572428" cy="5143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p:cNvSpPr/>
          <p:nvPr/>
        </p:nvSpPr>
        <p:spPr>
          <a:xfrm>
            <a:off x="214282" y="357166"/>
            <a:ext cx="5721438"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buClr>
                <a:srgbClr val="7030A0"/>
              </a:buClr>
            </a:pPr>
            <a:r>
              <a:rPr lang="es-MX" sz="2400" b="1" dirty="0" smtClean="0">
                <a:latin typeface="Arial" pitchFamily="34" charset="0"/>
                <a:cs typeface="Arial" pitchFamily="34" charset="0"/>
              </a:rPr>
              <a:t>Consolidación de estados financieros</a:t>
            </a:r>
          </a:p>
        </p:txBody>
      </p:sp>
    </p:spTree>
  </p:cSld>
  <p:clrMapOvr>
    <a:masterClrMapping/>
  </p:clrMapOvr>
  <p:transition>
    <p:pull dir="u"/>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0" y="2333685"/>
            <a:ext cx="7872570" cy="4524315"/>
          </a:xfrm>
          <a:prstGeom prst="rect">
            <a:avLst/>
          </a:prstGeom>
          <a:noFill/>
        </p:spPr>
        <p:txBody>
          <a:bodyPr wrap="square" rtlCol="0">
            <a:spAutoFit/>
          </a:bodyPr>
          <a:lstStyle/>
          <a:p>
            <a:pPr marL="800100" lvl="1" indent="-342900">
              <a:lnSpc>
                <a:spcPct val="150000"/>
              </a:lnSpc>
              <a:buFont typeface="+mj-lt"/>
              <a:buAutoNum type="arabicPeriod"/>
            </a:pPr>
            <a:r>
              <a:rPr lang="es-MX" dirty="0" smtClean="0">
                <a:latin typeface="Arial" pitchFamily="34" charset="0"/>
                <a:cs typeface="Arial" pitchFamily="34" charset="0"/>
              </a:rPr>
              <a:t>Fideicomisos no empresariales y no financieros.</a:t>
            </a:r>
          </a:p>
          <a:p>
            <a:pPr marL="800100" lvl="1" indent="-342900">
              <a:lnSpc>
                <a:spcPct val="150000"/>
              </a:lnSpc>
              <a:buFont typeface="+mj-lt"/>
              <a:buAutoNum type="arabicPeriod"/>
            </a:pPr>
            <a:r>
              <a:rPr lang="es-ES" dirty="0" smtClean="0">
                <a:latin typeface="Arial" pitchFamily="34" charset="0"/>
                <a:cs typeface="Arial" pitchFamily="34" charset="0"/>
              </a:rPr>
              <a:t>Instituciones públicas de seguridad social.</a:t>
            </a:r>
            <a:endParaRPr lang="es-MX" dirty="0" smtClean="0">
              <a:latin typeface="Arial" pitchFamily="34" charset="0"/>
              <a:cs typeface="Arial" pitchFamily="34" charset="0"/>
            </a:endParaRPr>
          </a:p>
          <a:p>
            <a:pPr marL="800100" lvl="1" indent="-342900">
              <a:lnSpc>
                <a:spcPct val="150000"/>
              </a:lnSpc>
              <a:buFont typeface="+mj-lt"/>
              <a:buAutoNum type="arabicPeriod"/>
            </a:pPr>
            <a:r>
              <a:rPr lang="es-ES" dirty="0" smtClean="0">
                <a:latin typeface="Arial" pitchFamily="34" charset="0"/>
                <a:cs typeface="Arial" pitchFamily="34" charset="0"/>
              </a:rPr>
              <a:t>Entidades paraestatales y fideicomisos empresariales no financieras con participación estatal mayoritaria.</a:t>
            </a:r>
            <a:endParaRPr lang="es-MX" dirty="0" smtClean="0">
              <a:latin typeface="Arial" pitchFamily="34" charset="0"/>
              <a:cs typeface="Arial" pitchFamily="34" charset="0"/>
            </a:endParaRPr>
          </a:p>
          <a:p>
            <a:pPr marL="800100" lvl="1" indent="-342900">
              <a:lnSpc>
                <a:spcPct val="150000"/>
              </a:lnSpc>
              <a:buFont typeface="+mj-lt"/>
              <a:buAutoNum type="arabicPeriod"/>
            </a:pPr>
            <a:r>
              <a:rPr lang="es-MX" dirty="0" smtClean="0">
                <a:latin typeface="Arial" pitchFamily="34" charset="0"/>
                <a:cs typeface="Arial" pitchFamily="34" charset="0"/>
              </a:rPr>
              <a:t>Entidades paraestatales empresariales financieras monetarias con participación estatal mayoritaria.</a:t>
            </a:r>
          </a:p>
          <a:p>
            <a:pPr marL="800100" lvl="1" indent="-342900">
              <a:lnSpc>
                <a:spcPct val="150000"/>
              </a:lnSpc>
              <a:buFont typeface="+mj-lt"/>
              <a:buAutoNum type="arabicPeriod"/>
            </a:pPr>
            <a:r>
              <a:rPr lang="es-MX" dirty="0" smtClean="0">
                <a:latin typeface="Arial" pitchFamily="34" charset="0"/>
                <a:cs typeface="Arial" pitchFamily="34" charset="0"/>
              </a:rPr>
              <a:t>Entidades paraestatales empresariales financieras no monetarias con participación estatal mayoritaria</a:t>
            </a:r>
          </a:p>
          <a:p>
            <a:pPr marL="800100" lvl="1" indent="-342900">
              <a:lnSpc>
                <a:spcPct val="150000"/>
              </a:lnSpc>
              <a:buFont typeface="+mj-lt"/>
              <a:buAutoNum type="arabicPeriod"/>
            </a:pPr>
            <a:r>
              <a:rPr lang="es-MX" dirty="0" smtClean="0">
                <a:latin typeface="Arial" pitchFamily="34" charset="0"/>
                <a:cs typeface="Arial" pitchFamily="34" charset="0"/>
              </a:rPr>
              <a:t>Fideicomisos financieros públicos con participación estatal mayoritaria</a:t>
            </a:r>
          </a:p>
          <a:p>
            <a:endParaRPr lang="es-MX" dirty="0">
              <a:latin typeface="Arial" pitchFamily="34" charset="0"/>
              <a:cs typeface="Arial" pitchFamily="34" charset="0"/>
            </a:endParaRPr>
          </a:p>
        </p:txBody>
      </p:sp>
      <p:sp>
        <p:nvSpPr>
          <p:cNvPr id="9" name="8 CuadroTexto"/>
          <p:cNvSpPr txBox="1"/>
          <p:nvPr/>
        </p:nvSpPr>
        <p:spPr>
          <a:xfrm>
            <a:off x="214282" y="982647"/>
            <a:ext cx="7373227" cy="1231106"/>
          </a:xfrm>
          <a:prstGeom prst="rect">
            <a:avLst/>
          </a:prstGeom>
          <a:solidFill>
            <a:schemeClr val="accent3">
              <a:lumMod val="20000"/>
              <a:lumOff val="80000"/>
            </a:schemeClr>
          </a:solidFill>
          <a:effectLst>
            <a:outerShdw blurRad="50800" dist="38100" dir="10800000" algn="r" rotWithShape="0">
              <a:prstClr val="black">
                <a:alpha val="40000"/>
              </a:prstClr>
            </a:outerShdw>
          </a:effectLst>
        </p:spPr>
        <p:txBody>
          <a:bodyPr wrap="square" rtlCol="0">
            <a:spAutoFit/>
          </a:bodyPr>
          <a:lstStyle/>
          <a:p>
            <a:r>
              <a:rPr lang="es-ES" sz="2000" b="1" u="sng" dirty="0" smtClean="0">
                <a:latin typeface="Arial" pitchFamily="34" charset="0"/>
                <a:cs typeface="Arial" pitchFamily="34" charset="0"/>
              </a:rPr>
              <a:t>Consolidación del Sector Paraestatal</a:t>
            </a:r>
            <a:r>
              <a:rPr lang="es-ES" sz="2000" b="1" dirty="0" smtClean="0">
                <a:latin typeface="Arial" pitchFamily="34" charset="0"/>
                <a:cs typeface="Arial" pitchFamily="34" charset="0"/>
              </a:rPr>
              <a:t>: </a:t>
            </a:r>
          </a:p>
          <a:p>
            <a:pPr lvl="1">
              <a:buFont typeface="Wingdings" pitchFamily="2" charset="2"/>
              <a:buChar char="Ø"/>
            </a:pPr>
            <a:r>
              <a:rPr lang="es-ES" dirty="0" smtClean="0">
                <a:latin typeface="Arial" pitchFamily="34" charset="0"/>
                <a:cs typeface="Arial" pitchFamily="34" charset="0"/>
              </a:rPr>
              <a:t>Federal</a:t>
            </a:r>
          </a:p>
          <a:p>
            <a:pPr lvl="1">
              <a:buFont typeface="Wingdings" pitchFamily="2" charset="2"/>
              <a:buChar char="Ø"/>
            </a:pPr>
            <a:r>
              <a:rPr lang="es-ES" dirty="0" smtClean="0">
                <a:latin typeface="Arial" pitchFamily="34" charset="0"/>
                <a:cs typeface="Arial" pitchFamily="34" charset="0"/>
              </a:rPr>
              <a:t>Entidades federativas y </a:t>
            </a:r>
          </a:p>
          <a:p>
            <a:pPr lvl="1">
              <a:buFont typeface="Wingdings" pitchFamily="2" charset="2"/>
              <a:buChar char="Ø"/>
            </a:pPr>
            <a:r>
              <a:rPr lang="es-ES" dirty="0" smtClean="0">
                <a:latin typeface="Arial" pitchFamily="34" charset="0"/>
                <a:cs typeface="Arial" pitchFamily="34" charset="0"/>
              </a:rPr>
              <a:t>Municipios</a:t>
            </a:r>
            <a:r>
              <a:rPr lang="es-ES" b="1" dirty="0" smtClean="0">
                <a:latin typeface="Arial" pitchFamily="34" charset="0"/>
                <a:cs typeface="Arial" pitchFamily="34" charset="0"/>
              </a:rPr>
              <a:t>   </a:t>
            </a:r>
            <a:r>
              <a:rPr lang="es-ES" sz="1600" dirty="0" smtClean="0">
                <a:latin typeface="Arial" pitchFamily="34" charset="0"/>
                <a:cs typeface="Arial" pitchFamily="34" charset="0"/>
              </a:rPr>
              <a:t>(Presentación)</a:t>
            </a:r>
            <a:endParaRPr lang="es-MX" sz="1600" dirty="0">
              <a:latin typeface="Arial" pitchFamily="34" charset="0"/>
              <a:cs typeface="Arial" pitchFamily="34" charset="0"/>
            </a:endParaRPr>
          </a:p>
        </p:txBody>
      </p:sp>
      <p:sp>
        <p:nvSpPr>
          <p:cNvPr id="6" name="5 Rectángulo"/>
          <p:cNvSpPr/>
          <p:nvPr/>
        </p:nvSpPr>
        <p:spPr>
          <a:xfrm>
            <a:off x="214282" y="357166"/>
            <a:ext cx="5721438"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buClr>
                <a:srgbClr val="7030A0"/>
              </a:buClr>
            </a:pPr>
            <a:r>
              <a:rPr lang="es-MX" sz="2400" b="1" dirty="0" smtClean="0">
                <a:latin typeface="Arial" pitchFamily="34" charset="0"/>
                <a:cs typeface="Arial" pitchFamily="34" charset="0"/>
              </a:rPr>
              <a:t>Consolidación de estados financieros</a:t>
            </a:r>
          </a:p>
        </p:txBody>
      </p:sp>
    </p:spTree>
  </p:cSld>
  <p:clrMapOvr>
    <a:masterClrMapping/>
  </p:clrMapOvr>
  <p:transition>
    <p:cover dir="d"/>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05350" y="1643050"/>
            <a:ext cx="7452798" cy="3416320"/>
          </a:xfrm>
          <a:prstGeom prst="rect">
            <a:avLst/>
          </a:prstGeom>
          <a:noFill/>
        </p:spPr>
        <p:txBody>
          <a:bodyPr wrap="square" rtlCol="0">
            <a:spAutoFit/>
          </a:bodyPr>
          <a:lstStyle/>
          <a:p>
            <a:pPr marL="342900" lvl="0" indent="-342900">
              <a:lnSpc>
                <a:spcPct val="150000"/>
              </a:lnSpc>
              <a:buFont typeface="+mj-lt"/>
              <a:buAutoNum type="arabicPeriod"/>
            </a:pPr>
            <a:r>
              <a:rPr lang="es-ES" b="1" u="sng" dirty="0" smtClean="0">
                <a:latin typeface="Arial" pitchFamily="34" charset="0"/>
                <a:cs typeface="Arial" pitchFamily="34" charset="0"/>
              </a:rPr>
              <a:t>Para el Gobierno Federal:</a:t>
            </a:r>
            <a:r>
              <a:rPr lang="es-ES" dirty="0" smtClean="0">
                <a:latin typeface="Arial" pitchFamily="34" charset="0"/>
                <a:cs typeface="Arial" pitchFamily="34" charset="0"/>
              </a:rPr>
              <a:t> la Secretaría de Hacienda y Crédito Público.</a:t>
            </a:r>
            <a:endParaRPr lang="es-MX" dirty="0" smtClean="0">
              <a:latin typeface="Arial" pitchFamily="34" charset="0"/>
              <a:cs typeface="Arial" pitchFamily="34" charset="0"/>
            </a:endParaRPr>
          </a:p>
          <a:p>
            <a:pPr marL="342900" lvl="0" indent="-342900">
              <a:lnSpc>
                <a:spcPct val="150000"/>
              </a:lnSpc>
              <a:buFont typeface="+mj-lt"/>
              <a:buAutoNum type="arabicPeriod"/>
            </a:pPr>
            <a:endParaRPr lang="es-ES" dirty="0" smtClean="0">
              <a:latin typeface="Arial" pitchFamily="34" charset="0"/>
              <a:cs typeface="Arial" pitchFamily="34" charset="0"/>
            </a:endParaRPr>
          </a:p>
          <a:p>
            <a:pPr marL="342900" lvl="0" indent="-342900">
              <a:lnSpc>
                <a:spcPct val="150000"/>
              </a:lnSpc>
              <a:buFont typeface="+mj-lt"/>
              <a:buAutoNum type="arabicPeriod"/>
            </a:pPr>
            <a:r>
              <a:rPr lang="es-ES" b="1" u="sng" dirty="0" smtClean="0">
                <a:latin typeface="Arial" pitchFamily="34" charset="0"/>
                <a:cs typeface="Arial" pitchFamily="34" charset="0"/>
              </a:rPr>
              <a:t>Para el caso de las Entidades Federativas</a:t>
            </a:r>
            <a:r>
              <a:rPr lang="es-ES" dirty="0" smtClean="0">
                <a:latin typeface="Arial" pitchFamily="34" charset="0"/>
                <a:cs typeface="Arial" pitchFamily="34" charset="0"/>
              </a:rPr>
              <a:t>, por la Secretaría de Finanzas o su equivalente, </a:t>
            </a:r>
          </a:p>
          <a:p>
            <a:pPr marL="342900" lvl="0" indent="-342900">
              <a:lnSpc>
                <a:spcPct val="150000"/>
              </a:lnSpc>
              <a:buFont typeface="+mj-lt"/>
              <a:buAutoNum type="arabicPeriod"/>
            </a:pPr>
            <a:endParaRPr lang="es-ES" dirty="0" smtClean="0">
              <a:latin typeface="Arial" pitchFamily="34" charset="0"/>
              <a:cs typeface="Arial" pitchFamily="34" charset="0"/>
            </a:endParaRPr>
          </a:p>
          <a:p>
            <a:pPr marL="342900" lvl="0" indent="-342900">
              <a:lnSpc>
                <a:spcPct val="150000"/>
              </a:lnSpc>
              <a:buFont typeface="+mj-lt"/>
              <a:buAutoNum type="arabicPeriod"/>
            </a:pPr>
            <a:r>
              <a:rPr lang="es-ES" b="1" u="sng" dirty="0" smtClean="0">
                <a:latin typeface="Arial" pitchFamily="34" charset="0"/>
                <a:cs typeface="Arial" pitchFamily="34" charset="0"/>
              </a:rPr>
              <a:t>Para los Municipios</a:t>
            </a:r>
            <a:r>
              <a:rPr lang="es-ES" dirty="0" smtClean="0">
                <a:latin typeface="Arial" pitchFamily="34" charset="0"/>
                <a:cs typeface="Arial" pitchFamily="34" charset="0"/>
              </a:rPr>
              <a:t>: la Tesorería Municipal, Secretaría de Finanzas Municipal o su equivalente.</a:t>
            </a:r>
            <a:endParaRPr lang="es-MX" dirty="0">
              <a:latin typeface="Arial" pitchFamily="34" charset="0"/>
              <a:cs typeface="Arial" pitchFamily="34" charset="0"/>
            </a:endParaRPr>
          </a:p>
        </p:txBody>
      </p:sp>
      <p:sp>
        <p:nvSpPr>
          <p:cNvPr id="6" name="5 CuadroTexto"/>
          <p:cNvSpPr txBox="1"/>
          <p:nvPr/>
        </p:nvSpPr>
        <p:spPr>
          <a:xfrm>
            <a:off x="214282" y="1009934"/>
            <a:ext cx="7615451" cy="461665"/>
          </a:xfrm>
          <a:prstGeom prst="rect">
            <a:avLst/>
          </a:prstGeom>
          <a:noFill/>
        </p:spPr>
        <p:txBody>
          <a:bodyPr wrap="square" rtlCol="0">
            <a:spAutoFit/>
          </a:bodyPr>
          <a:lstStyle/>
          <a:p>
            <a:r>
              <a:rPr lang="es-MX" sz="2400" b="1" dirty="0" smtClean="0">
                <a:latin typeface="Arial" pitchFamily="34" charset="0"/>
                <a:cs typeface="Arial" pitchFamily="34" charset="0"/>
              </a:rPr>
              <a:t>¿Quiénes deben consolidar?</a:t>
            </a:r>
            <a:endParaRPr lang="es-MX" sz="2400" b="1" dirty="0">
              <a:latin typeface="Arial" pitchFamily="34" charset="0"/>
              <a:cs typeface="Arial" pitchFamily="34" charset="0"/>
            </a:endParaRPr>
          </a:p>
        </p:txBody>
      </p:sp>
      <p:sp>
        <p:nvSpPr>
          <p:cNvPr id="7" name="6 Rectángulo"/>
          <p:cNvSpPr/>
          <p:nvPr/>
        </p:nvSpPr>
        <p:spPr>
          <a:xfrm>
            <a:off x="214282" y="357166"/>
            <a:ext cx="5721438"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buClr>
                <a:srgbClr val="7030A0"/>
              </a:buClr>
            </a:pPr>
            <a:r>
              <a:rPr lang="es-MX" sz="2400" b="1" dirty="0" smtClean="0">
                <a:latin typeface="Arial" pitchFamily="34" charset="0"/>
                <a:cs typeface="Arial" pitchFamily="34" charset="0"/>
              </a:rPr>
              <a:t>Consolidación de estados financieros</a:t>
            </a:r>
          </a:p>
        </p:txBody>
      </p:sp>
    </p:spTree>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28596" y="1428736"/>
            <a:ext cx="7429552" cy="4708981"/>
          </a:xfrm>
          <a:prstGeom prst="rect">
            <a:avLst/>
          </a:prstGeom>
          <a:noFill/>
        </p:spPr>
        <p:txBody>
          <a:bodyPr wrap="square" rtlCol="0">
            <a:spAutoFit/>
          </a:bodyPr>
          <a:lstStyle/>
          <a:p>
            <a:pPr algn="just">
              <a:lnSpc>
                <a:spcPct val="150000"/>
              </a:lnSpc>
            </a:pPr>
            <a:r>
              <a:rPr lang="es-MX" sz="2000" dirty="0" smtClean="0">
                <a:solidFill>
                  <a:srgbClr val="0070C0"/>
                </a:solidFill>
                <a:latin typeface="Arial" pitchFamily="34" charset="0"/>
                <a:cs typeface="Arial" pitchFamily="34" charset="0"/>
              </a:rPr>
              <a:t>Cuenta Pública</a:t>
            </a:r>
            <a:r>
              <a:rPr lang="es-MX" dirty="0" smtClean="0">
                <a:latin typeface="Arial" pitchFamily="34" charset="0"/>
                <a:cs typeface="Arial" pitchFamily="34" charset="0"/>
              </a:rPr>
              <a:t>: El informe que los Poderes del Estado y los entes públicos estatales rinden de manera consolidada a través del Ejecutivo Estatal; así como el que rinden los Municipios, y los entes públicos municipales en forma consolidada a través de aquél, a la Legislatura, sobre su Gestión financiera, a efecto de comprobar que la recaudación, administración, manejo, custodia y aplicación de los ingresos y egresos estatales y municipales durante un ejercicio fiscal comprendido del 1º. de enero al 31 de diciembre de cada año, se ejercieron en los términos de las disposiciones legales y administrativas aplicables, conforme a los criterios y con base en los programas aprobados.</a:t>
            </a:r>
            <a:endParaRPr lang="es-MX" dirty="0">
              <a:latin typeface="Arial" pitchFamily="34" charset="0"/>
              <a:cs typeface="Arial" pitchFamily="34" charset="0"/>
            </a:endParaRPr>
          </a:p>
        </p:txBody>
      </p:sp>
      <p:sp>
        <p:nvSpPr>
          <p:cNvPr id="6" name="5 CuadroTexto"/>
          <p:cNvSpPr txBox="1"/>
          <p:nvPr/>
        </p:nvSpPr>
        <p:spPr>
          <a:xfrm>
            <a:off x="2749000" y="6438149"/>
            <a:ext cx="5323462" cy="276999"/>
          </a:xfrm>
          <a:prstGeom prst="rect">
            <a:avLst/>
          </a:prstGeom>
          <a:noFill/>
        </p:spPr>
        <p:txBody>
          <a:bodyPr wrap="square" rtlCol="0">
            <a:spAutoFit/>
          </a:bodyPr>
          <a:lstStyle/>
          <a:p>
            <a:pPr algn="r"/>
            <a:r>
              <a:rPr lang="es-ES_tradnl" sz="1200" b="1" dirty="0" smtClean="0">
                <a:latin typeface="Arial" pitchFamily="34" charset="0"/>
                <a:cs typeface="Arial" pitchFamily="34" charset="0"/>
              </a:rPr>
              <a:t>Art. 2 Frac. X- Ley de Fiscalización Superior del Estado - Zacatecas</a:t>
            </a:r>
            <a:endParaRPr lang="es-MX" sz="1200" b="1" dirty="0">
              <a:latin typeface="Arial" pitchFamily="34" charset="0"/>
              <a:cs typeface="Arial" pitchFamily="34" charset="0"/>
            </a:endParaRPr>
          </a:p>
        </p:txBody>
      </p:sp>
      <p:sp>
        <p:nvSpPr>
          <p:cNvPr id="9" name="8 Rectángulo redondeado"/>
          <p:cNvSpPr/>
          <p:nvPr/>
        </p:nvSpPr>
        <p:spPr>
          <a:xfrm>
            <a:off x="500034" y="571480"/>
            <a:ext cx="3929090" cy="50006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400" b="1" dirty="0" smtClean="0">
                <a:latin typeface="Arial" pitchFamily="34" charset="0"/>
                <a:cs typeface="Arial" pitchFamily="34" charset="0"/>
              </a:rPr>
              <a:t>Otras Normas Locales</a:t>
            </a:r>
            <a:endParaRPr lang="es-MX" sz="1900" b="1" dirty="0">
              <a:latin typeface="Arial" pitchFamily="34" charset="0"/>
              <a:cs typeface="Arial" pitchFamily="34" charset="0"/>
            </a:endParaRPr>
          </a:p>
        </p:txBody>
      </p:sp>
    </p:spTree>
  </p:cSld>
  <p:clrMapOvr>
    <a:masterClrMapping/>
  </p:clrMapOvr>
  <p:transition>
    <p:circl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85720" y="1038509"/>
            <a:ext cx="6646459" cy="461665"/>
          </a:xfrm>
          <a:prstGeom prst="rect">
            <a:avLst/>
          </a:prstGeom>
          <a:noFill/>
        </p:spPr>
        <p:txBody>
          <a:bodyPr wrap="square" rtlCol="0">
            <a:spAutoFit/>
          </a:bodyPr>
          <a:lstStyle/>
          <a:p>
            <a:r>
              <a:rPr lang="es-ES" sz="2400" b="1" dirty="0" smtClean="0">
                <a:latin typeface="Arial" pitchFamily="34" charset="0"/>
                <a:cs typeface="Arial" pitchFamily="34" charset="0"/>
              </a:rPr>
              <a:t>Transacciones y saldos a consolidar</a:t>
            </a:r>
            <a:endParaRPr lang="es-MX" sz="2400" b="1" dirty="0" smtClean="0">
              <a:latin typeface="Arial" pitchFamily="34" charset="0"/>
              <a:cs typeface="Arial" pitchFamily="34" charset="0"/>
            </a:endParaRPr>
          </a:p>
        </p:txBody>
      </p:sp>
      <p:sp>
        <p:nvSpPr>
          <p:cNvPr id="6" name="5 CuadroTexto"/>
          <p:cNvSpPr txBox="1"/>
          <p:nvPr/>
        </p:nvSpPr>
        <p:spPr>
          <a:xfrm>
            <a:off x="357158" y="1714488"/>
            <a:ext cx="7254448" cy="4247317"/>
          </a:xfrm>
          <a:prstGeom prst="rect">
            <a:avLst/>
          </a:prstGeom>
          <a:noFill/>
        </p:spPr>
        <p:txBody>
          <a:bodyPr wrap="square" rtlCol="0">
            <a:spAutoFit/>
          </a:bodyPr>
          <a:lstStyle/>
          <a:p>
            <a:pPr>
              <a:lnSpc>
                <a:spcPct val="150000"/>
              </a:lnSpc>
            </a:pPr>
            <a:r>
              <a:rPr lang="es-ES" b="1" u="sng" dirty="0" smtClean="0">
                <a:latin typeface="Arial" pitchFamily="34" charset="0"/>
                <a:cs typeface="Arial" pitchFamily="34" charset="0"/>
              </a:rPr>
              <a:t>Del Estado de Actividades Consolidado:</a:t>
            </a:r>
          </a:p>
          <a:p>
            <a:pPr algn="just">
              <a:lnSpc>
                <a:spcPct val="150000"/>
              </a:lnSpc>
            </a:pPr>
            <a:r>
              <a:rPr lang="es-ES" b="1" dirty="0" smtClean="0">
                <a:solidFill>
                  <a:srgbClr val="FF0000"/>
                </a:solidFill>
                <a:latin typeface="Arial" pitchFamily="34" charset="0"/>
                <a:cs typeface="Arial" pitchFamily="34" charset="0"/>
              </a:rPr>
              <a:t>Eliminar</a:t>
            </a:r>
            <a:r>
              <a:rPr lang="es-ES" dirty="0" smtClean="0">
                <a:latin typeface="Arial" pitchFamily="34" charset="0"/>
                <a:cs typeface="Arial" pitchFamily="34" charset="0"/>
              </a:rPr>
              <a:t> las transacciones generadas por una </a:t>
            </a:r>
            <a:r>
              <a:rPr lang="es-ES" b="1" u="sng" dirty="0" smtClean="0">
                <a:solidFill>
                  <a:srgbClr val="002060"/>
                </a:solidFill>
                <a:latin typeface="Arial" pitchFamily="34" charset="0"/>
                <a:cs typeface="Arial" pitchFamily="34" charset="0"/>
              </a:rPr>
              <a:t>relación de Ingreso-Gasto</a:t>
            </a:r>
            <a:r>
              <a:rPr lang="es-ES" dirty="0" smtClean="0">
                <a:latin typeface="Arial" pitchFamily="34" charset="0"/>
                <a:cs typeface="Arial" pitchFamily="34" charset="0"/>
              </a:rPr>
              <a:t> por conceptos de </a:t>
            </a:r>
            <a:r>
              <a:rPr lang="es-ES" b="1" dirty="0" smtClean="0">
                <a:solidFill>
                  <a:srgbClr val="0070C0"/>
                </a:solidFill>
                <a:latin typeface="Arial" pitchFamily="34" charset="0"/>
                <a:cs typeface="Arial" pitchFamily="34" charset="0"/>
              </a:rPr>
              <a:t>Transferencias, Asignaciones, Subsidios y Otras ayudas.</a:t>
            </a:r>
            <a:endParaRPr lang="es-MX" b="1" dirty="0" smtClean="0">
              <a:solidFill>
                <a:srgbClr val="0070C0"/>
              </a:solidFill>
              <a:latin typeface="Arial" pitchFamily="34" charset="0"/>
              <a:cs typeface="Arial" pitchFamily="34" charset="0"/>
            </a:endParaRPr>
          </a:p>
          <a:p>
            <a:pPr algn="just">
              <a:lnSpc>
                <a:spcPct val="150000"/>
              </a:lnSpc>
            </a:pPr>
            <a:r>
              <a:rPr lang="es-ES" dirty="0" smtClean="0">
                <a:latin typeface="Arial" pitchFamily="34" charset="0"/>
                <a:cs typeface="Arial" pitchFamily="34" charset="0"/>
              </a:rPr>
              <a:t> </a:t>
            </a:r>
            <a:endParaRPr lang="es-MX" dirty="0" smtClean="0">
              <a:latin typeface="Arial" pitchFamily="34" charset="0"/>
              <a:cs typeface="Arial" pitchFamily="34" charset="0"/>
            </a:endParaRPr>
          </a:p>
          <a:p>
            <a:pPr algn="just">
              <a:lnSpc>
                <a:spcPct val="150000"/>
              </a:lnSpc>
            </a:pPr>
            <a:r>
              <a:rPr lang="es-ES" b="1" u="sng" dirty="0" smtClean="0">
                <a:latin typeface="Arial" pitchFamily="34" charset="0"/>
                <a:cs typeface="Arial" pitchFamily="34" charset="0"/>
              </a:rPr>
              <a:t>Del Estado de Situación Financiera Consolidado:</a:t>
            </a:r>
          </a:p>
          <a:p>
            <a:pPr algn="just">
              <a:lnSpc>
                <a:spcPct val="150000"/>
              </a:lnSpc>
            </a:pPr>
            <a:r>
              <a:rPr lang="es-ES" b="1" dirty="0" smtClean="0">
                <a:solidFill>
                  <a:srgbClr val="FF0000"/>
                </a:solidFill>
                <a:latin typeface="Arial" pitchFamily="34" charset="0"/>
                <a:cs typeface="Arial" pitchFamily="34" charset="0"/>
              </a:rPr>
              <a:t>Eliminar</a:t>
            </a:r>
            <a:r>
              <a:rPr lang="es-ES" dirty="0" smtClean="0">
                <a:latin typeface="Arial" pitchFamily="34" charset="0"/>
                <a:cs typeface="Arial" pitchFamily="34" charset="0"/>
              </a:rPr>
              <a:t> los saldos derivados de la </a:t>
            </a:r>
            <a:r>
              <a:rPr lang="es-ES" b="1" u="sng" dirty="0" smtClean="0">
                <a:solidFill>
                  <a:srgbClr val="0070C0"/>
                </a:solidFill>
                <a:latin typeface="Arial" pitchFamily="34" charset="0"/>
                <a:cs typeface="Arial" pitchFamily="34" charset="0"/>
              </a:rPr>
              <a:t>relación Deudor-Acreedor</a:t>
            </a:r>
            <a:r>
              <a:rPr lang="es-ES" dirty="0" smtClean="0">
                <a:solidFill>
                  <a:srgbClr val="0070C0"/>
                </a:solidFill>
                <a:latin typeface="Arial" pitchFamily="34" charset="0"/>
                <a:cs typeface="Arial" pitchFamily="34" charset="0"/>
              </a:rPr>
              <a:t> </a:t>
            </a:r>
            <a:r>
              <a:rPr lang="es-ES" dirty="0" smtClean="0">
                <a:latin typeface="Arial" pitchFamily="34" charset="0"/>
                <a:cs typeface="Arial" pitchFamily="34" charset="0"/>
              </a:rPr>
              <a:t>por concepto de </a:t>
            </a:r>
            <a:r>
              <a:rPr lang="es-MX" dirty="0" smtClean="0">
                <a:latin typeface="Arial" pitchFamily="34" charset="0"/>
                <a:cs typeface="Arial" pitchFamily="34" charset="0"/>
              </a:rPr>
              <a:t>Participaciones y Aportaciones de Capital (del rubro Inversiones Financieras a Largo Plazo) con el rubro de Aportaciones (del grupo Hacienda Pública/Patrimonio Contribuido).</a:t>
            </a:r>
            <a:endParaRPr lang="es-MX" dirty="0">
              <a:latin typeface="Arial" pitchFamily="34" charset="0"/>
              <a:cs typeface="Arial" pitchFamily="34" charset="0"/>
            </a:endParaRPr>
          </a:p>
        </p:txBody>
      </p:sp>
      <p:sp>
        <p:nvSpPr>
          <p:cNvPr id="8" name="7 Rectángulo"/>
          <p:cNvSpPr/>
          <p:nvPr/>
        </p:nvSpPr>
        <p:spPr>
          <a:xfrm>
            <a:off x="214282" y="357166"/>
            <a:ext cx="5721438"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buClr>
                <a:srgbClr val="7030A0"/>
              </a:buClr>
            </a:pPr>
            <a:r>
              <a:rPr lang="es-MX" sz="2400" b="1" dirty="0" smtClean="0">
                <a:latin typeface="Arial" pitchFamily="34" charset="0"/>
                <a:cs typeface="Arial" pitchFamily="34" charset="0"/>
              </a:rPr>
              <a:t>Consolidación de estados financieros</a:t>
            </a:r>
          </a:p>
        </p:txBody>
      </p:sp>
    </p:spTree>
  </p:cSld>
  <p:clrMapOvr>
    <a:masterClrMapping/>
  </p:clrMapOvr>
  <p:transition>
    <p:pull dir="u"/>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14282" y="928670"/>
            <a:ext cx="6974006" cy="400110"/>
          </a:xfrm>
          <a:prstGeom prst="rect">
            <a:avLst/>
          </a:prstGeom>
          <a:noFill/>
        </p:spPr>
        <p:txBody>
          <a:bodyPr wrap="square" rtlCol="0">
            <a:spAutoFit/>
          </a:bodyPr>
          <a:lstStyle/>
          <a:p>
            <a:r>
              <a:rPr lang="es-ES" sz="2000" b="1" dirty="0" smtClean="0">
                <a:latin typeface="Arial" pitchFamily="34" charset="0"/>
                <a:cs typeface="Arial" pitchFamily="34" charset="0"/>
              </a:rPr>
              <a:t>Criterios aplicables en la Consolidación</a:t>
            </a:r>
            <a:endParaRPr lang="es-MX" sz="2000" dirty="0" smtClean="0">
              <a:latin typeface="Arial" pitchFamily="34" charset="0"/>
              <a:cs typeface="Arial" pitchFamily="34" charset="0"/>
            </a:endParaRPr>
          </a:p>
        </p:txBody>
      </p:sp>
      <p:sp>
        <p:nvSpPr>
          <p:cNvPr id="7" name="6 CuadroTexto"/>
          <p:cNvSpPr txBox="1"/>
          <p:nvPr/>
        </p:nvSpPr>
        <p:spPr>
          <a:xfrm>
            <a:off x="285720" y="1357298"/>
            <a:ext cx="7572428" cy="5537670"/>
          </a:xfrm>
          <a:prstGeom prst="rect">
            <a:avLst/>
          </a:prstGeom>
          <a:noFill/>
        </p:spPr>
        <p:txBody>
          <a:bodyPr wrap="square" rtlCol="0">
            <a:spAutoFit/>
          </a:bodyPr>
          <a:lstStyle/>
          <a:p>
            <a:pPr marL="450850" lvl="3" indent="-273050" algn="just">
              <a:lnSpc>
                <a:spcPct val="150000"/>
              </a:lnSpc>
              <a:buFont typeface="+mj-lt"/>
              <a:buAutoNum type="arabicPeriod"/>
            </a:pPr>
            <a:r>
              <a:rPr lang="es-ES" sz="1700" dirty="0" smtClean="0">
                <a:latin typeface="Arial" pitchFamily="34" charset="0"/>
                <a:cs typeface="Arial" pitchFamily="34" charset="0"/>
              </a:rPr>
              <a:t>Los estados contables deberán corresponder al mismo periodo y contener todas las operaciones realizadas entre las fechas de inicio y cierre del periodo a consolidar.</a:t>
            </a:r>
          </a:p>
          <a:p>
            <a:pPr marL="450850" lvl="3" indent="-273050" algn="just">
              <a:lnSpc>
                <a:spcPct val="150000"/>
              </a:lnSpc>
              <a:buFont typeface="+mj-lt"/>
              <a:buAutoNum type="arabicPeriod"/>
            </a:pPr>
            <a:endParaRPr lang="es-MX" sz="1700" dirty="0" smtClean="0">
              <a:latin typeface="Arial" pitchFamily="34" charset="0"/>
              <a:cs typeface="Arial" pitchFamily="34" charset="0"/>
            </a:endParaRPr>
          </a:p>
          <a:p>
            <a:pPr marL="450850" lvl="3" indent="-273050" algn="just">
              <a:lnSpc>
                <a:spcPct val="150000"/>
              </a:lnSpc>
              <a:buFont typeface="+mj-lt"/>
              <a:buAutoNum type="arabicPeriod"/>
            </a:pPr>
            <a:r>
              <a:rPr lang="es-ES" sz="1700" dirty="0" smtClean="0">
                <a:latin typeface="Arial" pitchFamily="34" charset="0"/>
                <a:cs typeface="Arial" pitchFamily="34" charset="0"/>
              </a:rPr>
              <a:t>En el caso de los saldos de los activos o pasivos, deberán estar expresados (valuados) en los mismos términos.</a:t>
            </a:r>
          </a:p>
          <a:p>
            <a:pPr marL="450850" lvl="3" indent="-273050" algn="just">
              <a:lnSpc>
                <a:spcPct val="150000"/>
              </a:lnSpc>
              <a:buFont typeface="+mj-lt"/>
              <a:buAutoNum type="arabicPeriod"/>
            </a:pPr>
            <a:endParaRPr lang="es-MX" sz="1700" dirty="0" smtClean="0">
              <a:latin typeface="Arial" pitchFamily="34" charset="0"/>
              <a:cs typeface="Arial" pitchFamily="34" charset="0"/>
            </a:endParaRPr>
          </a:p>
          <a:p>
            <a:pPr marL="450850" lvl="3" indent="-273050" algn="just">
              <a:lnSpc>
                <a:spcPct val="150000"/>
              </a:lnSpc>
              <a:buFont typeface="+mj-lt"/>
              <a:buAutoNum type="arabicPeriod"/>
            </a:pPr>
            <a:r>
              <a:rPr lang="es-ES" sz="1700" dirty="0" smtClean="0">
                <a:latin typeface="Arial" pitchFamily="34" charset="0"/>
                <a:cs typeface="Arial" pitchFamily="34" charset="0"/>
              </a:rPr>
              <a:t>Es necesario que los entes públicos reconozcan la misma naturaleza de la operación para su registro de manera simétrica.</a:t>
            </a:r>
          </a:p>
          <a:p>
            <a:pPr marL="450850" lvl="3" indent="-273050" algn="just">
              <a:lnSpc>
                <a:spcPct val="150000"/>
              </a:lnSpc>
              <a:buFont typeface="+mj-lt"/>
              <a:buAutoNum type="arabicPeriod"/>
            </a:pPr>
            <a:endParaRPr lang="es-MX" sz="1700" dirty="0" smtClean="0">
              <a:latin typeface="Arial" pitchFamily="34" charset="0"/>
              <a:cs typeface="Arial" pitchFamily="34" charset="0"/>
            </a:endParaRPr>
          </a:p>
          <a:p>
            <a:pPr marL="450850" lvl="3" indent="-273050" algn="just">
              <a:lnSpc>
                <a:spcPct val="150000"/>
              </a:lnSpc>
              <a:buFont typeface="+mj-lt"/>
              <a:buAutoNum type="arabicPeriod"/>
            </a:pPr>
            <a:r>
              <a:rPr lang="es-ES" sz="1700" dirty="0" smtClean="0">
                <a:latin typeface="Arial" pitchFamily="34" charset="0"/>
                <a:cs typeface="Arial" pitchFamily="34" charset="0"/>
              </a:rPr>
              <a:t>Adicionalmente a los estados financieros, presentar en las notas de desglose una explicación sobre las transacciones y saldos a consolidar tanto del estado de actividades como del estado de situación financiera por ente público.</a:t>
            </a:r>
            <a:endParaRPr lang="es-MX" sz="1700" dirty="0">
              <a:latin typeface="Arial" pitchFamily="34" charset="0"/>
              <a:cs typeface="Arial" pitchFamily="34" charset="0"/>
            </a:endParaRPr>
          </a:p>
        </p:txBody>
      </p:sp>
      <p:sp>
        <p:nvSpPr>
          <p:cNvPr id="9" name="8 Rectángulo"/>
          <p:cNvSpPr/>
          <p:nvPr/>
        </p:nvSpPr>
        <p:spPr>
          <a:xfrm>
            <a:off x="214282" y="357166"/>
            <a:ext cx="5721438"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buClr>
                <a:srgbClr val="7030A0"/>
              </a:buClr>
            </a:pPr>
            <a:r>
              <a:rPr lang="es-MX" sz="2400" b="1" dirty="0" smtClean="0">
                <a:latin typeface="Arial" pitchFamily="34" charset="0"/>
                <a:cs typeface="Arial" pitchFamily="34" charset="0"/>
              </a:rPr>
              <a:t>Consolidación de estados financieros</a:t>
            </a:r>
          </a:p>
        </p:txBody>
      </p:sp>
    </p:spTree>
  </p:cSld>
  <p:clrMapOvr>
    <a:masterClrMapping/>
  </p:clrMapOvr>
  <p:transition>
    <p:pull/>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0" y="1397000"/>
          <a:ext cx="9001156" cy="4798056"/>
        </p:xfrm>
        <a:graphic>
          <a:graphicData uri="http://schemas.openxmlformats.org/drawingml/2006/table">
            <a:tbl>
              <a:tblPr firstRow="1" bandRow="1">
                <a:tableStyleId>{5C22544A-7EE6-4342-B048-85BDC9FD1C3A}</a:tableStyleId>
              </a:tblPr>
              <a:tblGrid>
                <a:gridCol w="449770"/>
                <a:gridCol w="1124550"/>
                <a:gridCol w="1221988"/>
                <a:gridCol w="1124550"/>
                <a:gridCol w="1294084"/>
                <a:gridCol w="1143008"/>
                <a:gridCol w="1285884"/>
                <a:gridCol w="1357322"/>
              </a:tblGrid>
              <a:tr h="370840">
                <a:tc gridSpan="8">
                  <a:txBody>
                    <a:bodyPr/>
                    <a:lstStyle/>
                    <a:p>
                      <a:pPr algn="ctr"/>
                      <a:r>
                        <a:rPr lang="es-MX" sz="1200" dirty="0" smtClean="0">
                          <a:latin typeface="Arial" pitchFamily="34" charset="0"/>
                          <a:cs typeface="Arial" pitchFamily="34" charset="0"/>
                        </a:rPr>
                        <a:t>NOMBRE DEL ENTE PÚBLICO</a:t>
                      </a:r>
                    </a:p>
                    <a:p>
                      <a:pPr algn="ctr"/>
                      <a:r>
                        <a:rPr lang="es-MX" sz="1200" dirty="0" smtClean="0">
                          <a:latin typeface="Arial" pitchFamily="34" charset="0"/>
                          <a:cs typeface="Arial" pitchFamily="34" charset="0"/>
                        </a:rPr>
                        <a:t>ESTADO DE ACTIVIDADAES</a:t>
                      </a:r>
                    </a:p>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smtClean="0">
                          <a:latin typeface="Arial" pitchFamily="34" charset="0"/>
                          <a:cs typeface="Arial" pitchFamily="34" charset="0"/>
                        </a:rPr>
                        <a:t>Del XXXX al XXXX</a:t>
                      </a:r>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820416">
                <a:tc>
                  <a:txBody>
                    <a:bodyPr/>
                    <a:lstStyle/>
                    <a:p>
                      <a:pPr marL="0" algn="ctr" rtl="0" eaLnBrk="1" latinLnBrk="0" hangingPunct="1"/>
                      <a:r>
                        <a:rPr kumimoji="0" lang="es-MX" sz="1200" b="1" kern="1200" dirty="0" smtClean="0">
                          <a:solidFill>
                            <a:schemeClr val="tx1"/>
                          </a:solidFill>
                          <a:latin typeface="Arial" pitchFamily="34" charset="0"/>
                          <a:ea typeface="+mn-ea"/>
                          <a:cs typeface="Arial" pitchFamily="34" charset="0"/>
                        </a:rPr>
                        <a:t>CUENTA</a:t>
                      </a:r>
                    </a:p>
                  </a:txBody>
                  <a:tcPr vert="vert270" anchor="ctr"/>
                </a:tc>
                <a:tc>
                  <a:txBody>
                    <a:bodyPr/>
                    <a:lstStyle/>
                    <a:p>
                      <a:pPr algn="ctr"/>
                      <a:r>
                        <a:rPr lang="es-MX" sz="1200" b="1" dirty="0" smtClean="0">
                          <a:solidFill>
                            <a:schemeClr val="tx1"/>
                          </a:solidFill>
                          <a:latin typeface="Arial" pitchFamily="34" charset="0"/>
                          <a:cs typeface="Arial" pitchFamily="34" charset="0"/>
                        </a:rPr>
                        <a:t>EJECUTIVO</a:t>
                      </a:r>
                      <a:endParaRPr lang="es-MX" sz="1200" b="1" dirty="0">
                        <a:solidFill>
                          <a:schemeClr val="tx1"/>
                        </a:solidFill>
                        <a:latin typeface="Arial" pitchFamily="34" charset="0"/>
                        <a:cs typeface="Arial" pitchFamily="34" charset="0"/>
                      </a:endParaRPr>
                    </a:p>
                  </a:txBody>
                  <a:tcPr anchor="ctr"/>
                </a:tc>
                <a:tc>
                  <a:txBody>
                    <a:bodyPr/>
                    <a:lstStyle/>
                    <a:p>
                      <a:pPr algn="ctr"/>
                      <a:r>
                        <a:rPr kumimoji="0" lang="es-MX" sz="1200" b="1" kern="1200" dirty="0" smtClean="0">
                          <a:solidFill>
                            <a:schemeClr val="tx1"/>
                          </a:solidFill>
                          <a:latin typeface="Arial" pitchFamily="34" charset="0"/>
                          <a:ea typeface="+mn-ea"/>
                          <a:cs typeface="Arial" pitchFamily="34" charset="0"/>
                        </a:rPr>
                        <a:t>LEGISLATIVO</a:t>
                      </a:r>
                    </a:p>
                  </a:txBody>
                  <a:tcPr anchor="ctr"/>
                </a:tc>
                <a:tc>
                  <a:txBody>
                    <a:bodyPr/>
                    <a:lstStyle/>
                    <a:p>
                      <a:pPr algn="ctr"/>
                      <a:r>
                        <a:rPr kumimoji="0" lang="es-MX" sz="1200" b="1" kern="1200" dirty="0" smtClean="0">
                          <a:solidFill>
                            <a:schemeClr val="tx1"/>
                          </a:solidFill>
                          <a:latin typeface="Arial" pitchFamily="34" charset="0"/>
                          <a:ea typeface="+mn-ea"/>
                          <a:cs typeface="Arial" pitchFamily="34" charset="0"/>
                        </a:rPr>
                        <a:t>JUDICIAL</a:t>
                      </a:r>
                    </a:p>
                  </a:txBody>
                  <a:tcPr anchor="ctr"/>
                </a:tc>
                <a:tc>
                  <a:txBody>
                    <a:bodyPr/>
                    <a:lstStyle/>
                    <a:p>
                      <a:pPr algn="ctr"/>
                      <a:r>
                        <a:rPr kumimoji="0" lang="es-MX" sz="1200" b="1" kern="1200" dirty="0" smtClean="0">
                          <a:solidFill>
                            <a:schemeClr val="tx1"/>
                          </a:solidFill>
                          <a:latin typeface="Arial" pitchFamily="34" charset="0"/>
                          <a:ea typeface="+mn-ea"/>
                          <a:cs typeface="Arial" pitchFamily="34" charset="0"/>
                        </a:rPr>
                        <a:t>AUTONOMOS</a:t>
                      </a:r>
                    </a:p>
                  </a:txBody>
                  <a:tcPr anchor="ctr"/>
                </a:tc>
                <a:tc>
                  <a:txBody>
                    <a:bodyPr/>
                    <a:lstStyle/>
                    <a:p>
                      <a:pPr algn="ctr"/>
                      <a:r>
                        <a:rPr kumimoji="0" lang="es-MX" sz="1200" b="1" kern="1200" dirty="0" smtClean="0">
                          <a:solidFill>
                            <a:schemeClr val="tx1"/>
                          </a:solidFill>
                          <a:latin typeface="Arial" pitchFamily="34" charset="0"/>
                          <a:ea typeface="+mn-ea"/>
                          <a:cs typeface="Arial" pitchFamily="34" charset="0"/>
                        </a:rPr>
                        <a:t>SUMATORIA</a:t>
                      </a:r>
                    </a:p>
                  </a:txBody>
                  <a:tcPr anchor="ctr"/>
                </a:tc>
                <a:tc>
                  <a:txBody>
                    <a:bodyPr/>
                    <a:lstStyle/>
                    <a:p>
                      <a:pPr algn="ctr"/>
                      <a:r>
                        <a:rPr kumimoji="0" lang="es-MX" sz="1200" b="1" kern="1200" dirty="0" smtClean="0">
                          <a:solidFill>
                            <a:schemeClr val="tx1"/>
                          </a:solidFill>
                          <a:latin typeface="Arial" pitchFamily="34" charset="0"/>
                          <a:ea typeface="+mn-ea"/>
                          <a:cs typeface="Arial" pitchFamily="34" charset="0"/>
                        </a:rPr>
                        <a:t>ELIMINACIÓN</a:t>
                      </a:r>
                    </a:p>
                  </a:txBody>
                  <a:tcPr anchor="ctr"/>
                </a:tc>
                <a:tc>
                  <a:txBody>
                    <a:bodyPr/>
                    <a:lstStyle/>
                    <a:p>
                      <a:pPr algn="ctr"/>
                      <a:r>
                        <a:rPr kumimoji="0" lang="es-MX" sz="1050" b="1" kern="1200" dirty="0" smtClean="0">
                          <a:solidFill>
                            <a:schemeClr val="tx1"/>
                          </a:solidFill>
                          <a:latin typeface="Arial" pitchFamily="34" charset="0"/>
                          <a:ea typeface="+mn-ea"/>
                          <a:cs typeface="Arial" pitchFamily="34" charset="0"/>
                        </a:rPr>
                        <a:t>CONSOLIDACIÓN</a:t>
                      </a:r>
                    </a:p>
                  </a:txBody>
                  <a:tcPr anchor="ctr"/>
                </a:tc>
              </a:tr>
              <a:tr h="370840">
                <a:tc>
                  <a:txBody>
                    <a:bodyPr/>
                    <a:lstStyle/>
                    <a:p>
                      <a:endParaRPr lang="es-MX" dirty="0">
                        <a:latin typeface="Arial" pitchFamily="34" charset="0"/>
                        <a:cs typeface="Arial" pitchFamily="34" charset="0"/>
                      </a:endParaRPr>
                    </a:p>
                  </a:txBody>
                  <a:tcPr/>
                </a:tc>
                <a:tc>
                  <a:txBody>
                    <a:bodyPr/>
                    <a:lstStyle/>
                    <a:p>
                      <a:pPr algn="ctr"/>
                      <a:r>
                        <a:rPr lang="es-MX" sz="1100" b="1" dirty="0" smtClean="0">
                          <a:solidFill>
                            <a:schemeClr val="tx1"/>
                          </a:solidFill>
                          <a:latin typeface="Arial" pitchFamily="34" charset="0"/>
                          <a:cs typeface="Arial" pitchFamily="34" charset="0"/>
                        </a:rPr>
                        <a:t>2014</a:t>
                      </a:r>
                      <a:endParaRPr lang="es-MX" sz="1100" b="1" dirty="0">
                        <a:solidFill>
                          <a:schemeClr val="tx1"/>
                        </a:solidFill>
                        <a:latin typeface="Arial" pitchFamily="34" charset="0"/>
                        <a:cs typeface="Arial" pitchFamily="34" charset="0"/>
                      </a:endParaRPr>
                    </a:p>
                  </a:txBody>
                  <a:tcPr anchor="ctr"/>
                </a:tc>
                <a:tc>
                  <a:txBody>
                    <a:bodyPr/>
                    <a:lstStyle/>
                    <a:p>
                      <a:pPr algn="ctr"/>
                      <a:r>
                        <a:rPr lang="es-MX" sz="1100" b="1" dirty="0" smtClean="0">
                          <a:solidFill>
                            <a:schemeClr val="tx1"/>
                          </a:solidFill>
                          <a:latin typeface="Arial" pitchFamily="34" charset="0"/>
                          <a:cs typeface="Arial" pitchFamily="34" charset="0"/>
                        </a:rPr>
                        <a:t>2014</a:t>
                      </a:r>
                      <a:endParaRPr lang="es-MX" sz="1100" b="1" dirty="0">
                        <a:solidFill>
                          <a:schemeClr val="tx1"/>
                        </a:solidFill>
                        <a:latin typeface="Arial" pitchFamily="34" charset="0"/>
                        <a:cs typeface="Arial" pitchFamily="34" charset="0"/>
                      </a:endParaRPr>
                    </a:p>
                  </a:txBody>
                  <a:tcPr anchor="ctr"/>
                </a:tc>
                <a:tc>
                  <a:txBody>
                    <a:bodyPr/>
                    <a:lstStyle/>
                    <a:p>
                      <a:pPr algn="ctr"/>
                      <a:r>
                        <a:rPr lang="es-MX" sz="1100" b="1" dirty="0" smtClean="0">
                          <a:solidFill>
                            <a:schemeClr val="tx1"/>
                          </a:solidFill>
                          <a:latin typeface="Arial" pitchFamily="34" charset="0"/>
                          <a:cs typeface="Arial" pitchFamily="34" charset="0"/>
                        </a:rPr>
                        <a:t>2014</a:t>
                      </a:r>
                      <a:endParaRPr lang="es-MX" sz="1100" b="1" dirty="0">
                        <a:solidFill>
                          <a:schemeClr val="tx1"/>
                        </a:solidFill>
                        <a:latin typeface="Arial" pitchFamily="34" charset="0"/>
                        <a:cs typeface="Arial" pitchFamily="34" charset="0"/>
                      </a:endParaRPr>
                    </a:p>
                  </a:txBody>
                  <a:tcPr anchor="ctr"/>
                </a:tc>
                <a:tc>
                  <a:txBody>
                    <a:bodyPr/>
                    <a:lstStyle/>
                    <a:p>
                      <a:pPr algn="ctr"/>
                      <a:r>
                        <a:rPr lang="es-MX" sz="1100" b="1" dirty="0" smtClean="0">
                          <a:solidFill>
                            <a:schemeClr val="tx1"/>
                          </a:solidFill>
                          <a:latin typeface="Arial" pitchFamily="34" charset="0"/>
                          <a:cs typeface="Arial" pitchFamily="34" charset="0"/>
                        </a:rPr>
                        <a:t>2014</a:t>
                      </a:r>
                      <a:endParaRPr lang="es-MX" sz="1100" b="1" dirty="0">
                        <a:solidFill>
                          <a:schemeClr val="tx1"/>
                        </a:solidFill>
                        <a:latin typeface="Arial" pitchFamily="34" charset="0"/>
                        <a:cs typeface="Arial" pitchFamily="34" charset="0"/>
                      </a:endParaRPr>
                    </a:p>
                  </a:txBody>
                  <a:tcPr anchor="ctr"/>
                </a:tc>
                <a:tc>
                  <a:txBody>
                    <a:bodyPr/>
                    <a:lstStyle/>
                    <a:p>
                      <a:pPr algn="ctr"/>
                      <a:r>
                        <a:rPr lang="es-MX" sz="1100" b="1" dirty="0" smtClean="0">
                          <a:solidFill>
                            <a:schemeClr val="tx1"/>
                          </a:solidFill>
                          <a:latin typeface="Arial" pitchFamily="34" charset="0"/>
                          <a:cs typeface="Arial" pitchFamily="34" charset="0"/>
                        </a:rPr>
                        <a:t>2014</a:t>
                      </a:r>
                      <a:endParaRPr lang="es-MX" sz="1100" b="1" dirty="0">
                        <a:solidFill>
                          <a:schemeClr val="tx1"/>
                        </a:solidFill>
                        <a:latin typeface="Arial" pitchFamily="34" charset="0"/>
                        <a:cs typeface="Arial" pitchFamily="34" charset="0"/>
                      </a:endParaRPr>
                    </a:p>
                  </a:txBody>
                  <a:tcPr anchor="ctr"/>
                </a:tc>
                <a:tc>
                  <a:txBody>
                    <a:bodyPr/>
                    <a:lstStyle/>
                    <a:p>
                      <a:pPr algn="ctr"/>
                      <a:r>
                        <a:rPr lang="es-MX" sz="1100" b="1" dirty="0" smtClean="0">
                          <a:solidFill>
                            <a:schemeClr val="tx1"/>
                          </a:solidFill>
                          <a:latin typeface="Arial" pitchFamily="34" charset="0"/>
                          <a:cs typeface="Arial" pitchFamily="34" charset="0"/>
                        </a:rPr>
                        <a:t>2014</a:t>
                      </a:r>
                      <a:endParaRPr lang="es-MX" sz="1100" b="1" dirty="0">
                        <a:solidFill>
                          <a:schemeClr val="tx1"/>
                        </a:solidFill>
                        <a:latin typeface="Arial" pitchFamily="34" charset="0"/>
                        <a:cs typeface="Arial" pitchFamily="34" charset="0"/>
                      </a:endParaRPr>
                    </a:p>
                  </a:txBody>
                  <a:tcPr anchor="ctr"/>
                </a:tc>
                <a:tc>
                  <a:txBody>
                    <a:bodyPr/>
                    <a:lstStyle/>
                    <a:p>
                      <a:pPr algn="ctr"/>
                      <a:r>
                        <a:rPr lang="es-MX" sz="1100" b="1" dirty="0" smtClean="0">
                          <a:solidFill>
                            <a:schemeClr val="tx1"/>
                          </a:solidFill>
                          <a:latin typeface="Arial" pitchFamily="34" charset="0"/>
                          <a:cs typeface="Arial" pitchFamily="34" charset="0"/>
                        </a:rPr>
                        <a:t>2014</a:t>
                      </a:r>
                      <a:endParaRPr lang="es-MX" sz="1100" b="1" dirty="0">
                        <a:solidFill>
                          <a:schemeClr val="tx1"/>
                        </a:solidFill>
                        <a:latin typeface="Arial" pitchFamily="34" charset="0"/>
                        <a:cs typeface="Arial" pitchFamily="34" charset="0"/>
                      </a:endParaRPr>
                    </a:p>
                  </a:txBody>
                  <a:tcPr anchor="ctr"/>
                </a:tc>
              </a:tr>
              <a:tr h="370840">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dirty="0">
                        <a:latin typeface="Arial" pitchFamily="34" charset="0"/>
                        <a:cs typeface="Arial" pitchFamily="34" charset="0"/>
                      </a:endParaRPr>
                    </a:p>
                  </a:txBody>
                  <a:tcPr/>
                </a:tc>
              </a:tr>
              <a:tr h="370840">
                <a:tc>
                  <a:txBody>
                    <a:bodyPr/>
                    <a:lstStyle/>
                    <a:p>
                      <a:endParaRPr lang="es-MX" dirty="0">
                        <a:latin typeface="Arial" pitchFamily="34" charset="0"/>
                        <a:cs typeface="Arial" pitchFamily="34" charset="0"/>
                      </a:endParaRPr>
                    </a:p>
                  </a:txBody>
                  <a:tcPr/>
                </a:tc>
                <a:tc>
                  <a:txBody>
                    <a:bodyPr/>
                    <a:lstStyle/>
                    <a:p>
                      <a:endParaRPr lang="es-MX" dirty="0">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r>
              <a:tr h="370840">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r>
              <a:tr h="370840">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r>
              <a:tr h="370840">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r>
              <a:tr h="370840">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dirty="0">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r>
              <a:tr h="370840">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r>
              <a:tr h="370840">
                <a:tc>
                  <a:txBody>
                    <a:bodyPr/>
                    <a:lstStyle/>
                    <a:p>
                      <a:endParaRPr lang="es-MX" dirty="0">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dirty="0">
                        <a:latin typeface="Arial" pitchFamily="34" charset="0"/>
                        <a:cs typeface="Arial" pitchFamily="34" charset="0"/>
                      </a:endParaRPr>
                    </a:p>
                  </a:txBody>
                  <a:tcPr/>
                </a:tc>
              </a:tr>
            </a:tbl>
          </a:graphicData>
        </a:graphic>
      </p:graphicFrame>
      <p:sp>
        <p:nvSpPr>
          <p:cNvPr id="4" name="3 CuadroTexto"/>
          <p:cNvSpPr txBox="1"/>
          <p:nvPr/>
        </p:nvSpPr>
        <p:spPr>
          <a:xfrm>
            <a:off x="285720" y="457122"/>
            <a:ext cx="3335144" cy="40011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s-MX" sz="2000" b="1" dirty="0" smtClean="0">
                <a:latin typeface="Arial" pitchFamily="34" charset="0"/>
                <a:cs typeface="Arial" pitchFamily="34" charset="0"/>
              </a:rPr>
              <a:t>EJEMPLO DEL FORMATO</a:t>
            </a:r>
            <a:endParaRPr lang="es-MX" sz="2000" b="1" dirty="0">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428596" y="4286256"/>
            <a:ext cx="3786187" cy="2246769"/>
          </a:xfrm>
          <a:prstGeom prst="rect">
            <a:avLst/>
          </a:prstGeom>
          <a:noFill/>
          <a:ln w="9525">
            <a:noFill/>
            <a:miter lim="800000"/>
            <a:headEnd/>
            <a:tailEnd/>
          </a:ln>
        </p:spPr>
        <p:txBody>
          <a:bodyPr>
            <a:spAutoFit/>
          </a:bodyPr>
          <a:lstStyle/>
          <a:p>
            <a:pPr fontAlgn="base">
              <a:spcBef>
                <a:spcPct val="0"/>
              </a:spcBef>
              <a:spcAft>
                <a:spcPct val="0"/>
              </a:spcAft>
            </a:pPr>
            <a:r>
              <a:rPr lang="es-MX" sz="2000" b="1" u="sng" dirty="0">
                <a:solidFill>
                  <a:srgbClr val="8064A2">
                    <a:lumMod val="75000"/>
                  </a:srgbClr>
                </a:solidFill>
                <a:latin typeface="Arial Narrow" pitchFamily="34" charset="0"/>
                <a:cs typeface="Arial" pitchFamily="34" charset="0"/>
              </a:rPr>
              <a:t>Domicilio: </a:t>
            </a:r>
          </a:p>
          <a:p>
            <a:pPr fontAlgn="base">
              <a:spcBef>
                <a:spcPct val="0"/>
              </a:spcBef>
              <a:spcAft>
                <a:spcPct val="0"/>
              </a:spcAft>
            </a:pPr>
            <a:r>
              <a:rPr lang="es-MX" sz="2000" b="1" dirty="0">
                <a:solidFill>
                  <a:srgbClr val="8064A2">
                    <a:lumMod val="75000"/>
                  </a:srgbClr>
                </a:solidFill>
                <a:latin typeface="Arial Narrow" pitchFamily="34" charset="0"/>
                <a:cs typeface="Arial" pitchFamily="34" charset="0"/>
              </a:rPr>
              <a:t>Lerdo de Tejada No. 2469, </a:t>
            </a:r>
          </a:p>
          <a:p>
            <a:pPr fontAlgn="base">
              <a:spcBef>
                <a:spcPct val="0"/>
              </a:spcBef>
              <a:spcAft>
                <a:spcPct val="0"/>
              </a:spcAft>
            </a:pPr>
            <a:r>
              <a:rPr lang="es-MX" sz="2000" b="1" dirty="0">
                <a:solidFill>
                  <a:srgbClr val="8064A2">
                    <a:lumMod val="75000"/>
                  </a:srgbClr>
                </a:solidFill>
                <a:latin typeface="Arial Narrow" pitchFamily="34" charset="0"/>
                <a:cs typeface="Arial" pitchFamily="34" charset="0"/>
              </a:rPr>
              <a:t>Col. Arcos Sur. C.P. </a:t>
            </a:r>
            <a:r>
              <a:rPr lang="es-MX" sz="2000" b="1" dirty="0" smtClean="0">
                <a:solidFill>
                  <a:srgbClr val="8064A2">
                    <a:lumMod val="75000"/>
                  </a:srgbClr>
                </a:solidFill>
                <a:latin typeface="Arial Narrow" pitchFamily="34" charset="0"/>
                <a:cs typeface="Arial" pitchFamily="34" charset="0"/>
              </a:rPr>
              <a:t>44500 Guadalajara, Jalisco</a:t>
            </a:r>
          </a:p>
          <a:p>
            <a:pPr fontAlgn="base">
              <a:spcBef>
                <a:spcPct val="0"/>
              </a:spcBef>
              <a:spcAft>
                <a:spcPct val="0"/>
              </a:spcAft>
            </a:pPr>
            <a:endParaRPr lang="es-MX" sz="2000" b="1" dirty="0">
              <a:solidFill>
                <a:srgbClr val="8064A2">
                  <a:lumMod val="75000"/>
                </a:srgbClr>
              </a:solidFill>
              <a:latin typeface="Arial Narrow" pitchFamily="34" charset="0"/>
              <a:cs typeface="Arial" pitchFamily="34" charset="0"/>
            </a:endParaRPr>
          </a:p>
          <a:p>
            <a:pPr fontAlgn="base">
              <a:spcBef>
                <a:spcPct val="0"/>
              </a:spcBef>
              <a:spcAft>
                <a:spcPct val="0"/>
              </a:spcAft>
            </a:pPr>
            <a:r>
              <a:rPr lang="es-MX" sz="2000" b="1" u="sng" dirty="0" smtClean="0">
                <a:solidFill>
                  <a:srgbClr val="8064A2">
                    <a:lumMod val="75000"/>
                  </a:srgbClr>
                </a:solidFill>
                <a:latin typeface="Arial Narrow" pitchFamily="34" charset="0"/>
                <a:cs typeface="Arial" pitchFamily="34" charset="0"/>
              </a:rPr>
              <a:t>Teléfonos:</a:t>
            </a:r>
          </a:p>
          <a:p>
            <a:pPr fontAlgn="base">
              <a:spcBef>
                <a:spcPct val="0"/>
              </a:spcBef>
              <a:spcAft>
                <a:spcPct val="0"/>
              </a:spcAft>
            </a:pPr>
            <a:r>
              <a:rPr lang="es-MX" sz="2000" b="1" dirty="0" smtClean="0">
                <a:solidFill>
                  <a:srgbClr val="8064A2">
                    <a:lumMod val="75000"/>
                  </a:srgbClr>
                </a:solidFill>
                <a:latin typeface="Arial Narrow" pitchFamily="34" charset="0"/>
                <a:cs typeface="Arial" pitchFamily="34" charset="0"/>
              </a:rPr>
              <a:t> </a:t>
            </a:r>
            <a:r>
              <a:rPr lang="es-MX" sz="2000" b="1" dirty="0">
                <a:solidFill>
                  <a:srgbClr val="8064A2">
                    <a:lumMod val="75000"/>
                  </a:srgbClr>
                </a:solidFill>
                <a:latin typeface="Arial Narrow" pitchFamily="34" charset="0"/>
                <a:cs typeface="Arial" pitchFamily="34" charset="0"/>
              </a:rPr>
              <a:t>(01 33) 3669 5550 al </a:t>
            </a:r>
            <a:r>
              <a:rPr lang="es-MX" sz="2000" b="1" dirty="0" smtClean="0">
                <a:solidFill>
                  <a:srgbClr val="8064A2">
                    <a:lumMod val="75000"/>
                  </a:srgbClr>
                </a:solidFill>
                <a:latin typeface="Arial Narrow" pitchFamily="34" charset="0"/>
                <a:cs typeface="Arial" pitchFamily="34" charset="0"/>
              </a:rPr>
              <a:t>59</a:t>
            </a:r>
            <a:endParaRPr lang="es-MX" sz="2000" b="1" dirty="0">
              <a:solidFill>
                <a:srgbClr val="8064A2">
                  <a:lumMod val="75000"/>
                </a:srgbClr>
              </a:solidFill>
              <a:latin typeface="Arial Narrow" pitchFamily="34" charset="0"/>
              <a:cs typeface="Arial" pitchFamily="34" charset="0"/>
            </a:endParaRPr>
          </a:p>
        </p:txBody>
      </p:sp>
      <p:sp>
        <p:nvSpPr>
          <p:cNvPr id="4" name="Text Box 6"/>
          <p:cNvSpPr txBox="1">
            <a:spLocks noChangeArrowheads="1"/>
          </p:cNvSpPr>
          <p:nvPr/>
        </p:nvSpPr>
        <p:spPr bwMode="auto">
          <a:xfrm>
            <a:off x="4643438" y="5929330"/>
            <a:ext cx="3313112" cy="707886"/>
          </a:xfrm>
          <a:prstGeom prst="rect">
            <a:avLst/>
          </a:prstGeom>
          <a:noFill/>
          <a:ln w="9525">
            <a:noFill/>
            <a:miter lim="800000"/>
            <a:headEnd/>
            <a:tailEnd/>
          </a:ln>
        </p:spPr>
        <p:txBody>
          <a:bodyPr>
            <a:spAutoFit/>
          </a:bodyPr>
          <a:lstStyle/>
          <a:p>
            <a:pPr algn="ctr" fontAlgn="base">
              <a:spcBef>
                <a:spcPct val="0"/>
              </a:spcBef>
              <a:spcAft>
                <a:spcPct val="0"/>
              </a:spcAft>
            </a:pPr>
            <a:r>
              <a:rPr lang="es-MX" sz="2000" b="1" dirty="0">
                <a:solidFill>
                  <a:srgbClr val="8064A2">
                    <a:lumMod val="75000"/>
                  </a:srgbClr>
                </a:solidFill>
                <a:latin typeface="Arial" pitchFamily="34" charset="0"/>
                <a:cs typeface="Arial" pitchFamily="34" charset="0"/>
              </a:rPr>
              <a:t>Página Web </a:t>
            </a:r>
            <a:r>
              <a:rPr lang="es-MX" sz="2000" b="1" dirty="0" err="1">
                <a:solidFill>
                  <a:srgbClr val="8064A2">
                    <a:lumMod val="75000"/>
                  </a:srgbClr>
                </a:solidFill>
                <a:latin typeface="Arial" pitchFamily="34" charset="0"/>
                <a:cs typeface="Arial" pitchFamily="34" charset="0"/>
              </a:rPr>
              <a:t>Indetec</a:t>
            </a:r>
            <a:endParaRPr lang="es-MX" sz="2000" b="1" dirty="0">
              <a:solidFill>
                <a:srgbClr val="8064A2">
                  <a:lumMod val="75000"/>
                </a:srgbClr>
              </a:solidFill>
              <a:latin typeface="Arial" pitchFamily="34" charset="0"/>
              <a:cs typeface="Arial" pitchFamily="34" charset="0"/>
            </a:endParaRPr>
          </a:p>
          <a:p>
            <a:pPr algn="ctr" fontAlgn="base">
              <a:spcBef>
                <a:spcPct val="0"/>
              </a:spcBef>
              <a:spcAft>
                <a:spcPct val="0"/>
              </a:spcAft>
            </a:pPr>
            <a:r>
              <a:rPr lang="es-MX" sz="2000" b="1" u="sng" dirty="0" smtClean="0">
                <a:solidFill>
                  <a:srgbClr val="0070C0"/>
                </a:solidFill>
                <a:latin typeface="Arial" pitchFamily="34" charset="0"/>
                <a:cs typeface="Arial" pitchFamily="34" charset="0"/>
              </a:rPr>
              <a:t>www.indetec.gob.mx</a:t>
            </a:r>
            <a:endParaRPr lang="es-ES" sz="2000" u="sng" dirty="0">
              <a:solidFill>
                <a:srgbClr val="0070C0"/>
              </a:solidFill>
              <a:latin typeface="Arial" pitchFamily="34" charset="0"/>
              <a:cs typeface="Arial" pitchFamily="34" charset="0"/>
            </a:endParaRPr>
          </a:p>
        </p:txBody>
      </p:sp>
      <p:sp>
        <p:nvSpPr>
          <p:cNvPr id="5" name="4 Rectángulo redondeado"/>
          <p:cNvSpPr/>
          <p:nvPr/>
        </p:nvSpPr>
        <p:spPr>
          <a:xfrm>
            <a:off x="1574344" y="1268760"/>
            <a:ext cx="5283672" cy="889166"/>
          </a:xfrm>
          <a:prstGeom prst="roundRect">
            <a:avLst/>
          </a:prstGeom>
          <a:noFill/>
          <a:ln/>
          <a:effectLst>
            <a:glow rad="228600">
              <a:schemeClr val="accent2">
                <a:satMod val="175000"/>
                <a:alpha val="40000"/>
              </a:schemeClr>
            </a:glow>
            <a:innerShdw blurRad="63500" dist="50800" dir="8100000">
              <a:prstClr val="black">
                <a:alpha val="50000"/>
              </a:prstClr>
            </a:innerShdw>
          </a:effectLst>
          <a:scene3d>
            <a:camera prst="obliqueTop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es-MX"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Gracias</a:t>
            </a:r>
          </a:p>
        </p:txBody>
      </p:sp>
      <p:sp>
        <p:nvSpPr>
          <p:cNvPr id="6" name="Text Box 5"/>
          <p:cNvSpPr txBox="1">
            <a:spLocks noChangeArrowheads="1"/>
          </p:cNvSpPr>
          <p:nvPr/>
        </p:nvSpPr>
        <p:spPr bwMode="auto">
          <a:xfrm>
            <a:off x="1547664" y="2773377"/>
            <a:ext cx="5112568" cy="1015663"/>
          </a:xfrm>
          <a:prstGeom prst="rect">
            <a:avLst/>
          </a:prstGeom>
          <a:noFill/>
          <a:ln w="9525">
            <a:noFill/>
            <a:miter lim="800000"/>
            <a:headEnd/>
            <a:tailEnd/>
          </a:ln>
        </p:spPr>
        <p:txBody>
          <a:bodyPr wrap="square">
            <a:spAutoFit/>
          </a:bodyPr>
          <a:lstStyle/>
          <a:p>
            <a:pPr algn="ctr" fontAlgn="base">
              <a:spcBef>
                <a:spcPct val="0"/>
              </a:spcBef>
              <a:spcAft>
                <a:spcPct val="0"/>
              </a:spcAft>
            </a:pPr>
            <a:r>
              <a:rPr lang="es-MX" sz="2000" b="1" u="sng" dirty="0" smtClean="0">
                <a:solidFill>
                  <a:srgbClr val="8064A2">
                    <a:lumMod val="75000"/>
                  </a:srgbClr>
                </a:solidFill>
                <a:latin typeface="Arial Narrow" pitchFamily="34" charset="0"/>
                <a:cs typeface="Arial" pitchFamily="34" charset="0"/>
              </a:rPr>
              <a:t>iurenal@indetec.gob.mx</a:t>
            </a:r>
          </a:p>
          <a:p>
            <a:pPr algn="ctr" fontAlgn="base">
              <a:spcBef>
                <a:spcPct val="0"/>
              </a:spcBef>
              <a:spcAft>
                <a:spcPct val="0"/>
              </a:spcAft>
            </a:pPr>
            <a:r>
              <a:rPr lang="es-MX" sz="2000" b="1" u="sng" dirty="0" smtClean="0">
                <a:solidFill>
                  <a:srgbClr val="8064A2">
                    <a:lumMod val="75000"/>
                  </a:srgbClr>
                </a:solidFill>
                <a:latin typeface="Arial Narrow" pitchFamily="34" charset="0"/>
                <a:cs typeface="Arial" pitchFamily="34" charset="0"/>
              </a:rPr>
              <a:t>ocastellanoss@indetec.gob.mx</a:t>
            </a:r>
          </a:p>
          <a:p>
            <a:pPr algn="ctr" fontAlgn="base">
              <a:spcBef>
                <a:spcPct val="0"/>
              </a:spcBef>
              <a:spcAft>
                <a:spcPct val="0"/>
              </a:spcAft>
            </a:pPr>
            <a:r>
              <a:rPr lang="es-MX" sz="2000" b="1" u="sng" dirty="0" smtClean="0">
                <a:solidFill>
                  <a:srgbClr val="8064A2">
                    <a:lumMod val="75000"/>
                  </a:srgbClr>
                </a:solidFill>
                <a:latin typeface="Arial Narrow" pitchFamily="34" charset="0"/>
                <a:cs typeface="Arial" pitchFamily="34" charset="0"/>
              </a:rPr>
              <a:t>lbermudezj@indetec.gob.mx</a:t>
            </a:r>
            <a:endParaRPr lang="es-MX" sz="2000" b="1" dirty="0">
              <a:solidFill>
                <a:srgbClr val="8064A2">
                  <a:lumMod val="75000"/>
                </a:srgbClr>
              </a:solidFill>
              <a:latin typeface="Arial Narrow" pitchFamily="34" charset="0"/>
              <a:cs typeface="Arial" pitchFamily="34"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571472" y="3071810"/>
            <a:ext cx="6929486" cy="28575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dirty="0">
              <a:solidFill>
                <a:schemeClr val="bg1"/>
              </a:solidFill>
            </a:endParaRPr>
          </a:p>
        </p:txBody>
      </p:sp>
      <p:pic>
        <p:nvPicPr>
          <p:cNvPr id="4" name="3 Marcador de contenido" descr="Logo_5 (1).gif"/>
          <p:cNvPicPr>
            <a:picLocks noGrp="1" noChangeAspect="1"/>
          </p:cNvPicPr>
          <p:nvPr>
            <p:ph idx="1"/>
          </p:nvPr>
        </p:nvPicPr>
        <p:blipFill>
          <a:blip r:embed="rId2" cstate="print"/>
          <a:stretch>
            <a:fillRect/>
          </a:stretch>
        </p:blipFill>
        <p:spPr>
          <a:xfrm>
            <a:off x="6207136" y="214290"/>
            <a:ext cx="1651012" cy="571504"/>
          </a:xfrm>
        </p:spPr>
      </p:pic>
      <p:sp>
        <p:nvSpPr>
          <p:cNvPr id="5" name="2 Marcador de contenido"/>
          <p:cNvSpPr txBox="1">
            <a:spLocks/>
          </p:cNvSpPr>
          <p:nvPr/>
        </p:nvSpPr>
        <p:spPr>
          <a:xfrm>
            <a:off x="571472" y="1330958"/>
            <a:ext cx="7072362" cy="5027000"/>
          </a:xfrm>
          <a:prstGeom prst="rect">
            <a:avLst/>
          </a:prstGeom>
        </p:spPr>
        <p:txBody>
          <a:bodyPr vert="horz">
            <a:noAutofit/>
          </a:bodyPr>
          <a:lstStyle/>
          <a:p>
            <a:pPr marL="342900" lvl="0" indent="-342900">
              <a:buFont typeface="+mj-lt"/>
              <a:buAutoNum type="arabicPeriod"/>
            </a:pPr>
            <a:r>
              <a:rPr lang="es-MX" sz="1400" b="1" dirty="0" smtClean="0">
                <a:latin typeface="Arial" pitchFamily="34" charset="0"/>
                <a:cs typeface="Arial" pitchFamily="34" charset="0"/>
              </a:rPr>
              <a:t>FUNDAMENTO LEGAL DE LA CUENTA PÚBLICA</a:t>
            </a:r>
          </a:p>
          <a:p>
            <a:pPr marL="342900" lvl="0" indent="-342900"/>
            <a:endParaRPr lang="es-MX" sz="1400" b="1"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Constitución Política de los Estados Unidos Mexicanos</a:t>
            </a:r>
          </a:p>
          <a:p>
            <a:pPr lvl="1">
              <a:buClr>
                <a:srgbClr val="7030A0"/>
              </a:buClr>
              <a:buFont typeface="Wingdings" pitchFamily="2" charset="2"/>
              <a:buChar char="q"/>
            </a:pPr>
            <a:r>
              <a:rPr lang="es-MX" sz="1400" dirty="0" smtClean="0">
                <a:latin typeface="Arial" pitchFamily="34" charset="0"/>
                <a:cs typeface="Arial" pitchFamily="34" charset="0"/>
              </a:rPr>
              <a:t>Constitución Política del Estado</a:t>
            </a:r>
          </a:p>
          <a:p>
            <a:pPr lvl="1">
              <a:buClr>
                <a:srgbClr val="7030A0"/>
              </a:buClr>
              <a:buFont typeface="Wingdings" pitchFamily="2" charset="2"/>
              <a:buChar char="q"/>
            </a:pPr>
            <a:r>
              <a:rPr lang="es-MX" sz="1400" dirty="0" smtClean="0">
                <a:latin typeface="Arial" pitchFamily="34" charset="0"/>
                <a:cs typeface="Arial" pitchFamily="34" charset="0"/>
              </a:rPr>
              <a:t>Ley General de Contabilidad Gubernamental</a:t>
            </a:r>
          </a:p>
          <a:p>
            <a:pPr lvl="1">
              <a:buClr>
                <a:srgbClr val="7030A0"/>
              </a:buClr>
              <a:buFont typeface="Wingdings" pitchFamily="2" charset="2"/>
              <a:buChar char="q"/>
            </a:pPr>
            <a:r>
              <a:rPr lang="es-MX" sz="1400" dirty="0" smtClean="0">
                <a:latin typeface="Arial" pitchFamily="34" charset="0"/>
                <a:cs typeface="Arial" pitchFamily="34" charset="0"/>
              </a:rPr>
              <a:t>Normas aprobadas por el CONAC</a:t>
            </a:r>
          </a:p>
          <a:p>
            <a:pPr lvl="1">
              <a:buClr>
                <a:srgbClr val="7030A0"/>
              </a:buClr>
              <a:buFont typeface="Wingdings" pitchFamily="2" charset="2"/>
              <a:buChar char="q"/>
            </a:pPr>
            <a:r>
              <a:rPr lang="es-MX" sz="1400" dirty="0" smtClean="0">
                <a:latin typeface="Arial" pitchFamily="34" charset="0"/>
                <a:cs typeface="Arial" pitchFamily="34" charset="0"/>
              </a:rPr>
              <a:t>Otras normas locales</a:t>
            </a:r>
          </a:p>
          <a:p>
            <a:pPr>
              <a:buClr>
                <a:srgbClr val="7030A0"/>
              </a:buClr>
            </a:pPr>
            <a:r>
              <a:rPr lang="es-MX" sz="1400" dirty="0" smtClean="0">
                <a:latin typeface="Arial" pitchFamily="34" charset="0"/>
                <a:cs typeface="Arial" pitchFamily="34" charset="0"/>
              </a:rPr>
              <a:t> </a:t>
            </a:r>
          </a:p>
          <a:p>
            <a:pPr marL="342900" lvl="0" indent="-342900">
              <a:buFont typeface="+mj-lt"/>
              <a:buAutoNum type="arabicPeriod" startAt="2"/>
            </a:pPr>
            <a:r>
              <a:rPr lang="es-MX" sz="1400" b="1" dirty="0" smtClean="0">
                <a:solidFill>
                  <a:schemeClr val="bg1"/>
                </a:solidFill>
                <a:latin typeface="Arial" pitchFamily="34" charset="0"/>
                <a:cs typeface="Arial" pitchFamily="34" charset="0"/>
              </a:rPr>
              <a:t>CONTENIDO DE LA CUENTA PÚBLICA ESTATAL</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Información contable</a:t>
            </a:r>
          </a:p>
          <a:p>
            <a:pPr lvl="1">
              <a:buClr>
                <a:srgbClr val="7030A0"/>
              </a:buClr>
              <a:buFont typeface="Wingdings" pitchFamily="2" charset="2"/>
              <a:buChar char="q"/>
            </a:pPr>
            <a:r>
              <a:rPr lang="es-MX" sz="1400" dirty="0" smtClean="0">
                <a:latin typeface="Arial" pitchFamily="34" charset="0"/>
                <a:cs typeface="Arial" pitchFamily="34" charset="0"/>
              </a:rPr>
              <a:t>Información presupuestaria</a:t>
            </a:r>
          </a:p>
          <a:p>
            <a:pPr lvl="1">
              <a:buClr>
                <a:srgbClr val="7030A0"/>
              </a:buClr>
              <a:buFont typeface="Wingdings" pitchFamily="2" charset="2"/>
              <a:buChar char="q"/>
            </a:pPr>
            <a:r>
              <a:rPr lang="es-MX" sz="1400" dirty="0" smtClean="0">
                <a:latin typeface="Arial" pitchFamily="34" charset="0"/>
                <a:cs typeface="Arial" pitchFamily="34" charset="0"/>
              </a:rPr>
              <a:t>Información programática</a:t>
            </a:r>
          </a:p>
          <a:p>
            <a:pPr lvl="1">
              <a:buClr>
                <a:srgbClr val="7030A0"/>
              </a:buClr>
              <a:buFont typeface="Wingdings" pitchFamily="2" charset="2"/>
              <a:buChar char="q"/>
            </a:pPr>
            <a:r>
              <a:rPr lang="es-MX" sz="1400" dirty="0" smtClean="0">
                <a:latin typeface="Arial" pitchFamily="34" charset="0"/>
                <a:cs typeface="Arial" pitchFamily="34" charset="0"/>
              </a:rPr>
              <a:t>Análisis cualitativo de los indicadores de la postura fiscal.</a:t>
            </a:r>
          </a:p>
          <a:p>
            <a:r>
              <a:rPr lang="es-MX" sz="1400" dirty="0" smtClean="0">
                <a:latin typeface="Arial" pitchFamily="34" charset="0"/>
                <a:cs typeface="Arial" pitchFamily="34" charset="0"/>
              </a:rPr>
              <a:t> </a:t>
            </a:r>
          </a:p>
          <a:p>
            <a:pPr marL="342900" lvl="0" indent="-342900">
              <a:buFont typeface="+mj-lt"/>
              <a:buAutoNum type="arabicPeriod" startAt="3"/>
            </a:pPr>
            <a:r>
              <a:rPr lang="es-MX" sz="1400" b="1" dirty="0" smtClean="0">
                <a:latin typeface="Arial" pitchFamily="34" charset="0"/>
                <a:cs typeface="Arial" pitchFamily="34" charset="0"/>
              </a:rPr>
              <a:t>ARMONIZACIÓN DE LA ESTRUCTURA DE LA CUENTA PÚBLICA ESTATAL</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Estructura de la Cuenta Pública</a:t>
            </a:r>
          </a:p>
          <a:p>
            <a:pPr lvl="1">
              <a:buClr>
                <a:srgbClr val="7030A0"/>
              </a:buClr>
              <a:buFont typeface="Wingdings" pitchFamily="2" charset="2"/>
              <a:buChar char="q"/>
            </a:pPr>
            <a:r>
              <a:rPr lang="es-MX" sz="1400" dirty="0" smtClean="0">
                <a:latin typeface="Arial" pitchFamily="34" charset="0"/>
                <a:cs typeface="Arial" pitchFamily="34" charset="0"/>
              </a:rPr>
              <a:t>Información adicional a presentar en la Cuenta Pública</a:t>
            </a:r>
          </a:p>
          <a:p>
            <a:r>
              <a:rPr lang="es-MX" sz="1400" dirty="0" smtClean="0">
                <a:latin typeface="Arial" pitchFamily="34" charset="0"/>
                <a:cs typeface="Arial" pitchFamily="34" charset="0"/>
              </a:rPr>
              <a:t> </a:t>
            </a:r>
          </a:p>
          <a:p>
            <a:pPr marL="342900" lvl="0" indent="-342900">
              <a:buFont typeface="+mj-lt"/>
              <a:buAutoNum type="arabicPeriod" startAt="4"/>
            </a:pPr>
            <a:r>
              <a:rPr lang="es-MX" sz="1400" b="1" dirty="0" smtClean="0">
                <a:latin typeface="Arial" pitchFamily="34" charset="0"/>
                <a:cs typeface="Arial" pitchFamily="34" charset="0"/>
              </a:rPr>
              <a:t>EJEMPLOS DE INGRACIÓN DE LA CUENTA PÚBLICA</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Consolidación de estados financieros</a:t>
            </a:r>
          </a:p>
          <a:p>
            <a:pPr lvl="1">
              <a:buClr>
                <a:srgbClr val="7030A0"/>
              </a:buClr>
              <a:buFont typeface="Wingdings" pitchFamily="2" charset="2"/>
              <a:buChar char="q"/>
            </a:pPr>
            <a:r>
              <a:rPr lang="es-MX" sz="1400" dirty="0" smtClean="0">
                <a:latin typeface="Arial" pitchFamily="34" charset="0"/>
                <a:cs typeface="Arial" pitchFamily="34" charset="0"/>
              </a:rPr>
              <a:t>Conciliación de ingresos y egresos presupuestarios y patrimoniales </a:t>
            </a:r>
          </a:p>
          <a:p>
            <a:pPr marL="274320" lvl="0" indent="-274320">
              <a:spcBef>
                <a:spcPts val="600"/>
              </a:spcBef>
              <a:buClr>
                <a:schemeClr val="tx2"/>
              </a:buClr>
              <a:buSzPct val="73000"/>
            </a:pPr>
            <a:endParaRPr kumimoji="0" lang="es-MX" sz="1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6" name="5 Rectángulo redondeado"/>
          <p:cNvSpPr/>
          <p:nvPr/>
        </p:nvSpPr>
        <p:spPr>
          <a:xfrm>
            <a:off x="500034" y="357166"/>
            <a:ext cx="5357850"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CONTENIDO</a:t>
            </a:r>
            <a:endParaRPr lang="es-MX" sz="3200" b="1" dirty="0"/>
          </a:p>
        </p:txBody>
      </p:sp>
    </p:spTree>
  </p:cSld>
  <p:clrMapOvr>
    <a:masterClrMapping/>
  </p:clrMapOvr>
  <p:transition>
    <p:pull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72066" y="1228724"/>
            <a:ext cx="3746032" cy="2057400"/>
          </a:xfrm>
        </p:spPr>
        <p:txBody>
          <a:bodyPr>
            <a:normAutofit/>
          </a:bodyPr>
          <a:lstStyle/>
          <a:p>
            <a:pPr algn="ctr"/>
            <a:r>
              <a:rPr lang="es-MX" sz="4400" cap="none"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INFORMACIÓN CONTABLE</a:t>
            </a:r>
            <a:endParaRPr lang="es-MX" sz="4400" cap="none"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7" name="6 Marcador de posición de imagen" descr="edos fi.jpg"/>
          <p:cNvPicPr>
            <a:picLocks noGrp="1" noChangeAspect="1"/>
          </p:cNvPicPr>
          <p:nvPr>
            <p:ph type="pic" idx="1"/>
          </p:nvPr>
        </p:nvPicPr>
        <p:blipFill>
          <a:blip r:embed="rId2" cstate="print"/>
          <a:srcRect l="12746" r="12746"/>
          <a:stretch>
            <a:fillRect/>
          </a:stretch>
        </p:blipFill>
        <p:spPr/>
      </p:pic>
    </p:spTree>
  </p:cSld>
  <p:clrMapOvr>
    <a:masterClrMapping/>
  </p:clrMapOvr>
  <p:transition>
    <p:cover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357158" y="1071546"/>
          <a:ext cx="7500990" cy="5572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a:off x="357158" y="214290"/>
            <a:ext cx="5357850" cy="5715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Información Contable</a:t>
            </a:r>
            <a:endParaRPr lang="es-MX" sz="3200" b="1" dirty="0"/>
          </a:p>
        </p:txBody>
      </p:sp>
    </p:spTree>
  </p:cSld>
  <p:clrMapOvr>
    <a:masterClrMapping/>
  </p:clrMapOvr>
  <p:transition>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500034" y="1142984"/>
          <a:ext cx="7143800"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42876" y="0"/>
            <a:ext cx="9358346" cy="71437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Logo_5 (1).gif"/>
          <p:cNvPicPr>
            <a:picLocks noGrp="1" noChangeAspect="1"/>
          </p:cNvPicPr>
          <p:nvPr>
            <p:ph idx="1"/>
          </p:nvPr>
        </p:nvPicPr>
        <p:blipFill>
          <a:blip r:embed="rId2" cstate="print"/>
          <a:stretch>
            <a:fillRect/>
          </a:stretch>
        </p:blipFill>
        <p:spPr>
          <a:xfrm>
            <a:off x="6207136" y="214290"/>
            <a:ext cx="1651012" cy="571504"/>
          </a:xfrm>
        </p:spPr>
      </p:pic>
      <p:sp>
        <p:nvSpPr>
          <p:cNvPr id="5" name="2 Marcador de contenido"/>
          <p:cNvSpPr txBox="1">
            <a:spLocks/>
          </p:cNvSpPr>
          <p:nvPr/>
        </p:nvSpPr>
        <p:spPr>
          <a:xfrm>
            <a:off x="571472" y="1330958"/>
            <a:ext cx="7072362" cy="5027000"/>
          </a:xfrm>
          <a:prstGeom prst="rect">
            <a:avLst/>
          </a:prstGeom>
        </p:spPr>
        <p:txBody>
          <a:bodyPr vert="horz">
            <a:noAutofit/>
          </a:bodyPr>
          <a:lstStyle/>
          <a:p>
            <a:pPr marL="342900" lvl="0" indent="-342900">
              <a:buFont typeface="+mj-lt"/>
              <a:buAutoNum type="arabicPeriod"/>
            </a:pPr>
            <a:r>
              <a:rPr lang="es-MX" sz="1400" b="1" dirty="0" smtClean="0">
                <a:latin typeface="Arial" pitchFamily="34" charset="0"/>
                <a:cs typeface="Arial" pitchFamily="34" charset="0"/>
              </a:rPr>
              <a:t>FUNDAMENTO LEGAL DE LA CUENTA PÚBLICA</a:t>
            </a:r>
          </a:p>
          <a:p>
            <a:pPr marL="342900" lvl="0" indent="-342900"/>
            <a:endParaRPr lang="es-MX" sz="1400" b="1"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Constitución Política de los Estados Unidos Mexicanos</a:t>
            </a:r>
          </a:p>
          <a:p>
            <a:pPr lvl="1">
              <a:buClr>
                <a:srgbClr val="7030A0"/>
              </a:buClr>
              <a:buFont typeface="Wingdings" pitchFamily="2" charset="2"/>
              <a:buChar char="q"/>
            </a:pPr>
            <a:r>
              <a:rPr lang="es-MX" sz="1400" dirty="0" smtClean="0">
                <a:latin typeface="Arial" pitchFamily="34" charset="0"/>
                <a:cs typeface="Arial" pitchFamily="34" charset="0"/>
              </a:rPr>
              <a:t>Constitución Política del Estado</a:t>
            </a:r>
          </a:p>
          <a:p>
            <a:pPr lvl="1">
              <a:buClr>
                <a:srgbClr val="7030A0"/>
              </a:buClr>
              <a:buFont typeface="Wingdings" pitchFamily="2" charset="2"/>
              <a:buChar char="q"/>
            </a:pPr>
            <a:r>
              <a:rPr lang="es-MX" sz="1400" dirty="0" smtClean="0">
                <a:latin typeface="Arial" pitchFamily="34" charset="0"/>
                <a:cs typeface="Arial" pitchFamily="34" charset="0"/>
              </a:rPr>
              <a:t>Ley General de Contabilidad Gubernamental</a:t>
            </a:r>
          </a:p>
          <a:p>
            <a:pPr lvl="1">
              <a:buClr>
                <a:srgbClr val="7030A0"/>
              </a:buClr>
              <a:buFont typeface="Wingdings" pitchFamily="2" charset="2"/>
              <a:buChar char="q"/>
            </a:pPr>
            <a:r>
              <a:rPr lang="es-MX" sz="1400" dirty="0" smtClean="0">
                <a:latin typeface="Arial" pitchFamily="34" charset="0"/>
                <a:cs typeface="Arial" pitchFamily="34" charset="0"/>
              </a:rPr>
              <a:t>Normas aprobadas por el CONAC</a:t>
            </a:r>
          </a:p>
          <a:p>
            <a:pPr lvl="1">
              <a:buClr>
                <a:srgbClr val="7030A0"/>
              </a:buClr>
              <a:buFont typeface="Wingdings" pitchFamily="2" charset="2"/>
              <a:buChar char="q"/>
            </a:pPr>
            <a:r>
              <a:rPr lang="es-MX" sz="1400" dirty="0" smtClean="0">
                <a:latin typeface="Arial" pitchFamily="34" charset="0"/>
                <a:cs typeface="Arial" pitchFamily="34" charset="0"/>
              </a:rPr>
              <a:t>Otras normas locales</a:t>
            </a:r>
          </a:p>
          <a:p>
            <a:pPr>
              <a:buClr>
                <a:srgbClr val="7030A0"/>
              </a:buClr>
            </a:pPr>
            <a:r>
              <a:rPr lang="es-MX" sz="1400" dirty="0" smtClean="0">
                <a:latin typeface="Arial" pitchFamily="34" charset="0"/>
                <a:cs typeface="Arial" pitchFamily="34" charset="0"/>
              </a:rPr>
              <a:t> </a:t>
            </a:r>
          </a:p>
          <a:p>
            <a:pPr marL="342900" lvl="0" indent="-342900">
              <a:buFont typeface="+mj-lt"/>
              <a:buAutoNum type="arabicPeriod" startAt="2"/>
            </a:pPr>
            <a:r>
              <a:rPr lang="es-MX" sz="1400" b="1" dirty="0" smtClean="0">
                <a:latin typeface="Arial" pitchFamily="34" charset="0"/>
                <a:cs typeface="Arial" pitchFamily="34" charset="0"/>
              </a:rPr>
              <a:t>CONTENIDO DE LA CUENTA PÚBLICA ESTATAL</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Información contable</a:t>
            </a:r>
          </a:p>
          <a:p>
            <a:pPr lvl="1">
              <a:buClr>
                <a:srgbClr val="7030A0"/>
              </a:buClr>
              <a:buFont typeface="Wingdings" pitchFamily="2" charset="2"/>
              <a:buChar char="q"/>
            </a:pPr>
            <a:r>
              <a:rPr lang="es-MX" sz="1400" dirty="0" smtClean="0">
                <a:latin typeface="Arial" pitchFamily="34" charset="0"/>
                <a:cs typeface="Arial" pitchFamily="34" charset="0"/>
              </a:rPr>
              <a:t>Información presupuestaria</a:t>
            </a:r>
          </a:p>
          <a:p>
            <a:pPr lvl="1">
              <a:buClr>
                <a:srgbClr val="7030A0"/>
              </a:buClr>
              <a:buFont typeface="Wingdings" pitchFamily="2" charset="2"/>
              <a:buChar char="q"/>
            </a:pPr>
            <a:r>
              <a:rPr lang="es-MX" sz="1400" dirty="0" smtClean="0">
                <a:latin typeface="Arial" pitchFamily="34" charset="0"/>
                <a:cs typeface="Arial" pitchFamily="34" charset="0"/>
              </a:rPr>
              <a:t>Información programática</a:t>
            </a:r>
          </a:p>
          <a:p>
            <a:pPr lvl="1">
              <a:buClr>
                <a:srgbClr val="7030A0"/>
              </a:buClr>
              <a:buFont typeface="Wingdings" pitchFamily="2" charset="2"/>
              <a:buChar char="q"/>
            </a:pPr>
            <a:r>
              <a:rPr lang="es-MX" sz="1400" dirty="0" smtClean="0">
                <a:latin typeface="Arial" pitchFamily="34" charset="0"/>
                <a:cs typeface="Arial" pitchFamily="34" charset="0"/>
              </a:rPr>
              <a:t>Análisis cualitativo de los indicadores de la postura fiscal.</a:t>
            </a:r>
          </a:p>
          <a:p>
            <a:r>
              <a:rPr lang="es-MX" sz="1400" dirty="0" smtClean="0">
                <a:latin typeface="Arial" pitchFamily="34" charset="0"/>
                <a:cs typeface="Arial" pitchFamily="34" charset="0"/>
              </a:rPr>
              <a:t> </a:t>
            </a:r>
          </a:p>
          <a:p>
            <a:pPr marL="342900" lvl="0" indent="-342900">
              <a:buFont typeface="+mj-lt"/>
              <a:buAutoNum type="arabicPeriod" startAt="3"/>
            </a:pPr>
            <a:r>
              <a:rPr lang="es-MX" sz="1400" b="1" dirty="0" smtClean="0">
                <a:latin typeface="Arial" pitchFamily="34" charset="0"/>
                <a:cs typeface="Arial" pitchFamily="34" charset="0"/>
              </a:rPr>
              <a:t>ARMONIZACIÓN DE LA ESTRUCTURA DE LA CUENTA PÚBLICA ESTATAL</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Estructura de la Cuenta Pública</a:t>
            </a:r>
          </a:p>
          <a:p>
            <a:pPr lvl="1">
              <a:buClr>
                <a:srgbClr val="7030A0"/>
              </a:buClr>
              <a:buFont typeface="Wingdings" pitchFamily="2" charset="2"/>
              <a:buChar char="q"/>
            </a:pPr>
            <a:r>
              <a:rPr lang="es-MX" sz="1400" dirty="0" smtClean="0">
                <a:latin typeface="Arial" pitchFamily="34" charset="0"/>
                <a:cs typeface="Arial" pitchFamily="34" charset="0"/>
              </a:rPr>
              <a:t>Información adicional a presentar en la Cuenta Pública</a:t>
            </a:r>
          </a:p>
          <a:p>
            <a:r>
              <a:rPr lang="es-MX" sz="1400" dirty="0" smtClean="0">
                <a:latin typeface="Arial" pitchFamily="34" charset="0"/>
                <a:cs typeface="Arial" pitchFamily="34" charset="0"/>
              </a:rPr>
              <a:t> </a:t>
            </a:r>
          </a:p>
          <a:p>
            <a:pPr marL="342900" lvl="0" indent="-342900">
              <a:buFont typeface="+mj-lt"/>
              <a:buAutoNum type="arabicPeriod" startAt="4"/>
            </a:pPr>
            <a:r>
              <a:rPr lang="es-MX" sz="1400" b="1" dirty="0" smtClean="0">
                <a:latin typeface="Arial" pitchFamily="34" charset="0"/>
                <a:cs typeface="Arial" pitchFamily="34" charset="0"/>
              </a:rPr>
              <a:t>EJEMPLOS DE INTEGRACIÓN DE LA CUENTA PÚBLICA</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Consolidación de estados financieros</a:t>
            </a:r>
          </a:p>
          <a:p>
            <a:pPr lvl="1">
              <a:buClr>
                <a:srgbClr val="7030A0"/>
              </a:buClr>
              <a:buFont typeface="Wingdings" pitchFamily="2" charset="2"/>
              <a:buChar char="q"/>
            </a:pPr>
            <a:r>
              <a:rPr lang="es-MX" sz="1400" dirty="0" smtClean="0">
                <a:latin typeface="Arial" pitchFamily="34" charset="0"/>
                <a:cs typeface="Arial" pitchFamily="34" charset="0"/>
              </a:rPr>
              <a:t>Conciliación de ingresos y egresos presupuestarios y patrimoniales </a:t>
            </a:r>
          </a:p>
          <a:p>
            <a:pPr marL="274320" lvl="0" indent="-274320">
              <a:spcBef>
                <a:spcPts val="600"/>
              </a:spcBef>
              <a:buClr>
                <a:schemeClr val="tx2"/>
              </a:buClr>
              <a:buSzPct val="73000"/>
            </a:pPr>
            <a:endParaRPr kumimoji="0" lang="es-MX" sz="1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6" name="5 Rectángulo redondeado"/>
          <p:cNvSpPr/>
          <p:nvPr/>
        </p:nvSpPr>
        <p:spPr>
          <a:xfrm>
            <a:off x="500034" y="357166"/>
            <a:ext cx="5357850"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CONTENIDO</a:t>
            </a:r>
            <a:endParaRPr lang="es-MX" sz="3200" b="1"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000108"/>
            <a:ext cx="7429552" cy="5930085"/>
          </a:xfrm>
          <a:prstGeom prst="rect">
            <a:avLst/>
          </a:prstGeom>
        </p:spPr>
        <p:txBody>
          <a:bodyPr wrap="square">
            <a:spAutoFit/>
          </a:bodyPr>
          <a:lstStyle/>
          <a:p>
            <a:pPr marL="358775" indent="-358775" algn="just">
              <a:lnSpc>
                <a:spcPct val="150000"/>
              </a:lnSpc>
              <a:buFont typeface="Wingdings" pitchFamily="2" charset="2"/>
              <a:buChar char="q"/>
            </a:pPr>
            <a:r>
              <a:rPr lang="es-MX" sz="1700" dirty="0" smtClean="0">
                <a:latin typeface="Arial" pitchFamily="34" charset="0"/>
                <a:cs typeface="Arial" pitchFamily="34" charset="0"/>
              </a:rPr>
              <a:t>El monto determinado en la columna Resultados del Ejercicio (Ahorro/ </a:t>
            </a:r>
            <a:r>
              <a:rPr lang="es-MX" sz="1700" dirty="0" err="1" smtClean="0">
                <a:latin typeface="Arial" pitchFamily="34" charset="0"/>
                <a:cs typeface="Arial" pitchFamily="34" charset="0"/>
              </a:rPr>
              <a:t>Desahorro</a:t>
            </a:r>
            <a:r>
              <a:rPr lang="es-MX" sz="1700" dirty="0" smtClean="0">
                <a:latin typeface="Arial" pitchFamily="34" charset="0"/>
                <a:cs typeface="Arial" pitchFamily="34" charset="0"/>
              </a:rPr>
              <a:t>) debe ser el mismo que se muestra en el Estado de Actividades en la columna del mismo nombre.</a:t>
            </a:r>
          </a:p>
          <a:p>
            <a:pPr marL="358775" indent="-358775" algn="just">
              <a:lnSpc>
                <a:spcPct val="150000"/>
              </a:lnSpc>
            </a:pPr>
            <a:endParaRPr lang="es-MX" sz="1700" dirty="0" smtClean="0">
              <a:latin typeface="Arial" pitchFamily="34" charset="0"/>
              <a:cs typeface="Arial" pitchFamily="34" charset="0"/>
            </a:endParaRPr>
          </a:p>
          <a:p>
            <a:pPr marL="358775" indent="-358775" algn="just">
              <a:lnSpc>
                <a:spcPct val="150000"/>
              </a:lnSpc>
              <a:buFont typeface="Wingdings" pitchFamily="2" charset="2"/>
              <a:buChar char="q"/>
            </a:pPr>
            <a:r>
              <a:rPr lang="es-MX" sz="1700" dirty="0" smtClean="0">
                <a:latin typeface="Arial" pitchFamily="34" charset="0"/>
                <a:cs typeface="Arial" pitchFamily="34" charset="0"/>
              </a:rPr>
              <a:t>El importe que se muestra en cada uno de los rubros que componen la Hacienda Pública/Patrimonio debe  que  ser  el  mismo  que  el  que  se  refleje  en  el  Estado  de  Variaciones  del  Hacienda Pública/Patrimonio del mismo período.</a:t>
            </a:r>
          </a:p>
          <a:p>
            <a:pPr marL="358775" indent="-358775" algn="just">
              <a:lnSpc>
                <a:spcPct val="150000"/>
              </a:lnSpc>
              <a:buFont typeface="Wingdings" pitchFamily="2" charset="2"/>
              <a:buChar char="q"/>
            </a:pPr>
            <a:endParaRPr lang="es-MX" sz="1700" dirty="0" smtClean="0">
              <a:latin typeface="Arial" pitchFamily="34" charset="0"/>
              <a:cs typeface="Arial" pitchFamily="34" charset="0"/>
            </a:endParaRPr>
          </a:p>
          <a:p>
            <a:pPr marL="358775" indent="-358775" algn="just">
              <a:lnSpc>
                <a:spcPct val="150000"/>
              </a:lnSpc>
              <a:buFont typeface="Wingdings" pitchFamily="2" charset="2"/>
              <a:buChar char="q"/>
            </a:pPr>
            <a:r>
              <a:rPr lang="es-MX" sz="1700" dirty="0" smtClean="0">
                <a:latin typeface="Arial" pitchFamily="34" charset="0"/>
                <a:cs typeface="Arial" pitchFamily="34" charset="0"/>
              </a:rPr>
              <a:t>Los saldos de cada uno de los rubros del activo deben ser los mismos que los que se muestran en el Estado Analítico del Activo.</a:t>
            </a:r>
          </a:p>
          <a:p>
            <a:pPr marL="358775" indent="-358775" algn="just">
              <a:lnSpc>
                <a:spcPct val="150000"/>
              </a:lnSpc>
              <a:buFont typeface="Wingdings" pitchFamily="2" charset="2"/>
              <a:buChar char="q"/>
            </a:pPr>
            <a:endParaRPr lang="es-MX" sz="1700" dirty="0" smtClean="0">
              <a:latin typeface="Arial" pitchFamily="34" charset="0"/>
              <a:cs typeface="Arial" pitchFamily="34" charset="0"/>
            </a:endParaRPr>
          </a:p>
          <a:p>
            <a:pPr marL="358775" indent="-358775" algn="just">
              <a:lnSpc>
                <a:spcPct val="150000"/>
              </a:lnSpc>
              <a:buFont typeface="Wingdings" pitchFamily="2" charset="2"/>
              <a:buChar char="q"/>
            </a:pPr>
            <a:r>
              <a:rPr lang="es-MX" sz="1700" dirty="0" smtClean="0">
                <a:latin typeface="Arial" pitchFamily="34" charset="0"/>
                <a:cs typeface="Arial" pitchFamily="34" charset="0"/>
              </a:rPr>
              <a:t>Los saldos de cada uno de los rubros del Pasivo  deben ser los mismos que los que se muestran en el Estado Analítico de la Deuda y Otros Pasivos.</a:t>
            </a:r>
            <a:endParaRPr lang="es-MX" sz="1700" dirty="0">
              <a:latin typeface="Arial" pitchFamily="34" charset="0"/>
              <a:cs typeface="Arial" pitchFamily="34" charset="0"/>
            </a:endParaRPr>
          </a:p>
        </p:txBody>
      </p:sp>
      <p:sp>
        <p:nvSpPr>
          <p:cNvPr id="5" name="4 Rectángulo"/>
          <p:cNvSpPr/>
          <p:nvPr/>
        </p:nvSpPr>
        <p:spPr>
          <a:xfrm>
            <a:off x="428596" y="467005"/>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
        <p:nvSpPr>
          <p:cNvPr id="6" name="5 Flecha derecha">
            <a:hlinkClick r:id="rId2" action="ppaction://hlinkpres?slideindex=16&amp;slidetitle=Diapositiva 16"/>
          </p:cNvPr>
          <p:cNvSpPr/>
          <p:nvPr/>
        </p:nvSpPr>
        <p:spPr>
          <a:xfrm>
            <a:off x="7022616" y="6444830"/>
            <a:ext cx="62121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500034" y="1357298"/>
          <a:ext cx="7143800"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b="61074"/>
          <a:stretch>
            <a:fillRect/>
          </a:stretch>
        </p:blipFill>
        <p:spPr bwMode="auto">
          <a:xfrm>
            <a:off x="0" y="142876"/>
            <a:ext cx="9144000" cy="6286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t="38004"/>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1332032"/>
            <a:ext cx="7215238" cy="5107873"/>
          </a:xfrm>
          <a:prstGeom prst="rect">
            <a:avLst/>
          </a:prstGeom>
        </p:spPr>
        <p:txBody>
          <a:bodyPr wrap="square">
            <a:spAutoFit/>
          </a:bodyPr>
          <a:lstStyle/>
          <a:p>
            <a:pPr marL="358775" indent="-358775" algn="just">
              <a:lnSpc>
                <a:spcPct val="150000"/>
              </a:lnSpc>
              <a:buFont typeface="Wingdings" pitchFamily="2" charset="2"/>
              <a:buChar char="q"/>
            </a:pPr>
            <a:r>
              <a:rPr lang="es-MX" sz="2200" dirty="0" smtClean="0">
                <a:latin typeface="Arial" pitchFamily="34" charset="0"/>
                <a:cs typeface="Arial" pitchFamily="34" charset="0"/>
              </a:rPr>
              <a:t>El monto determinado en la columna Resultados del Ejercicio (Ahorro/ </a:t>
            </a:r>
            <a:r>
              <a:rPr lang="es-MX" sz="2200" dirty="0" err="1" smtClean="0">
                <a:latin typeface="Arial" pitchFamily="34" charset="0"/>
                <a:cs typeface="Arial" pitchFamily="34" charset="0"/>
              </a:rPr>
              <a:t>Desahorro</a:t>
            </a:r>
            <a:r>
              <a:rPr lang="es-MX" sz="2200" dirty="0" smtClean="0">
                <a:latin typeface="Arial" pitchFamily="34" charset="0"/>
                <a:cs typeface="Arial" pitchFamily="34" charset="0"/>
              </a:rPr>
              <a:t>) debe ser el mismo que se muestra en el Estado de Situación Financiera en la columna del mismo nombre.</a:t>
            </a:r>
          </a:p>
          <a:p>
            <a:pPr marL="358775" indent="-358775" algn="just">
              <a:lnSpc>
                <a:spcPct val="150000"/>
              </a:lnSpc>
              <a:buFont typeface="Wingdings" pitchFamily="2" charset="2"/>
              <a:buChar char="q"/>
            </a:pPr>
            <a:endParaRPr lang="es-MX" sz="2200" dirty="0" smtClean="0">
              <a:latin typeface="Arial" pitchFamily="34" charset="0"/>
              <a:cs typeface="Arial" pitchFamily="34" charset="0"/>
            </a:endParaRPr>
          </a:p>
          <a:p>
            <a:pPr marL="358775" indent="-358775" algn="just">
              <a:lnSpc>
                <a:spcPct val="150000"/>
              </a:lnSpc>
              <a:buFont typeface="Wingdings" pitchFamily="2" charset="2"/>
              <a:buChar char="q"/>
            </a:pPr>
            <a:r>
              <a:rPr lang="es-MX" sz="2200" dirty="0" smtClean="0">
                <a:latin typeface="Arial" pitchFamily="34" charset="0"/>
                <a:cs typeface="Arial" pitchFamily="34" charset="0"/>
              </a:rPr>
              <a:t>El importe que se muestra en la columna de Resultados del Ejercicio (Ahorro/ </a:t>
            </a:r>
            <a:r>
              <a:rPr lang="es-MX" sz="2200" dirty="0" err="1" smtClean="0">
                <a:latin typeface="Arial" pitchFamily="34" charset="0"/>
                <a:cs typeface="Arial" pitchFamily="34" charset="0"/>
              </a:rPr>
              <a:t>Desahorro</a:t>
            </a:r>
            <a:r>
              <a:rPr lang="es-MX" sz="2200" dirty="0" smtClean="0">
                <a:latin typeface="Arial" pitchFamily="34" charset="0"/>
                <a:cs typeface="Arial" pitchFamily="34" charset="0"/>
              </a:rPr>
              <a:t>) tiene que ser  el mismo que aparece  en  el  rubro correspondiente del  Estado de  Variaciones  en  la  Hacienda Pública/Patrimonio.</a:t>
            </a:r>
            <a:endParaRPr lang="es-MX" sz="2200" dirty="0">
              <a:latin typeface="Arial" pitchFamily="34" charset="0"/>
              <a:cs typeface="Arial" pitchFamily="34" charset="0"/>
            </a:endParaRPr>
          </a:p>
        </p:txBody>
      </p:sp>
      <p:sp>
        <p:nvSpPr>
          <p:cNvPr id="5" name="4 Rectángulo"/>
          <p:cNvSpPr/>
          <p:nvPr/>
        </p:nvSpPr>
        <p:spPr>
          <a:xfrm>
            <a:off x="500034" y="428604"/>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
        <p:nvSpPr>
          <p:cNvPr id="6" name="5 Flecha derecha">
            <a:hlinkClick r:id="rId2" action="ppaction://hlinkpres?slideindex=16&amp;slidetitle=Diapositiva 16"/>
          </p:cNvPr>
          <p:cNvSpPr/>
          <p:nvPr/>
        </p:nvSpPr>
        <p:spPr>
          <a:xfrm>
            <a:off x="7286644" y="6286520"/>
            <a:ext cx="62121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500034" y="1142984"/>
          <a:ext cx="7143800"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mb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cstate="print"/>
          <a:srcRect/>
          <a:stretch>
            <a:fillRect/>
          </a:stretch>
        </p:blipFill>
        <p:spPr bwMode="auto">
          <a:xfrm>
            <a:off x="32" y="71462"/>
            <a:ext cx="9144000" cy="6858000"/>
          </a:xfrm>
          <a:prstGeom prst="rect">
            <a:avLst/>
          </a:prstGeom>
          <a:noFill/>
          <a:ln w="9525">
            <a:noFill/>
            <a:miter lim="800000"/>
            <a:headEnd/>
            <a:tailEnd/>
          </a:ln>
          <a:effectLst/>
        </p:spPr>
      </p:pic>
    </p:spTree>
  </p:cSld>
  <p:clrMapOvr>
    <a:masterClrMapping/>
  </p:clrMapOvr>
  <p:transition>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7429552" cy="5124480"/>
          </a:xfrm>
          <a:prstGeom prst="rect">
            <a:avLst/>
          </a:prstGeom>
        </p:spPr>
        <p:txBody>
          <a:bodyPr wrap="square">
            <a:spAutoFit/>
          </a:bodyPr>
          <a:lstStyle/>
          <a:p>
            <a:pPr marL="358775" indent="-358775" algn="just">
              <a:lnSpc>
                <a:spcPct val="150000"/>
              </a:lnSpc>
              <a:buFont typeface="Wingdings" pitchFamily="2" charset="2"/>
              <a:buChar char="q"/>
            </a:pPr>
            <a:r>
              <a:rPr lang="es-MX" sz="2000" dirty="0" smtClean="0">
                <a:latin typeface="Arial" pitchFamily="34" charset="0"/>
                <a:cs typeface="Arial" pitchFamily="34" charset="0"/>
              </a:rPr>
              <a:t>Para  elaborar  el  Estado  de  Variación  en  la  Hacienda  Pública,  se  utilizan  los  saldos  del  rubro  de Hacienda  Pública/Patrimonio del  Estado de  Situación  Financiera  comparativo  de  dos  años,  el  año actual y el año anterior.</a:t>
            </a:r>
          </a:p>
          <a:p>
            <a:pPr marL="358775" indent="-358775" algn="just">
              <a:lnSpc>
                <a:spcPct val="150000"/>
              </a:lnSpc>
              <a:buFont typeface="Wingdings" pitchFamily="2" charset="2"/>
              <a:buChar char="q"/>
            </a:pPr>
            <a:endParaRPr lang="es-MX" sz="2000" dirty="0" smtClean="0">
              <a:latin typeface="Arial" pitchFamily="34" charset="0"/>
              <a:cs typeface="Arial" pitchFamily="34" charset="0"/>
            </a:endParaRPr>
          </a:p>
          <a:p>
            <a:pPr marL="358775" indent="-358775" algn="just">
              <a:lnSpc>
                <a:spcPct val="150000"/>
              </a:lnSpc>
              <a:buFont typeface="Wingdings" pitchFamily="2" charset="2"/>
              <a:buChar char="q"/>
            </a:pPr>
            <a:r>
              <a:rPr lang="es-MX" sz="2000" dirty="0" smtClean="0">
                <a:latin typeface="Arial" pitchFamily="34" charset="0"/>
                <a:cs typeface="Arial" pitchFamily="34" charset="0"/>
              </a:rPr>
              <a:t>Al  resultado  de  la  columna  de  Hacienda  Pública/Patrimonio  Generado  del  Ejercicio  se  deberá disminuir el Resultado del Ejercicio (Ahorro/</a:t>
            </a:r>
            <a:r>
              <a:rPr lang="es-MX" sz="2000" dirty="0" err="1" smtClean="0">
                <a:latin typeface="Arial" pitchFamily="34" charset="0"/>
                <a:cs typeface="Arial" pitchFamily="34" charset="0"/>
              </a:rPr>
              <a:t>Desahorro</a:t>
            </a:r>
            <a:r>
              <a:rPr lang="es-MX" sz="2000" dirty="0" smtClean="0">
                <a:latin typeface="Arial" pitchFamily="34" charset="0"/>
                <a:cs typeface="Arial" pitchFamily="34" charset="0"/>
              </a:rPr>
              <a:t>) del año anterior para evitar duplicidad en la suma total del año actual.</a:t>
            </a:r>
          </a:p>
          <a:p>
            <a:pPr marL="358775" indent="-358775" algn="just">
              <a:lnSpc>
                <a:spcPct val="150000"/>
              </a:lnSpc>
            </a:pPr>
            <a:endParaRPr lang="es-MX" sz="2000" dirty="0" smtClean="0">
              <a:latin typeface="Arial" pitchFamily="34" charset="0"/>
              <a:cs typeface="Arial" pitchFamily="34" charset="0"/>
            </a:endParaRPr>
          </a:p>
        </p:txBody>
      </p:sp>
      <p:sp>
        <p:nvSpPr>
          <p:cNvPr id="5" name="4 Rectángulo"/>
          <p:cNvSpPr/>
          <p:nvPr/>
        </p:nvSpPr>
        <p:spPr>
          <a:xfrm>
            <a:off x="428596" y="467005"/>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187312"/>
            <a:ext cx="7358114" cy="5170646"/>
          </a:xfrm>
          <a:prstGeom prst="rect">
            <a:avLst/>
          </a:prstGeom>
        </p:spPr>
        <p:txBody>
          <a:bodyPr wrap="square">
            <a:spAutoFit/>
          </a:bodyPr>
          <a:lstStyle/>
          <a:p>
            <a:pPr marL="358775" indent="-358775" algn="just">
              <a:lnSpc>
                <a:spcPct val="150000"/>
              </a:lnSpc>
              <a:buFont typeface="Wingdings" pitchFamily="2" charset="2"/>
              <a:buChar char="q"/>
            </a:pPr>
            <a:r>
              <a:rPr lang="es-MX" sz="2000" dirty="0" smtClean="0">
                <a:latin typeface="Arial" pitchFamily="34" charset="0"/>
                <a:cs typeface="Arial" pitchFamily="34" charset="0"/>
              </a:rPr>
              <a:t>El importe de la Hacienda Pública/Patrimonio Neto Final del Ejercicio (año anterior), debe sumar el Patrimonio  Neto  Inicial  Ajustado  del  Ejercicio  y  las  Variaciones  de  la  Hacienda  Pública/Patrimonio Neto del Ejercicio.</a:t>
            </a:r>
          </a:p>
          <a:p>
            <a:pPr marL="358775" indent="-358775" algn="just">
              <a:lnSpc>
                <a:spcPct val="150000"/>
              </a:lnSpc>
              <a:buFont typeface="Wingdings" pitchFamily="2" charset="2"/>
              <a:buChar char="q"/>
            </a:pPr>
            <a:endParaRPr lang="es-MX" sz="2000" dirty="0" smtClean="0">
              <a:latin typeface="Arial" pitchFamily="34" charset="0"/>
              <a:cs typeface="Arial" pitchFamily="34" charset="0"/>
            </a:endParaRPr>
          </a:p>
          <a:p>
            <a:pPr marL="358775" indent="-358775" algn="just">
              <a:lnSpc>
                <a:spcPct val="150000"/>
              </a:lnSpc>
              <a:buFont typeface="Wingdings" pitchFamily="2" charset="2"/>
              <a:buChar char="q"/>
            </a:pPr>
            <a:r>
              <a:rPr lang="es-MX" sz="2000" dirty="0" smtClean="0">
                <a:latin typeface="Arial" pitchFamily="34" charset="0"/>
                <a:cs typeface="Arial" pitchFamily="34" charset="0"/>
              </a:rPr>
              <a:t>El Saldo Neto en la Hacienda Pública/Patrimonio Neto Final del Ejercicio (año actual), debe sumar las  Rectificaciones  de  Resultados  de  Ejercicios  Anteriores,  los  Cambios  en  la  Hacienda Pública/Patrimonio  Neto  del  Ejercicio  (año  actual)  y  las  Variaciones  de  la  Hacienda Pública/Patrimonio Neto del Ejercicio (año actual).</a:t>
            </a:r>
            <a:endParaRPr lang="es-MX" sz="2000" dirty="0">
              <a:latin typeface="Arial" pitchFamily="34" charset="0"/>
              <a:cs typeface="Arial" pitchFamily="34" charset="0"/>
            </a:endParaRPr>
          </a:p>
        </p:txBody>
      </p:sp>
      <p:sp>
        <p:nvSpPr>
          <p:cNvPr id="5" name="4 Rectángulo"/>
          <p:cNvSpPr/>
          <p:nvPr/>
        </p:nvSpPr>
        <p:spPr>
          <a:xfrm>
            <a:off x="428596" y="467005"/>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
        <p:nvSpPr>
          <p:cNvPr id="6" name="5 Flecha derecha">
            <a:hlinkClick r:id="rId2" action="ppaction://hlinkpres?slideindex=16&amp;slidetitle=Diapositiva 16"/>
          </p:cNvPr>
          <p:cNvSpPr/>
          <p:nvPr/>
        </p:nvSpPr>
        <p:spPr>
          <a:xfrm>
            <a:off x="7429520" y="6373368"/>
            <a:ext cx="62121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500034" y="1214422"/>
          <a:ext cx="7143800"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1285860"/>
            <a:ext cx="7124728" cy="5169876"/>
          </a:xfrm>
        </p:spPr>
        <p:txBody>
          <a:bodyPr>
            <a:normAutofit fontScale="92500" lnSpcReduction="20000"/>
          </a:bodyPr>
          <a:lstStyle/>
          <a:p>
            <a:pPr marL="0" indent="0" algn="just">
              <a:lnSpc>
                <a:spcPct val="150000"/>
              </a:lnSpc>
              <a:buNone/>
            </a:pPr>
            <a:r>
              <a:rPr lang="es-MX" sz="2400" dirty="0" smtClean="0">
                <a:latin typeface="Arial" pitchFamily="34" charset="0"/>
                <a:cs typeface="Arial" pitchFamily="34" charset="0"/>
              </a:rPr>
              <a:t>Al término del evento los Participantes serán capaces de integrar la Cuenta Pública de una entidad federativa, con apego a la normativa de la Contabilidad Gubernamental, tomando como referente el modelo de cumplimiento realizado por el Gobierno Federal en la presentación de su Cuenta Pública del 2013, y conocerá y aplicará los recientes documentos aprobados por el Consejo Nacional de Armonización Contable, en materia de consolidación de estados financieros, conciliación entre ingresos y egresos presupuestarios y contables, entre otros.</a:t>
            </a:r>
            <a:endParaRPr lang="es-MX" sz="2400" dirty="0">
              <a:latin typeface="Arial" pitchFamily="34" charset="0"/>
              <a:cs typeface="Arial" pitchFamily="34" charset="0"/>
            </a:endParaRPr>
          </a:p>
        </p:txBody>
      </p:sp>
      <p:sp>
        <p:nvSpPr>
          <p:cNvPr id="4" name="3 Rectángulo redondeado"/>
          <p:cNvSpPr/>
          <p:nvPr/>
        </p:nvSpPr>
        <p:spPr>
          <a:xfrm>
            <a:off x="500034" y="357166"/>
            <a:ext cx="5357850"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OBJETIVO</a:t>
            </a:r>
            <a:endParaRPr lang="es-MX" sz="3200" b="1" dirty="0"/>
          </a:p>
        </p:txBody>
      </p:sp>
      <p:sp>
        <p:nvSpPr>
          <p:cNvPr id="5" name="4 Marcador de número de diapositiva"/>
          <p:cNvSpPr>
            <a:spLocks noGrp="1"/>
          </p:cNvSpPr>
          <p:nvPr>
            <p:ph type="sldNum" sz="quarter" idx="12"/>
          </p:nvPr>
        </p:nvSpPr>
        <p:spPr/>
        <p:txBody>
          <a:bodyPr/>
          <a:lstStyle/>
          <a:p>
            <a:fld id="{62DC5AF3-72BE-4D85-BC02-B24438697EC9}" type="slidenum">
              <a:rPr lang="es-MX" smtClean="0"/>
              <a:pPr/>
              <a:t>3</a:t>
            </a:fld>
            <a:endParaRPr lang="es-MX"/>
          </a:p>
        </p:txBody>
      </p:sp>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b="59844"/>
          <a:stretch>
            <a:fillRect/>
          </a:stretch>
        </p:blipFill>
        <p:spPr bwMode="auto">
          <a:xfrm>
            <a:off x="71406" y="166688"/>
            <a:ext cx="9063879" cy="61912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t="40156"/>
          <a:stretch>
            <a:fillRect/>
          </a:stretch>
        </p:blipFill>
        <p:spPr bwMode="auto">
          <a:xfrm>
            <a:off x="214282" y="285728"/>
            <a:ext cx="8715404" cy="6572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1000108"/>
            <a:ext cx="7358114" cy="6324808"/>
          </a:xfrm>
          <a:prstGeom prst="rect">
            <a:avLst/>
          </a:prstGeom>
        </p:spPr>
        <p:txBody>
          <a:bodyPr wrap="square">
            <a:spAutoFit/>
          </a:bodyPr>
          <a:lstStyle/>
          <a:p>
            <a:pPr marL="358775" indent="-358775" algn="just">
              <a:lnSpc>
                <a:spcPct val="150000"/>
              </a:lnSpc>
              <a:buFont typeface="Wingdings" pitchFamily="2" charset="2"/>
              <a:buChar char="q"/>
            </a:pPr>
            <a:r>
              <a:rPr lang="es-MX" dirty="0" smtClean="0">
                <a:latin typeface="Arial" pitchFamily="34" charset="0"/>
                <a:cs typeface="Arial" pitchFamily="34" charset="0"/>
              </a:rPr>
              <a:t>Para elaborar el Estado de Cambios en la Situación Financiera, se  utilizan  las cifras del Estado de Situación  Financiera  comparativo,  determinando  las  variaciones  obtenidas  de  la  diferencia  de  los saldos  de  cada  uno  de  los  rubros  del  activo,  pasivo  y  patrimonio  del  año  actual  menos  el  año anterior.</a:t>
            </a:r>
          </a:p>
          <a:p>
            <a:pPr marL="358775" indent="-358775" algn="just">
              <a:lnSpc>
                <a:spcPct val="150000"/>
              </a:lnSpc>
              <a:buFont typeface="Wingdings" pitchFamily="2" charset="2"/>
              <a:buChar char="q"/>
            </a:pPr>
            <a:endParaRPr lang="es-MX" dirty="0" smtClean="0">
              <a:latin typeface="Arial" pitchFamily="34" charset="0"/>
              <a:cs typeface="Arial" pitchFamily="34" charset="0"/>
            </a:endParaRPr>
          </a:p>
          <a:p>
            <a:pPr marL="358775" indent="-358775" algn="just">
              <a:lnSpc>
                <a:spcPct val="150000"/>
              </a:lnSpc>
              <a:buFont typeface="Wingdings" pitchFamily="2" charset="2"/>
              <a:buChar char="q"/>
            </a:pPr>
            <a:r>
              <a:rPr lang="es-MX" dirty="0" smtClean="0">
                <a:latin typeface="Arial" pitchFamily="34" charset="0"/>
                <a:cs typeface="Arial" pitchFamily="34" charset="0"/>
              </a:rPr>
              <a:t>Una  vez  obtenidas  las  diferencias  se  debe  identificar  aquellas  que  representan  el  origen  o  la aplicación de los recursos para cada uno de los rubros del activo, pasivo y patrimonio.</a:t>
            </a:r>
          </a:p>
          <a:p>
            <a:pPr marL="358775" indent="-358775" algn="just">
              <a:lnSpc>
                <a:spcPct val="150000"/>
              </a:lnSpc>
              <a:buFont typeface="Wingdings" pitchFamily="2" charset="2"/>
              <a:buChar char="q"/>
            </a:pPr>
            <a:endParaRPr lang="es-MX" dirty="0" smtClean="0">
              <a:latin typeface="Arial" pitchFamily="34" charset="0"/>
              <a:cs typeface="Arial" pitchFamily="34" charset="0"/>
            </a:endParaRPr>
          </a:p>
          <a:p>
            <a:pPr marL="358775" indent="-358775" algn="just">
              <a:lnSpc>
                <a:spcPct val="150000"/>
              </a:lnSpc>
              <a:buFont typeface="Wingdings" pitchFamily="2" charset="2"/>
              <a:buChar char="q"/>
            </a:pPr>
            <a:r>
              <a:rPr lang="es-MX" dirty="0" smtClean="0">
                <a:latin typeface="Arial" pitchFamily="34" charset="0"/>
                <a:cs typeface="Arial" pitchFamily="34" charset="0"/>
              </a:rPr>
              <a:t>Las variaciones negativas de los rubros del activo  del Estado de Situación Financiera  se presentan en la columna de origen del Estado de Cambios en la Situación Financiera.</a:t>
            </a:r>
          </a:p>
          <a:p>
            <a:pPr marL="358775" indent="-358775" algn="just">
              <a:lnSpc>
                <a:spcPct val="150000"/>
              </a:lnSpc>
            </a:pPr>
            <a:endParaRPr lang="es-MX" dirty="0" smtClean="0">
              <a:latin typeface="Arial" pitchFamily="34" charset="0"/>
              <a:cs typeface="Arial" pitchFamily="34" charset="0"/>
            </a:endParaRPr>
          </a:p>
        </p:txBody>
      </p:sp>
      <p:sp>
        <p:nvSpPr>
          <p:cNvPr id="5" name="4 Rectángulo"/>
          <p:cNvSpPr/>
          <p:nvPr/>
        </p:nvSpPr>
        <p:spPr>
          <a:xfrm>
            <a:off x="428596" y="357166"/>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357298"/>
            <a:ext cx="7429552" cy="4662815"/>
          </a:xfrm>
          <a:prstGeom prst="rect">
            <a:avLst/>
          </a:prstGeom>
        </p:spPr>
        <p:txBody>
          <a:bodyPr wrap="square">
            <a:spAutoFit/>
          </a:bodyPr>
          <a:lstStyle/>
          <a:p>
            <a:pPr marL="358775" indent="-358775" algn="just">
              <a:lnSpc>
                <a:spcPct val="150000"/>
              </a:lnSpc>
              <a:buFont typeface="Wingdings" pitchFamily="2" charset="2"/>
              <a:buChar char="q"/>
            </a:pPr>
            <a:r>
              <a:rPr lang="es-MX" dirty="0" smtClean="0">
                <a:latin typeface="Arial" pitchFamily="34" charset="0"/>
                <a:cs typeface="Arial" pitchFamily="34" charset="0"/>
              </a:rPr>
              <a:t>Las variaciones positivas de los rubros del activo del Estado de Situación Financiera se presentan en la columna de aplicación del Estado de Cambios en la Situación Financiera .</a:t>
            </a:r>
          </a:p>
          <a:p>
            <a:pPr marL="358775" indent="-358775" algn="just">
              <a:lnSpc>
                <a:spcPct val="150000"/>
              </a:lnSpc>
            </a:pPr>
            <a:endParaRPr lang="es-MX" dirty="0" smtClean="0">
              <a:latin typeface="Arial" pitchFamily="34" charset="0"/>
              <a:cs typeface="Arial" pitchFamily="34" charset="0"/>
            </a:endParaRPr>
          </a:p>
          <a:p>
            <a:pPr marL="358775" indent="-358775" algn="just">
              <a:lnSpc>
                <a:spcPct val="150000"/>
              </a:lnSpc>
              <a:buFont typeface="Wingdings" pitchFamily="2" charset="2"/>
              <a:buChar char="q"/>
            </a:pPr>
            <a:r>
              <a:rPr lang="es-MX" dirty="0" smtClean="0">
                <a:latin typeface="Arial" pitchFamily="34" charset="0"/>
                <a:cs typeface="Arial" pitchFamily="34" charset="0"/>
              </a:rPr>
              <a:t>Las variaciones positivas de los rubros del pasivo y patrimonio del Estado de Situación Financiera se presentan en la columna de origen del Estado de Cambios en la Situación Financiera.</a:t>
            </a:r>
          </a:p>
          <a:p>
            <a:pPr marL="358775" indent="-358775" algn="just">
              <a:lnSpc>
                <a:spcPct val="150000"/>
              </a:lnSpc>
              <a:buFont typeface="Wingdings" pitchFamily="2" charset="2"/>
              <a:buChar char="q"/>
            </a:pPr>
            <a:endParaRPr lang="es-MX" dirty="0" smtClean="0">
              <a:latin typeface="Arial" pitchFamily="34" charset="0"/>
              <a:cs typeface="Arial" pitchFamily="34" charset="0"/>
            </a:endParaRPr>
          </a:p>
          <a:p>
            <a:pPr marL="358775" indent="-358775" algn="just">
              <a:lnSpc>
                <a:spcPct val="150000"/>
              </a:lnSpc>
              <a:buFont typeface="Wingdings" pitchFamily="2" charset="2"/>
              <a:buChar char="q"/>
            </a:pPr>
            <a:r>
              <a:rPr lang="es-MX" dirty="0" smtClean="0">
                <a:latin typeface="Arial" pitchFamily="34" charset="0"/>
                <a:cs typeface="Arial" pitchFamily="34" charset="0"/>
              </a:rPr>
              <a:t>Las variaciones  negativas  de los rubros del  pasivo y patrimonio  del Estado de Situación Financiera se presentan en la columna de aplicación del Estado de Cambios en la Situación Financiera.</a:t>
            </a:r>
            <a:endParaRPr lang="es-MX" dirty="0">
              <a:latin typeface="Arial" pitchFamily="34" charset="0"/>
              <a:cs typeface="Arial" pitchFamily="34" charset="0"/>
            </a:endParaRPr>
          </a:p>
        </p:txBody>
      </p:sp>
      <p:sp>
        <p:nvSpPr>
          <p:cNvPr id="5" name="4 Rectángulo"/>
          <p:cNvSpPr/>
          <p:nvPr/>
        </p:nvSpPr>
        <p:spPr>
          <a:xfrm>
            <a:off x="428596" y="467005"/>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
        <p:nvSpPr>
          <p:cNvPr id="6" name="5 Flecha derecha">
            <a:hlinkClick r:id="rId2" action="ppaction://hlinkpres?slideindex=16&amp;slidetitle=Diapositiva 16"/>
          </p:cNvPr>
          <p:cNvSpPr/>
          <p:nvPr/>
        </p:nvSpPr>
        <p:spPr>
          <a:xfrm>
            <a:off x="7500958" y="6373368"/>
            <a:ext cx="62121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500034" y="857232"/>
          <a:ext cx="7143800"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b="45905"/>
          <a:stretch>
            <a:fillRect/>
          </a:stretch>
        </p:blipFill>
        <p:spPr bwMode="auto">
          <a:xfrm>
            <a:off x="357158" y="82551"/>
            <a:ext cx="8572560" cy="66325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t="54095"/>
          <a:stretch>
            <a:fillRect/>
          </a:stretch>
        </p:blipFill>
        <p:spPr bwMode="auto">
          <a:xfrm>
            <a:off x="214282" y="357166"/>
            <a:ext cx="8929718" cy="6561159"/>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42910" y="1357298"/>
            <a:ext cx="7000924" cy="3416320"/>
          </a:xfrm>
          <a:prstGeom prst="rect">
            <a:avLst/>
          </a:prstGeom>
        </p:spPr>
        <p:txBody>
          <a:bodyPr wrap="square">
            <a:spAutoFit/>
          </a:bodyPr>
          <a:lstStyle/>
          <a:p>
            <a:pPr marL="358775" indent="-358775" algn="just">
              <a:lnSpc>
                <a:spcPct val="150000"/>
              </a:lnSpc>
              <a:buFont typeface="Wingdings" pitchFamily="2" charset="2"/>
              <a:buChar char="q"/>
            </a:pPr>
            <a:r>
              <a:rPr lang="es-MX" sz="2400" dirty="0" smtClean="0">
                <a:latin typeface="Arial" pitchFamily="34" charset="0"/>
                <a:cs typeface="Arial" pitchFamily="34" charset="0"/>
              </a:rPr>
              <a:t>El saldo del rubro de efectivo y equivalentes del Estado de Cambios en la Situación Financiera, debe ser  igual  al  que  se  muestra  en  el  importe  de  Incremento/Disminución  Neta  en  el  Efectivo  y Equivalentes al Efectivo. </a:t>
            </a:r>
            <a:endParaRPr lang="es-MX" sz="2400" dirty="0">
              <a:latin typeface="Arial" pitchFamily="34" charset="0"/>
              <a:cs typeface="Arial" pitchFamily="34" charset="0"/>
            </a:endParaRPr>
          </a:p>
        </p:txBody>
      </p:sp>
      <p:sp>
        <p:nvSpPr>
          <p:cNvPr id="5" name="4 Rectángulo"/>
          <p:cNvSpPr/>
          <p:nvPr/>
        </p:nvSpPr>
        <p:spPr>
          <a:xfrm>
            <a:off x="428596" y="467005"/>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
        <p:nvSpPr>
          <p:cNvPr id="6" name="5 Flecha derecha">
            <a:hlinkClick r:id="rId2" action="ppaction://hlinkpres?slideindex=16&amp;slidetitle=Diapositiva 16"/>
          </p:cNvPr>
          <p:cNvSpPr/>
          <p:nvPr/>
        </p:nvSpPr>
        <p:spPr>
          <a:xfrm>
            <a:off x="7379806" y="6286520"/>
            <a:ext cx="62121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571472" y="1000108"/>
          <a:ext cx="7143800"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71462"/>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571472" y="1357298"/>
            <a:ext cx="6929486" cy="28575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dirty="0">
              <a:solidFill>
                <a:schemeClr val="bg1"/>
              </a:solidFill>
            </a:endParaRPr>
          </a:p>
        </p:txBody>
      </p:sp>
      <p:pic>
        <p:nvPicPr>
          <p:cNvPr id="4" name="3 Marcador de contenido" descr="Logo_5 (1).gif"/>
          <p:cNvPicPr>
            <a:picLocks noGrp="1" noChangeAspect="1"/>
          </p:cNvPicPr>
          <p:nvPr>
            <p:ph idx="1"/>
          </p:nvPr>
        </p:nvPicPr>
        <p:blipFill>
          <a:blip r:embed="rId2" cstate="print"/>
          <a:stretch>
            <a:fillRect/>
          </a:stretch>
        </p:blipFill>
        <p:spPr>
          <a:xfrm>
            <a:off x="6207136" y="214290"/>
            <a:ext cx="1651012" cy="571504"/>
          </a:xfrm>
        </p:spPr>
      </p:pic>
      <p:sp>
        <p:nvSpPr>
          <p:cNvPr id="5" name="2 Marcador de contenido"/>
          <p:cNvSpPr txBox="1">
            <a:spLocks/>
          </p:cNvSpPr>
          <p:nvPr/>
        </p:nvSpPr>
        <p:spPr>
          <a:xfrm>
            <a:off x="571472" y="1330958"/>
            <a:ext cx="7072362" cy="5027000"/>
          </a:xfrm>
          <a:prstGeom prst="rect">
            <a:avLst/>
          </a:prstGeom>
        </p:spPr>
        <p:txBody>
          <a:bodyPr vert="horz">
            <a:noAutofit/>
          </a:bodyPr>
          <a:lstStyle/>
          <a:p>
            <a:pPr marL="342900" lvl="0" indent="-342900">
              <a:buFont typeface="+mj-lt"/>
              <a:buAutoNum type="arabicPeriod"/>
            </a:pPr>
            <a:r>
              <a:rPr lang="es-MX" sz="1400" b="1" dirty="0" smtClean="0">
                <a:solidFill>
                  <a:schemeClr val="bg1"/>
                </a:solidFill>
                <a:latin typeface="Arial" pitchFamily="34" charset="0"/>
                <a:cs typeface="Arial" pitchFamily="34" charset="0"/>
              </a:rPr>
              <a:t>FUNDAMENTO LEGAL DE LA CUENTA PÚBLICA</a:t>
            </a:r>
          </a:p>
          <a:p>
            <a:pPr marL="342900" lvl="0" indent="-342900"/>
            <a:endParaRPr lang="es-MX" sz="1400" b="1"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Constitución Política de los Estados Unidos Mexicanos</a:t>
            </a:r>
          </a:p>
          <a:p>
            <a:pPr lvl="1">
              <a:buClr>
                <a:srgbClr val="7030A0"/>
              </a:buClr>
              <a:buFont typeface="Wingdings" pitchFamily="2" charset="2"/>
              <a:buChar char="q"/>
            </a:pPr>
            <a:r>
              <a:rPr lang="es-MX" sz="1400" dirty="0" smtClean="0">
                <a:latin typeface="Arial" pitchFamily="34" charset="0"/>
                <a:cs typeface="Arial" pitchFamily="34" charset="0"/>
              </a:rPr>
              <a:t>Constitución Política del Estado</a:t>
            </a:r>
          </a:p>
          <a:p>
            <a:pPr lvl="1">
              <a:buClr>
                <a:srgbClr val="7030A0"/>
              </a:buClr>
              <a:buFont typeface="Wingdings" pitchFamily="2" charset="2"/>
              <a:buChar char="q"/>
            </a:pPr>
            <a:r>
              <a:rPr lang="es-MX" sz="1400" dirty="0" smtClean="0">
                <a:latin typeface="Arial" pitchFamily="34" charset="0"/>
                <a:cs typeface="Arial" pitchFamily="34" charset="0"/>
              </a:rPr>
              <a:t>Ley General de Contabilidad Gubernamental</a:t>
            </a:r>
          </a:p>
          <a:p>
            <a:pPr lvl="1">
              <a:buClr>
                <a:srgbClr val="7030A0"/>
              </a:buClr>
              <a:buFont typeface="Wingdings" pitchFamily="2" charset="2"/>
              <a:buChar char="q"/>
            </a:pPr>
            <a:r>
              <a:rPr lang="es-MX" sz="1400" dirty="0" smtClean="0">
                <a:latin typeface="Arial" pitchFamily="34" charset="0"/>
                <a:cs typeface="Arial" pitchFamily="34" charset="0"/>
              </a:rPr>
              <a:t>Normas aprobadas por el CONAC</a:t>
            </a:r>
          </a:p>
          <a:p>
            <a:pPr lvl="1">
              <a:buClr>
                <a:srgbClr val="7030A0"/>
              </a:buClr>
              <a:buFont typeface="Wingdings" pitchFamily="2" charset="2"/>
              <a:buChar char="q"/>
            </a:pPr>
            <a:r>
              <a:rPr lang="es-MX" sz="1400" dirty="0" smtClean="0">
                <a:latin typeface="Arial" pitchFamily="34" charset="0"/>
                <a:cs typeface="Arial" pitchFamily="34" charset="0"/>
              </a:rPr>
              <a:t>Otras normas locales</a:t>
            </a:r>
          </a:p>
          <a:p>
            <a:pPr>
              <a:buClr>
                <a:srgbClr val="7030A0"/>
              </a:buClr>
            </a:pPr>
            <a:r>
              <a:rPr lang="es-MX" sz="1400" dirty="0" smtClean="0">
                <a:latin typeface="Arial" pitchFamily="34" charset="0"/>
                <a:cs typeface="Arial" pitchFamily="34" charset="0"/>
              </a:rPr>
              <a:t> </a:t>
            </a:r>
          </a:p>
          <a:p>
            <a:pPr marL="342900" lvl="0" indent="-342900">
              <a:buFont typeface="+mj-lt"/>
              <a:buAutoNum type="arabicPeriod" startAt="2"/>
            </a:pPr>
            <a:r>
              <a:rPr lang="es-MX" sz="1400" b="1" dirty="0" smtClean="0">
                <a:latin typeface="Arial" pitchFamily="34" charset="0"/>
                <a:cs typeface="Arial" pitchFamily="34" charset="0"/>
              </a:rPr>
              <a:t>CONTENIDO DE LA CUENTA PÚBLICA ESTATAL</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Información contable</a:t>
            </a:r>
          </a:p>
          <a:p>
            <a:pPr lvl="1">
              <a:buClr>
                <a:srgbClr val="7030A0"/>
              </a:buClr>
              <a:buFont typeface="Wingdings" pitchFamily="2" charset="2"/>
              <a:buChar char="q"/>
            </a:pPr>
            <a:r>
              <a:rPr lang="es-MX" sz="1400" dirty="0" smtClean="0">
                <a:latin typeface="Arial" pitchFamily="34" charset="0"/>
                <a:cs typeface="Arial" pitchFamily="34" charset="0"/>
              </a:rPr>
              <a:t>Información presupuestaria</a:t>
            </a:r>
          </a:p>
          <a:p>
            <a:pPr lvl="1">
              <a:buClr>
                <a:srgbClr val="7030A0"/>
              </a:buClr>
              <a:buFont typeface="Wingdings" pitchFamily="2" charset="2"/>
              <a:buChar char="q"/>
            </a:pPr>
            <a:r>
              <a:rPr lang="es-MX" sz="1400" dirty="0" smtClean="0">
                <a:latin typeface="Arial" pitchFamily="34" charset="0"/>
                <a:cs typeface="Arial" pitchFamily="34" charset="0"/>
              </a:rPr>
              <a:t>Información programática</a:t>
            </a:r>
          </a:p>
          <a:p>
            <a:pPr lvl="1">
              <a:buClr>
                <a:srgbClr val="7030A0"/>
              </a:buClr>
              <a:buFont typeface="Wingdings" pitchFamily="2" charset="2"/>
              <a:buChar char="q"/>
            </a:pPr>
            <a:r>
              <a:rPr lang="es-MX" sz="1400" dirty="0" smtClean="0">
                <a:latin typeface="Arial" pitchFamily="34" charset="0"/>
                <a:cs typeface="Arial" pitchFamily="34" charset="0"/>
              </a:rPr>
              <a:t>Análisis cualitativo de los indicadores de la postura fiscal.</a:t>
            </a:r>
          </a:p>
          <a:p>
            <a:r>
              <a:rPr lang="es-MX" sz="1400" dirty="0" smtClean="0">
                <a:latin typeface="Arial" pitchFamily="34" charset="0"/>
                <a:cs typeface="Arial" pitchFamily="34" charset="0"/>
              </a:rPr>
              <a:t> </a:t>
            </a:r>
          </a:p>
          <a:p>
            <a:pPr marL="342900" lvl="0" indent="-342900">
              <a:buFont typeface="+mj-lt"/>
              <a:buAutoNum type="arabicPeriod" startAt="3"/>
            </a:pPr>
            <a:r>
              <a:rPr lang="es-MX" sz="1400" b="1" dirty="0" smtClean="0">
                <a:latin typeface="Arial" pitchFamily="34" charset="0"/>
                <a:cs typeface="Arial" pitchFamily="34" charset="0"/>
              </a:rPr>
              <a:t>ARMONIZACIÓN DE LA ESTRUCTURA DE LA CUENTA PÚBLICA ESTATAL</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Estructura de la Cuenta Pública</a:t>
            </a:r>
          </a:p>
          <a:p>
            <a:pPr lvl="1">
              <a:buClr>
                <a:srgbClr val="7030A0"/>
              </a:buClr>
              <a:buFont typeface="Wingdings" pitchFamily="2" charset="2"/>
              <a:buChar char="q"/>
            </a:pPr>
            <a:r>
              <a:rPr lang="es-MX" sz="1400" dirty="0" smtClean="0">
                <a:latin typeface="Arial" pitchFamily="34" charset="0"/>
                <a:cs typeface="Arial" pitchFamily="34" charset="0"/>
              </a:rPr>
              <a:t>Información adicional a presentar en la Cuenta Pública</a:t>
            </a:r>
          </a:p>
          <a:p>
            <a:r>
              <a:rPr lang="es-MX" sz="1400" dirty="0" smtClean="0">
                <a:latin typeface="Arial" pitchFamily="34" charset="0"/>
                <a:cs typeface="Arial" pitchFamily="34" charset="0"/>
              </a:rPr>
              <a:t> </a:t>
            </a:r>
          </a:p>
          <a:p>
            <a:pPr marL="342900" lvl="0" indent="-342900">
              <a:buFont typeface="+mj-lt"/>
              <a:buAutoNum type="arabicPeriod" startAt="4"/>
            </a:pPr>
            <a:r>
              <a:rPr lang="es-MX" sz="1400" b="1" dirty="0" smtClean="0">
                <a:latin typeface="Arial" pitchFamily="34" charset="0"/>
                <a:cs typeface="Arial" pitchFamily="34" charset="0"/>
              </a:rPr>
              <a:t>EJEMPLOS DE INGRACIÓN DE LA CUENTA PÚBLICA</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Consolidación de estados financieros</a:t>
            </a:r>
          </a:p>
          <a:p>
            <a:pPr lvl="1">
              <a:buClr>
                <a:srgbClr val="7030A0"/>
              </a:buClr>
              <a:buFont typeface="Wingdings" pitchFamily="2" charset="2"/>
              <a:buChar char="q"/>
            </a:pPr>
            <a:r>
              <a:rPr lang="es-MX" sz="1400" dirty="0" smtClean="0">
                <a:latin typeface="Arial" pitchFamily="34" charset="0"/>
                <a:cs typeface="Arial" pitchFamily="34" charset="0"/>
              </a:rPr>
              <a:t>Conciliación de ingresos y egresos presupuestarios y patrimoniales </a:t>
            </a:r>
          </a:p>
          <a:p>
            <a:pPr marL="274320" lvl="0" indent="-274320">
              <a:spcBef>
                <a:spcPts val="600"/>
              </a:spcBef>
              <a:buClr>
                <a:schemeClr val="tx2"/>
              </a:buClr>
              <a:buSzPct val="73000"/>
            </a:pPr>
            <a:endParaRPr kumimoji="0" lang="es-MX" sz="1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6" name="5 Rectángulo redondeado"/>
          <p:cNvSpPr/>
          <p:nvPr/>
        </p:nvSpPr>
        <p:spPr>
          <a:xfrm>
            <a:off x="500034" y="357166"/>
            <a:ext cx="5357850"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CONTENIDO</a:t>
            </a:r>
            <a:endParaRPr lang="es-MX" sz="3200" b="1" dirty="0"/>
          </a:p>
        </p:txBody>
      </p:sp>
    </p:spTree>
  </p:cSld>
  <p:clrMapOvr>
    <a:masterClrMapping/>
  </p:clrMapOvr>
  <p:transition>
    <p:wipe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1332032"/>
            <a:ext cx="7215238" cy="1685846"/>
          </a:xfrm>
          <a:prstGeom prst="rect">
            <a:avLst/>
          </a:prstGeom>
        </p:spPr>
        <p:txBody>
          <a:bodyPr wrap="square">
            <a:spAutoFit/>
          </a:bodyPr>
          <a:lstStyle/>
          <a:p>
            <a:pPr marL="358775" indent="-358775" algn="just">
              <a:lnSpc>
                <a:spcPct val="150000"/>
              </a:lnSpc>
              <a:buFont typeface="Wingdings" pitchFamily="2" charset="2"/>
              <a:buChar char="q"/>
            </a:pPr>
            <a:r>
              <a:rPr lang="es-MX" sz="2400" dirty="0" smtClean="0">
                <a:latin typeface="Arial" pitchFamily="34" charset="0"/>
                <a:cs typeface="Arial" pitchFamily="34" charset="0"/>
              </a:rPr>
              <a:t>Los saldos de cada uno de los rubros del activo deben ser los mismos que los que se muestran en el Estado de Situación Financiera.</a:t>
            </a:r>
            <a:endParaRPr lang="es-MX" sz="2400" dirty="0">
              <a:latin typeface="Arial" pitchFamily="34" charset="0"/>
              <a:cs typeface="Arial" pitchFamily="34" charset="0"/>
            </a:endParaRPr>
          </a:p>
        </p:txBody>
      </p:sp>
      <p:sp>
        <p:nvSpPr>
          <p:cNvPr id="5" name="4 Rectángulo"/>
          <p:cNvSpPr/>
          <p:nvPr/>
        </p:nvSpPr>
        <p:spPr>
          <a:xfrm>
            <a:off x="500034" y="428604"/>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
        <p:nvSpPr>
          <p:cNvPr id="6" name="5 Flecha derecha">
            <a:hlinkClick r:id="rId2" action="ppaction://hlinkpres?slideindex=16&amp;slidetitle=Diapositiva 16"/>
          </p:cNvPr>
          <p:cNvSpPr/>
          <p:nvPr/>
        </p:nvSpPr>
        <p:spPr>
          <a:xfrm>
            <a:off x="7429520" y="6215082"/>
            <a:ext cx="62121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571472" y="1000108"/>
          <a:ext cx="7143800"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plit orient="vert" dir="in"/>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7286652"/>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1332032"/>
            <a:ext cx="7215238" cy="2239844"/>
          </a:xfrm>
          <a:prstGeom prst="rect">
            <a:avLst/>
          </a:prstGeom>
        </p:spPr>
        <p:txBody>
          <a:bodyPr wrap="square">
            <a:spAutoFit/>
          </a:bodyPr>
          <a:lstStyle/>
          <a:p>
            <a:pPr marL="358775" indent="-358775" algn="just">
              <a:lnSpc>
                <a:spcPct val="150000"/>
              </a:lnSpc>
              <a:buFont typeface="Wingdings" pitchFamily="2" charset="2"/>
              <a:buChar char="q"/>
            </a:pPr>
            <a:r>
              <a:rPr lang="es-MX" sz="2400" dirty="0" smtClean="0">
                <a:latin typeface="Arial" pitchFamily="34" charset="0"/>
                <a:cs typeface="Arial" pitchFamily="34" charset="0"/>
              </a:rPr>
              <a:t>Los saldos de los  conceptos que se presenten en este formato deben ser los mismos que los que se muestran en el Estado de Situación Financiera.</a:t>
            </a:r>
            <a:endParaRPr lang="es-MX" sz="2400" dirty="0">
              <a:latin typeface="Arial" pitchFamily="34" charset="0"/>
              <a:cs typeface="Arial" pitchFamily="34" charset="0"/>
            </a:endParaRPr>
          </a:p>
        </p:txBody>
      </p:sp>
      <p:sp>
        <p:nvSpPr>
          <p:cNvPr id="5" name="4 Rectángulo"/>
          <p:cNvSpPr/>
          <p:nvPr/>
        </p:nvSpPr>
        <p:spPr>
          <a:xfrm>
            <a:off x="500034" y="428604"/>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
        <p:nvSpPr>
          <p:cNvPr id="6" name="5 Flecha derecha">
            <a:hlinkClick r:id="rId2" action="ppaction://hlinkpres?slideindex=16&amp;slidetitle=Diapositiva 16"/>
          </p:cNvPr>
          <p:cNvSpPr/>
          <p:nvPr/>
        </p:nvSpPr>
        <p:spPr>
          <a:xfrm>
            <a:off x="7358082" y="6143644"/>
            <a:ext cx="62121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500034" y="1142984"/>
          <a:ext cx="7143800"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Flecha derecha">
            <a:hlinkClick r:id="rId7" action="ppaction://hlinkpres?slideindex=16&amp;slidetitle=Diapositiva 16"/>
          </p:cNvPr>
          <p:cNvSpPr/>
          <p:nvPr/>
        </p:nvSpPr>
        <p:spPr>
          <a:xfrm>
            <a:off x="7358082" y="6286520"/>
            <a:ext cx="62121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cSld>
  <p:clrMapOvr>
    <a:masterClrMapping/>
  </p:clrMapOvr>
  <p:transition>
    <p:pull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1000100" y="3929066"/>
          <a:ext cx="6429420" cy="2643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571472" y="1142984"/>
            <a:ext cx="7286676" cy="2308324"/>
          </a:xfrm>
          <a:prstGeom prst="rect">
            <a:avLst/>
          </a:prstGeom>
          <a:noFill/>
        </p:spPr>
        <p:txBody>
          <a:bodyPr wrap="square" rtlCol="0">
            <a:spAutoFit/>
          </a:bodyPr>
          <a:lstStyle/>
          <a:p>
            <a:pPr algn="just"/>
            <a:r>
              <a:rPr lang="es-ES" sz="2400" dirty="0" smtClean="0">
                <a:latin typeface="Arial" pitchFamily="34" charset="0"/>
                <a:cs typeface="Arial" pitchFamily="34" charset="0"/>
              </a:rPr>
              <a:t>Los entes públicos deberán acompañar notas a los estados contables cuyos rubros así lo requieran teniendo presente los postulados de revelación suficiente e importancia relativa con la finalidad, que la información sea de mayor utilidad para los usuarios.</a:t>
            </a:r>
            <a:endParaRPr lang="es-MX" dirty="0">
              <a:latin typeface="Arial" pitchFamily="34" charset="0"/>
              <a:cs typeface="Arial" pitchFamily="34" charset="0"/>
            </a:endParaRPr>
          </a:p>
        </p:txBody>
      </p:sp>
      <p:sp>
        <p:nvSpPr>
          <p:cNvPr id="5" name="4 Rectángulo redondeado"/>
          <p:cNvSpPr/>
          <p:nvPr/>
        </p:nvSpPr>
        <p:spPr>
          <a:xfrm>
            <a:off x="357158" y="428628"/>
            <a:ext cx="5214974" cy="571480"/>
          </a:xfrm>
          <a:prstGeom prst="roundRect">
            <a:avLst/>
          </a:prstGeom>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endParaRPr lang="es-ES" sz="2400" b="1" dirty="0" smtClean="0">
              <a:cs typeface="Arial" pitchFamily="34" charset="0"/>
            </a:endParaRPr>
          </a:p>
          <a:p>
            <a:pPr lvl="0" algn="ctr">
              <a:defRPr/>
            </a:pPr>
            <a:r>
              <a:rPr lang="es-ES" sz="2400" b="1" dirty="0" smtClean="0">
                <a:cs typeface="Arial" pitchFamily="34" charset="0"/>
              </a:rPr>
              <a:t>Notas a los Estados Financieros</a:t>
            </a:r>
          </a:p>
          <a:p>
            <a:pPr algn="ctr">
              <a:defRPr/>
            </a:pPr>
            <a:endParaRPr lang="es-MX" sz="2400" b="1" dirty="0">
              <a:cs typeface="Arial" pitchFamily="34"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500034" y="1214422"/>
            <a:ext cx="7286676" cy="5293757"/>
          </a:xfrm>
          <a:prstGeom prst="rect">
            <a:avLst/>
          </a:prstGeom>
          <a:noFill/>
        </p:spPr>
        <p:txBody>
          <a:bodyPr wrap="square" rtlCol="0">
            <a:spAutoFit/>
          </a:bodyPr>
          <a:lstStyle/>
          <a:p>
            <a:r>
              <a:rPr lang="es-ES" sz="2400" b="1" u="sng" cap="small" dirty="0" smtClean="0">
                <a:latin typeface="Arial" pitchFamily="34" charset="0"/>
                <a:cs typeface="Arial" pitchFamily="34" charset="0"/>
              </a:rPr>
              <a:t>1. Estado de Situación Financiera</a:t>
            </a:r>
          </a:p>
          <a:p>
            <a:r>
              <a:rPr lang="es-MX" sz="1200" b="1" dirty="0" smtClean="0">
                <a:solidFill>
                  <a:srgbClr val="0070C0"/>
                </a:solidFill>
                <a:latin typeface="Arial" pitchFamily="34" charset="0"/>
                <a:cs typeface="Arial" pitchFamily="34" charset="0"/>
              </a:rPr>
              <a:t>EN EL ACTIVO PRESENTARA INFORMACION DE LAS SIGUIENTES CUENTAS</a:t>
            </a:r>
            <a:r>
              <a:rPr lang="es-MX" sz="1600" b="1" dirty="0" smtClean="0">
                <a:solidFill>
                  <a:srgbClr val="0070C0"/>
                </a:solidFill>
                <a:latin typeface="Arial" pitchFamily="34" charset="0"/>
                <a:cs typeface="Arial" pitchFamily="34" charset="0"/>
              </a:rPr>
              <a:t>:</a:t>
            </a:r>
          </a:p>
          <a:p>
            <a:endParaRPr lang="es-MX" sz="1400" b="1" dirty="0" smtClean="0">
              <a:latin typeface="Arial" pitchFamily="34" charset="0"/>
              <a:cs typeface="Arial" pitchFamily="34" charset="0"/>
            </a:endParaRPr>
          </a:p>
          <a:p>
            <a:pPr>
              <a:lnSpc>
                <a:spcPct val="150000"/>
              </a:lnSpc>
              <a:buFont typeface="Wingdings" pitchFamily="2" charset="2"/>
              <a:buChar char="q"/>
            </a:pPr>
            <a:r>
              <a:rPr lang="es-MX" b="1" dirty="0" smtClean="0">
                <a:latin typeface="Arial" pitchFamily="34" charset="0"/>
                <a:cs typeface="Arial" pitchFamily="34" charset="0"/>
              </a:rPr>
              <a:t>Efectivo y Equivalentes</a:t>
            </a:r>
          </a:p>
          <a:p>
            <a:pPr>
              <a:lnSpc>
                <a:spcPct val="150000"/>
              </a:lnSpc>
            </a:pPr>
            <a:endParaRPr lang="es-MX" b="1" dirty="0" smtClean="0">
              <a:latin typeface="Arial" pitchFamily="34" charset="0"/>
              <a:cs typeface="Arial" pitchFamily="34" charset="0"/>
            </a:endParaRPr>
          </a:p>
          <a:p>
            <a:pPr marL="342900" indent="-342900">
              <a:lnSpc>
                <a:spcPct val="150000"/>
              </a:lnSpc>
              <a:buFont typeface="+mj-lt"/>
              <a:buAutoNum type="arabicPeriod"/>
            </a:pPr>
            <a:r>
              <a:rPr lang="es-MX" b="1" dirty="0" smtClean="0">
                <a:solidFill>
                  <a:srgbClr val="7030A0"/>
                </a:solidFill>
                <a:latin typeface="Arial" pitchFamily="34" charset="0"/>
                <a:cs typeface="Arial" pitchFamily="34" charset="0"/>
              </a:rPr>
              <a:t>Se informará acerca de:</a:t>
            </a:r>
          </a:p>
          <a:p>
            <a:pPr marL="723900" indent="-450850" algn="just">
              <a:lnSpc>
                <a:spcPct val="150000"/>
              </a:lnSpc>
              <a:buFont typeface="Wingdings" pitchFamily="2" charset="2"/>
              <a:buChar char="Ø"/>
            </a:pPr>
            <a:r>
              <a:rPr lang="es-MX" dirty="0" smtClean="0">
                <a:latin typeface="Arial" pitchFamily="34" charset="0"/>
                <a:cs typeface="Arial" pitchFamily="34" charset="0"/>
              </a:rPr>
              <a:t>los fondos con afectación específica, el tipo y monto de los mismos; </a:t>
            </a:r>
          </a:p>
          <a:p>
            <a:pPr marL="723900" indent="-450850" algn="just">
              <a:lnSpc>
                <a:spcPct val="150000"/>
              </a:lnSpc>
            </a:pPr>
            <a:endParaRPr lang="es-MX" dirty="0" smtClean="0">
              <a:latin typeface="Arial" pitchFamily="34" charset="0"/>
              <a:cs typeface="Arial" pitchFamily="34" charset="0"/>
            </a:endParaRPr>
          </a:p>
          <a:p>
            <a:pPr marL="723900" indent="-450850" algn="just">
              <a:lnSpc>
                <a:spcPct val="150000"/>
              </a:lnSpc>
              <a:buFont typeface="Wingdings" pitchFamily="2" charset="2"/>
              <a:buChar char="Ø"/>
            </a:pPr>
            <a:r>
              <a:rPr lang="es-MX" dirty="0" smtClean="0">
                <a:latin typeface="Arial" pitchFamily="34" charset="0"/>
                <a:cs typeface="Arial" pitchFamily="34" charset="0"/>
              </a:rPr>
              <a:t> De las inversiones financieras revelará tipo y monto, su clasificación en corto y largo plazo separando aquéllas que su vencimiento sea menor a 3 meses.</a:t>
            </a:r>
          </a:p>
          <a:p>
            <a:pPr>
              <a:lnSpc>
                <a:spcPct val="150000"/>
              </a:lnSpc>
              <a:buFont typeface="Wingdings" pitchFamily="2" charset="2"/>
              <a:buChar char="q"/>
            </a:pPr>
            <a:endParaRPr lang="es-MX" dirty="0" smtClean="0">
              <a:latin typeface="Arial" pitchFamily="34" charset="0"/>
              <a:cs typeface="Arial" pitchFamily="34" charset="0"/>
            </a:endParaRPr>
          </a:p>
          <a:p>
            <a:endParaRPr lang="es-MX" sz="1400" dirty="0">
              <a:latin typeface="Arial" pitchFamily="34" charset="0"/>
              <a:cs typeface="Arial" pitchFamily="34" charset="0"/>
            </a:endParaRPr>
          </a:p>
        </p:txBody>
      </p:sp>
    </p:spTree>
  </p:cSld>
  <p:clrMapOvr>
    <a:masterClrMapping/>
  </p:clrMapOvr>
  <p:transition>
    <p:pull dir="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500034" y="1000108"/>
            <a:ext cx="7286676" cy="7491282"/>
          </a:xfrm>
          <a:prstGeom prst="rect">
            <a:avLst/>
          </a:prstGeom>
          <a:noFill/>
        </p:spPr>
        <p:txBody>
          <a:bodyPr wrap="square" rtlCol="0">
            <a:spAutoFit/>
          </a:bodyPr>
          <a:lstStyle/>
          <a:p>
            <a:r>
              <a:rPr lang="es-ES" sz="2400" b="1" u="sng" cap="small" dirty="0" smtClean="0">
                <a:latin typeface="Arial" pitchFamily="34" charset="0"/>
                <a:cs typeface="Arial" pitchFamily="34" charset="0"/>
              </a:rPr>
              <a:t>1. Estado de Situación Financiera</a:t>
            </a:r>
          </a:p>
          <a:p>
            <a:endParaRPr lang="es-MX" sz="1600" b="1" dirty="0" smtClean="0">
              <a:solidFill>
                <a:srgbClr val="0070C0"/>
              </a:solidFill>
              <a:latin typeface="Arial" pitchFamily="34" charset="0"/>
              <a:cs typeface="Arial" pitchFamily="34" charset="0"/>
            </a:endParaRPr>
          </a:p>
          <a:p>
            <a:r>
              <a:rPr lang="es-MX" sz="1600" b="1" dirty="0" smtClean="0">
                <a:solidFill>
                  <a:srgbClr val="0070C0"/>
                </a:solidFill>
                <a:latin typeface="Arial" pitchFamily="34" charset="0"/>
                <a:cs typeface="Arial" pitchFamily="34" charset="0"/>
              </a:rPr>
              <a:t>ACTIVO</a:t>
            </a:r>
            <a:endParaRPr lang="es-MX" sz="2400" b="1" dirty="0" smtClean="0">
              <a:latin typeface="Arial" pitchFamily="34" charset="0"/>
              <a:cs typeface="Arial" pitchFamily="34" charset="0"/>
            </a:endParaRPr>
          </a:p>
          <a:p>
            <a:pPr marL="182563" indent="-182563">
              <a:lnSpc>
                <a:spcPct val="150000"/>
              </a:lnSpc>
              <a:buFont typeface="Wingdings" pitchFamily="2" charset="2"/>
              <a:buChar char="q"/>
            </a:pPr>
            <a:r>
              <a:rPr lang="es-MX" b="1" dirty="0" smtClean="0">
                <a:latin typeface="Arial" pitchFamily="34" charset="0"/>
                <a:cs typeface="Arial" pitchFamily="34" charset="0"/>
              </a:rPr>
              <a:t>Derechos a recibir Efectivo y Equivalentes y Bienes o Servicios a Recibir</a:t>
            </a:r>
          </a:p>
          <a:p>
            <a:pPr marL="800100" lvl="1" indent="-342900" algn="just">
              <a:lnSpc>
                <a:spcPct val="120000"/>
              </a:lnSpc>
              <a:buFont typeface="+mj-lt"/>
              <a:buAutoNum type="arabicPeriod" startAt="2"/>
            </a:pPr>
            <a:r>
              <a:rPr lang="es-MX" sz="1600" dirty="0" smtClean="0">
                <a:latin typeface="Arial" pitchFamily="34" charset="0"/>
                <a:cs typeface="Arial" pitchFamily="34" charset="0"/>
              </a:rPr>
              <a:t>Informará el monto que se encuentre pendiente de cobro y por recuperar hasta cinco ejercicios anteriores, así mismo deberán considerar los montos sujetos a algún tipo de juicio con una antigüedad mayor a la señalada y la factibilidad de cobro.</a:t>
            </a:r>
          </a:p>
          <a:p>
            <a:pPr marL="800100" lvl="1" indent="-342900" algn="just">
              <a:lnSpc>
                <a:spcPct val="120000"/>
              </a:lnSpc>
              <a:buFont typeface="+mj-lt"/>
              <a:buAutoNum type="arabicPeriod" startAt="2"/>
            </a:pPr>
            <a:endParaRPr lang="es-MX" sz="1600" dirty="0" smtClean="0">
              <a:latin typeface="Arial" pitchFamily="34" charset="0"/>
              <a:cs typeface="Arial" pitchFamily="34" charset="0"/>
            </a:endParaRPr>
          </a:p>
          <a:p>
            <a:pPr marL="800100" lvl="1" indent="-342900" algn="just">
              <a:lnSpc>
                <a:spcPct val="120000"/>
              </a:lnSpc>
              <a:buFont typeface="+mj-lt"/>
              <a:buAutoNum type="arabicPeriod" startAt="2"/>
            </a:pPr>
            <a:r>
              <a:rPr lang="es-MX" sz="1600" dirty="0" smtClean="0">
                <a:latin typeface="Arial" pitchFamily="34" charset="0"/>
                <a:cs typeface="Arial" pitchFamily="34" charset="0"/>
              </a:rPr>
              <a:t>Elaborará, de manera agrupada, los derechos a recibir efectivo y equivalentes, y bienes o servicios a recibir, (excepto cuentas por cobrar de contribuciones o fideicomisos que se encuentran dentro de inversiones financieras, participaciones y aportaciones de capital) en una desagregación por su vencimiento en días a 90, 180, menor o igual a 365 y mayor a 365. </a:t>
            </a:r>
          </a:p>
          <a:p>
            <a:pPr marL="800100" lvl="1" indent="-342900" algn="just">
              <a:lnSpc>
                <a:spcPct val="120000"/>
              </a:lnSpc>
            </a:pPr>
            <a:endParaRPr lang="es-MX" sz="1600" dirty="0" smtClean="0">
              <a:latin typeface="Arial" pitchFamily="34" charset="0"/>
              <a:cs typeface="Arial" pitchFamily="34" charset="0"/>
            </a:endParaRPr>
          </a:p>
          <a:p>
            <a:pPr marL="800100" lvl="1" indent="12700" algn="just">
              <a:lnSpc>
                <a:spcPct val="120000"/>
              </a:lnSpc>
            </a:pPr>
            <a:r>
              <a:rPr lang="es-MX" sz="1600" dirty="0" smtClean="0">
                <a:latin typeface="Arial" pitchFamily="34" charset="0"/>
                <a:cs typeface="Arial" pitchFamily="34" charset="0"/>
              </a:rPr>
              <a:t>Adicionalmente, se informará de las características cualitativas relevantes que le afecten a estas cuentas.</a:t>
            </a:r>
          </a:p>
          <a:p>
            <a:pPr algn="just"/>
            <a:endParaRPr lang="es-MX" sz="1600" dirty="0" smtClean="0">
              <a:latin typeface="Arial" pitchFamily="34" charset="0"/>
              <a:cs typeface="Arial" pitchFamily="34" charset="0"/>
            </a:endParaRPr>
          </a:p>
          <a:p>
            <a:pPr algn="just"/>
            <a:endParaRPr lang="es-MX" sz="1600"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marL="266700" indent="-266700"/>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endParaRPr lang="es-MX" sz="1400" dirty="0">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500034" y="1000108"/>
            <a:ext cx="7286676" cy="7309693"/>
          </a:xfrm>
          <a:prstGeom prst="rect">
            <a:avLst/>
          </a:prstGeom>
          <a:noFill/>
        </p:spPr>
        <p:txBody>
          <a:bodyPr wrap="square" rtlCol="0">
            <a:spAutoFit/>
          </a:bodyPr>
          <a:lstStyle/>
          <a:p>
            <a:pPr marL="457200" indent="-457200">
              <a:buAutoNum type="arabicPeriod"/>
            </a:pPr>
            <a:r>
              <a:rPr lang="es-ES" sz="2400" b="1" u="sng" cap="small" dirty="0" smtClean="0">
                <a:latin typeface="Arial" pitchFamily="34" charset="0"/>
                <a:cs typeface="Arial" pitchFamily="34" charset="0"/>
              </a:rPr>
              <a:t>Estado de Situación Financiera</a:t>
            </a:r>
          </a:p>
          <a:p>
            <a:pPr marL="342900" indent="-342900">
              <a:lnSpc>
                <a:spcPct val="150000"/>
              </a:lnSpc>
            </a:pPr>
            <a:r>
              <a:rPr lang="es-MX" b="1" dirty="0" smtClean="0">
                <a:solidFill>
                  <a:srgbClr val="0070C0"/>
                </a:solidFill>
                <a:latin typeface="Arial" pitchFamily="34" charset="0"/>
                <a:cs typeface="Arial" pitchFamily="34" charset="0"/>
              </a:rPr>
              <a:t>ACTIVO</a:t>
            </a:r>
            <a:endParaRPr lang="es-MX" b="1" dirty="0" smtClean="0">
              <a:latin typeface="Arial" pitchFamily="34" charset="0"/>
              <a:cs typeface="Arial" pitchFamily="34" charset="0"/>
            </a:endParaRPr>
          </a:p>
          <a:p>
            <a:pPr algn="just">
              <a:lnSpc>
                <a:spcPct val="150000"/>
              </a:lnSpc>
              <a:buFont typeface="Wingdings" pitchFamily="2" charset="2"/>
              <a:buChar char="q"/>
            </a:pPr>
            <a:r>
              <a:rPr lang="es-MX" b="1" dirty="0" smtClean="0">
                <a:latin typeface="Arial" pitchFamily="34" charset="0"/>
                <a:cs typeface="Arial" pitchFamily="34" charset="0"/>
              </a:rPr>
              <a:t>Bienes Disponibles para su Transformación o Consumo (inventarios)</a:t>
            </a:r>
          </a:p>
          <a:p>
            <a:pPr marL="800100" lvl="1" indent="-342900" algn="just">
              <a:lnSpc>
                <a:spcPct val="150000"/>
              </a:lnSpc>
              <a:buFont typeface="+mj-lt"/>
              <a:buAutoNum type="arabicPeriod" startAt="4"/>
            </a:pPr>
            <a:r>
              <a:rPr lang="es-MX" sz="1400" dirty="0" smtClean="0">
                <a:latin typeface="Arial" pitchFamily="34" charset="0"/>
                <a:cs typeface="Arial" pitchFamily="34" charset="0"/>
              </a:rPr>
              <a:t>Se clasificarán como bienes disponibles para su transformación aquéllos que se encuentren dentro de la cuenta Inventarios. Esta nota aplica para aquellos entes públicos que realicen algún proceso de transformación y/o elaboración de bienes.</a:t>
            </a:r>
          </a:p>
          <a:p>
            <a:pPr marL="800100" lvl="1" indent="12700" algn="just">
              <a:lnSpc>
                <a:spcPct val="150000"/>
              </a:lnSpc>
            </a:pPr>
            <a:r>
              <a:rPr lang="es-MX" sz="1400" dirty="0" smtClean="0">
                <a:latin typeface="Arial" pitchFamily="34" charset="0"/>
                <a:cs typeface="Arial" pitchFamily="34" charset="0"/>
              </a:rPr>
              <a:t>En la nota se informará del sistema de costeo y método de valuación aplicados a los inventarios, así como la conveniencia de su aplicación dada la naturaleza de los mismos. Adicionalmente, se revelará el impacto en la información financiera por cambios en el método o sistema.</a:t>
            </a:r>
          </a:p>
          <a:p>
            <a:pPr marL="800100" lvl="1" indent="12700" algn="just">
              <a:lnSpc>
                <a:spcPct val="150000"/>
              </a:lnSpc>
            </a:pPr>
            <a:endParaRPr lang="es-MX" sz="1400" dirty="0" smtClean="0">
              <a:latin typeface="Arial" pitchFamily="34" charset="0"/>
              <a:cs typeface="Arial" pitchFamily="34" charset="0"/>
            </a:endParaRPr>
          </a:p>
          <a:p>
            <a:pPr marL="812800" lvl="1" indent="-355600" algn="just">
              <a:lnSpc>
                <a:spcPct val="150000"/>
              </a:lnSpc>
              <a:buFont typeface="+mj-lt"/>
              <a:buAutoNum type="arabicPeriod" startAt="5"/>
            </a:pPr>
            <a:r>
              <a:rPr lang="es-MX" sz="1400" dirty="0" smtClean="0">
                <a:latin typeface="Arial" pitchFamily="34" charset="0"/>
                <a:cs typeface="Arial" pitchFamily="34" charset="0"/>
              </a:rPr>
              <a:t>De la cuenta Almacén se informará acerca del método de valuación, así como la conveniencia de su aplicación. Adicionalmente, se revelará el impacto en la información financiera por cambios en el método.</a:t>
            </a:r>
          </a:p>
          <a:p>
            <a:pPr algn="just"/>
            <a:endParaRPr lang="es-MX" sz="1400" b="1" dirty="0" smtClean="0">
              <a:latin typeface="Arial" pitchFamily="34" charset="0"/>
              <a:cs typeface="Arial" pitchFamily="34" charset="0"/>
            </a:endParaRPr>
          </a:p>
          <a:p>
            <a:pPr algn="just"/>
            <a:endParaRPr lang="es-MX" sz="1400" dirty="0" smtClean="0">
              <a:latin typeface="Arial" pitchFamily="34" charset="0"/>
              <a:cs typeface="Arial" pitchFamily="34" charset="0"/>
            </a:endParaRPr>
          </a:p>
          <a:p>
            <a:pPr algn="just"/>
            <a:endParaRPr lang="es-MX" sz="1400"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marL="266700" indent="-266700"/>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endParaRPr lang="es-MX" sz="1400" dirty="0">
              <a:latin typeface="Arial" pitchFamily="34" charset="0"/>
              <a:cs typeface="Arial" pitchFamily="34" charset="0"/>
            </a:endParaRPr>
          </a:p>
        </p:txBody>
      </p:sp>
    </p:spTree>
  </p:cSld>
  <p:clrMapOvr>
    <a:masterClrMapping/>
  </p:clrMapOvr>
  <p:transition>
    <p:pull dir="l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500034" y="1214422"/>
            <a:ext cx="7286676" cy="5986254"/>
          </a:xfrm>
          <a:prstGeom prst="rect">
            <a:avLst/>
          </a:prstGeom>
          <a:noFill/>
        </p:spPr>
        <p:txBody>
          <a:bodyPr wrap="square" rtlCol="0">
            <a:spAutoFit/>
          </a:bodyPr>
          <a:lstStyle/>
          <a:p>
            <a:pPr marL="457200" indent="-457200">
              <a:buAutoNum type="arabicPeriod"/>
            </a:pPr>
            <a:r>
              <a:rPr lang="es-ES" sz="2400" b="1" u="sng" cap="small" dirty="0" smtClean="0">
                <a:latin typeface="Arial" pitchFamily="34" charset="0"/>
                <a:cs typeface="Arial" pitchFamily="34" charset="0"/>
              </a:rPr>
              <a:t>Estado de Situación Financiera</a:t>
            </a:r>
          </a:p>
          <a:p>
            <a:pPr marL="342900" indent="-342900">
              <a:lnSpc>
                <a:spcPct val="150000"/>
              </a:lnSpc>
            </a:pPr>
            <a:r>
              <a:rPr lang="es-MX" b="1" dirty="0" smtClean="0">
                <a:solidFill>
                  <a:srgbClr val="0070C0"/>
                </a:solidFill>
                <a:latin typeface="Arial" pitchFamily="34" charset="0"/>
                <a:cs typeface="Arial" pitchFamily="34" charset="0"/>
              </a:rPr>
              <a:t>ACTIVO</a:t>
            </a:r>
            <a:endParaRPr lang="es-MX" sz="2800" dirty="0" smtClean="0">
              <a:latin typeface="Arial" pitchFamily="34" charset="0"/>
              <a:cs typeface="Arial" pitchFamily="34" charset="0"/>
            </a:endParaRPr>
          </a:p>
          <a:p>
            <a:pPr marL="342900" indent="-342900">
              <a:lnSpc>
                <a:spcPct val="150000"/>
              </a:lnSpc>
              <a:buAutoNum type="arabicPeriod"/>
            </a:pPr>
            <a:endParaRPr lang="es-MX" dirty="0" smtClean="0">
              <a:latin typeface="Arial" pitchFamily="34" charset="0"/>
              <a:cs typeface="Arial" pitchFamily="34" charset="0"/>
            </a:endParaRPr>
          </a:p>
          <a:p>
            <a:pPr algn="just">
              <a:lnSpc>
                <a:spcPct val="150000"/>
              </a:lnSpc>
              <a:buFont typeface="Wingdings" pitchFamily="2" charset="2"/>
              <a:buChar char="q"/>
            </a:pPr>
            <a:r>
              <a:rPr lang="es-MX" b="1" dirty="0" smtClean="0">
                <a:latin typeface="Arial" pitchFamily="34" charset="0"/>
                <a:cs typeface="Arial" pitchFamily="34" charset="0"/>
              </a:rPr>
              <a:t>Inversiones Financieras</a:t>
            </a:r>
          </a:p>
          <a:p>
            <a:pPr algn="just">
              <a:lnSpc>
                <a:spcPct val="150000"/>
              </a:lnSpc>
            </a:pPr>
            <a:endParaRPr lang="es-MX" dirty="0" smtClean="0">
              <a:latin typeface="Arial" pitchFamily="34" charset="0"/>
              <a:cs typeface="Arial" pitchFamily="34" charset="0"/>
            </a:endParaRPr>
          </a:p>
          <a:p>
            <a:pPr marL="800100" lvl="1" indent="-342900" algn="just">
              <a:lnSpc>
                <a:spcPct val="150000"/>
              </a:lnSpc>
              <a:buFont typeface="+mj-lt"/>
              <a:buAutoNum type="arabicPeriod" startAt="6"/>
            </a:pPr>
            <a:r>
              <a:rPr lang="es-MX" sz="1600" dirty="0" smtClean="0">
                <a:latin typeface="Arial" pitchFamily="34" charset="0"/>
                <a:cs typeface="Arial" pitchFamily="34" charset="0"/>
              </a:rPr>
              <a:t>De la cuenta Inversiones financieras, que considera los fideicomisos, se informará de éstos los recursos asignados por tipo* y monto, y características significativas que tengan o puedan tener alguna incidencia en las mismas.</a:t>
            </a:r>
          </a:p>
          <a:p>
            <a:pPr marL="800100" lvl="1" indent="-342900" algn="just">
              <a:lnSpc>
                <a:spcPct val="150000"/>
              </a:lnSpc>
              <a:buFont typeface="+mj-lt"/>
              <a:buAutoNum type="arabicPeriod" startAt="6"/>
            </a:pPr>
            <a:endParaRPr lang="es-MX" sz="1600" dirty="0" smtClean="0">
              <a:latin typeface="Arial" pitchFamily="34" charset="0"/>
              <a:cs typeface="Arial" pitchFamily="34" charset="0"/>
            </a:endParaRPr>
          </a:p>
          <a:p>
            <a:pPr marL="800100" lvl="1" indent="-342900" algn="just">
              <a:lnSpc>
                <a:spcPct val="150000"/>
              </a:lnSpc>
              <a:buFont typeface="+mj-lt"/>
              <a:buAutoNum type="arabicPeriod" startAt="6"/>
            </a:pPr>
            <a:r>
              <a:rPr lang="es-MX" sz="1600" dirty="0" smtClean="0">
                <a:latin typeface="Arial" pitchFamily="34" charset="0"/>
                <a:cs typeface="Arial" pitchFamily="34" charset="0"/>
              </a:rPr>
              <a:t>Se informará de las inversiones financieras, los saldos de las participaciones y aportaciones de capital.</a:t>
            </a:r>
          </a:p>
          <a:p>
            <a:pPr lvl="1" algn="just"/>
            <a:endParaRPr lang="es-MX" sz="1600"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marL="266700" indent="-266700"/>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endParaRPr lang="es-MX" sz="1400" dirty="0">
              <a:latin typeface="Arial" pitchFamily="34" charset="0"/>
              <a:cs typeface="Arial" pitchFamily="34" charset="0"/>
            </a:endParaRPr>
          </a:p>
        </p:txBody>
      </p:sp>
      <p:sp>
        <p:nvSpPr>
          <p:cNvPr id="4" name="3 CuadroTexto"/>
          <p:cNvSpPr txBox="1"/>
          <p:nvPr/>
        </p:nvSpPr>
        <p:spPr>
          <a:xfrm>
            <a:off x="285720" y="6190798"/>
            <a:ext cx="7847463" cy="738664"/>
          </a:xfrm>
          <a:prstGeom prst="rect">
            <a:avLst/>
          </a:prstGeom>
          <a:noFill/>
        </p:spPr>
        <p:txBody>
          <a:bodyPr wrap="square" rtlCol="0">
            <a:spAutoFit/>
          </a:bodyPr>
          <a:lstStyle/>
          <a:p>
            <a:pPr marL="177800" indent="-177800" algn="r"/>
            <a:r>
              <a:rPr lang="es-MX" sz="1400" b="1" dirty="0" smtClean="0">
                <a:latin typeface="Arial" pitchFamily="34" charset="0"/>
                <a:cs typeface="Arial" pitchFamily="34" charset="0"/>
              </a:rPr>
              <a:t>*   </a:t>
            </a:r>
            <a:r>
              <a:rPr lang="es-MX" sz="1400" b="1" dirty="0" smtClean="0">
                <a:solidFill>
                  <a:srgbClr val="0070C0"/>
                </a:solidFill>
                <a:latin typeface="Arial" pitchFamily="34" charset="0"/>
                <a:cs typeface="Arial" pitchFamily="34" charset="0"/>
              </a:rPr>
              <a:t>No Empresariales y No Financieros, Empresariales No Financieros con Participación Estatal Mayoritaria.</a:t>
            </a:r>
          </a:p>
          <a:p>
            <a:endParaRPr lang="es-MX" sz="1400" b="1" dirty="0">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500034" y="357166"/>
            <a:ext cx="535785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400" b="1" dirty="0" smtClean="0"/>
              <a:t>Constitución Política de los Estados Unidos Mexicanos</a:t>
            </a:r>
            <a:endParaRPr lang="es-MX" sz="2400" b="1" dirty="0"/>
          </a:p>
        </p:txBody>
      </p:sp>
      <p:sp>
        <p:nvSpPr>
          <p:cNvPr id="6" name="5 CuadroTexto"/>
          <p:cNvSpPr txBox="1"/>
          <p:nvPr/>
        </p:nvSpPr>
        <p:spPr>
          <a:xfrm>
            <a:off x="500034" y="1357298"/>
            <a:ext cx="7215238" cy="830997"/>
          </a:xfrm>
          <a:prstGeom prst="rect">
            <a:avLst/>
          </a:prstGeom>
          <a:noFill/>
        </p:spPr>
        <p:txBody>
          <a:bodyPr wrap="square" rtlCol="0">
            <a:spAutoFit/>
          </a:bodyPr>
          <a:lstStyle/>
          <a:p>
            <a:pPr algn="ctr"/>
            <a:r>
              <a:rPr lang="es-MX" sz="2400" b="1" dirty="0" smtClean="0">
                <a:solidFill>
                  <a:srgbClr val="7030A0"/>
                </a:solidFill>
                <a:latin typeface="Arial" pitchFamily="34" charset="0"/>
                <a:cs typeface="Arial" pitchFamily="34" charset="0"/>
              </a:rPr>
              <a:t>FACULTAD EXCLUSIVA DE LA CÁMARA DE DIPUTADOS</a:t>
            </a:r>
            <a:endParaRPr lang="es-MX" sz="2400" dirty="0">
              <a:solidFill>
                <a:srgbClr val="7030A0"/>
              </a:solidFill>
              <a:latin typeface="Arial" pitchFamily="34" charset="0"/>
              <a:cs typeface="Arial" pitchFamily="34" charset="0"/>
            </a:endParaRPr>
          </a:p>
        </p:txBody>
      </p:sp>
      <p:sp>
        <p:nvSpPr>
          <p:cNvPr id="8" name="2 Marcador de contenido"/>
          <p:cNvSpPr>
            <a:spLocks noGrp="1"/>
          </p:cNvSpPr>
          <p:nvPr>
            <p:ph idx="1"/>
          </p:nvPr>
        </p:nvSpPr>
        <p:spPr>
          <a:xfrm>
            <a:off x="500034" y="2285992"/>
            <a:ext cx="7158030" cy="4500594"/>
          </a:xfrm>
        </p:spPr>
        <p:txBody>
          <a:bodyPr>
            <a:normAutofit lnSpcReduction="10000"/>
          </a:bodyPr>
          <a:lstStyle/>
          <a:p>
            <a:pPr marL="0" indent="0" algn="just">
              <a:lnSpc>
                <a:spcPct val="150000"/>
              </a:lnSpc>
              <a:buNone/>
            </a:pPr>
            <a:r>
              <a:rPr lang="es-MX" dirty="0" smtClean="0">
                <a:latin typeface="Arial" pitchFamily="34" charset="0"/>
                <a:cs typeface="Arial" pitchFamily="34" charset="0"/>
              </a:rPr>
              <a:t>Revisar Cuenta </a:t>
            </a:r>
            <a:r>
              <a:rPr lang="es-MX" dirty="0">
                <a:latin typeface="Arial" pitchFamily="34" charset="0"/>
                <a:cs typeface="Arial" pitchFamily="34" charset="0"/>
              </a:rPr>
              <a:t>Pública del año </a:t>
            </a:r>
            <a:r>
              <a:rPr lang="es-MX" dirty="0" smtClean="0">
                <a:latin typeface="Arial" pitchFamily="34" charset="0"/>
                <a:cs typeface="Arial" pitchFamily="34" charset="0"/>
              </a:rPr>
              <a:t>anterior para: </a:t>
            </a:r>
          </a:p>
          <a:p>
            <a:pPr lvl="1" algn="just">
              <a:lnSpc>
                <a:spcPct val="150000"/>
              </a:lnSpc>
            </a:pPr>
            <a:r>
              <a:rPr lang="es-MX" dirty="0" smtClean="0">
                <a:latin typeface="Arial" pitchFamily="34" charset="0"/>
                <a:cs typeface="Arial" pitchFamily="34" charset="0"/>
              </a:rPr>
              <a:t>Evaluar </a:t>
            </a:r>
            <a:r>
              <a:rPr lang="es-MX" dirty="0">
                <a:latin typeface="Arial" pitchFamily="34" charset="0"/>
                <a:cs typeface="Arial" pitchFamily="34" charset="0"/>
              </a:rPr>
              <a:t>los resultados de la gestión financiera, </a:t>
            </a:r>
            <a:endParaRPr lang="es-MX" dirty="0" smtClean="0">
              <a:latin typeface="Arial" pitchFamily="34" charset="0"/>
              <a:cs typeface="Arial" pitchFamily="34" charset="0"/>
            </a:endParaRPr>
          </a:p>
          <a:p>
            <a:pPr lvl="1" algn="just">
              <a:lnSpc>
                <a:spcPct val="150000"/>
              </a:lnSpc>
            </a:pPr>
            <a:r>
              <a:rPr lang="es-MX" dirty="0" smtClean="0">
                <a:latin typeface="Arial" pitchFamily="34" charset="0"/>
                <a:cs typeface="Arial" pitchFamily="34" charset="0"/>
              </a:rPr>
              <a:t>Comprobar </a:t>
            </a:r>
            <a:r>
              <a:rPr lang="es-MX" dirty="0">
                <a:latin typeface="Arial" pitchFamily="34" charset="0"/>
                <a:cs typeface="Arial" pitchFamily="34" charset="0"/>
              </a:rPr>
              <a:t>si se ha ajustado a los criterios señalados por el Presupuesto y </a:t>
            </a:r>
            <a:endParaRPr lang="es-MX" dirty="0" smtClean="0">
              <a:latin typeface="Arial" pitchFamily="34" charset="0"/>
              <a:cs typeface="Arial" pitchFamily="34" charset="0"/>
            </a:endParaRPr>
          </a:p>
          <a:p>
            <a:pPr lvl="1" algn="just">
              <a:lnSpc>
                <a:spcPct val="150000"/>
              </a:lnSpc>
            </a:pPr>
            <a:r>
              <a:rPr lang="es-MX" dirty="0" smtClean="0">
                <a:latin typeface="Arial" pitchFamily="34" charset="0"/>
                <a:cs typeface="Arial" pitchFamily="34" charset="0"/>
              </a:rPr>
              <a:t>Verificar </a:t>
            </a:r>
            <a:r>
              <a:rPr lang="es-MX" dirty="0">
                <a:latin typeface="Arial" pitchFamily="34" charset="0"/>
                <a:cs typeface="Arial" pitchFamily="34" charset="0"/>
              </a:rPr>
              <a:t>el cumplimiento de los objetivos contenidos en los programas</a:t>
            </a:r>
            <a:r>
              <a:rPr lang="es-MX" dirty="0" smtClean="0">
                <a:latin typeface="Arial" pitchFamily="34" charset="0"/>
                <a:cs typeface="Arial" pitchFamily="34" charset="0"/>
              </a:rPr>
              <a:t>.</a:t>
            </a:r>
          </a:p>
          <a:p>
            <a:pPr algn="r">
              <a:lnSpc>
                <a:spcPct val="150000"/>
              </a:lnSpc>
              <a:buNone/>
            </a:pPr>
            <a:endParaRPr lang="es-MX" sz="1800" dirty="0" smtClean="0">
              <a:latin typeface="Arial" pitchFamily="34" charset="0"/>
              <a:cs typeface="Arial" pitchFamily="34" charset="0"/>
            </a:endParaRPr>
          </a:p>
          <a:p>
            <a:pPr algn="r">
              <a:lnSpc>
                <a:spcPct val="150000"/>
              </a:lnSpc>
              <a:buNone/>
            </a:pPr>
            <a:r>
              <a:rPr lang="es-MX" sz="1800" dirty="0" smtClean="0">
                <a:latin typeface="Arial" pitchFamily="34" charset="0"/>
                <a:cs typeface="Arial" pitchFamily="34" charset="0"/>
              </a:rPr>
              <a:t>(ART. 74-VI)</a:t>
            </a:r>
            <a:r>
              <a:rPr lang="es-MX" dirty="0">
                <a:latin typeface="Arial" pitchFamily="34" charset="0"/>
                <a:cs typeface="Arial" pitchFamily="34" charset="0"/>
              </a:rPr>
              <a:t> </a:t>
            </a:r>
          </a:p>
          <a:p>
            <a:pPr algn="just">
              <a:lnSpc>
                <a:spcPct val="150000"/>
              </a:lnSpc>
              <a:buNone/>
            </a:pPr>
            <a:endParaRPr lang="es-MX" dirty="0">
              <a:latin typeface="Arial" pitchFamily="34" charset="0"/>
              <a:cs typeface="Arial" pitchFamily="34" charset="0"/>
            </a:endParaRPr>
          </a:p>
          <a:p>
            <a:pPr algn="just">
              <a:lnSpc>
                <a:spcPct val="150000"/>
              </a:lnSpc>
            </a:pPr>
            <a:endParaRPr lang="es-MX" dirty="0">
              <a:latin typeface="Arial" pitchFamily="34" charset="0"/>
              <a:cs typeface="Arial" pitchFamily="34" charset="0"/>
            </a:endParaRPr>
          </a:p>
        </p:txBody>
      </p:sp>
    </p:spTree>
  </p:cSld>
  <p:clrMapOvr>
    <a:masterClrMapping/>
  </p:clrMapOvr>
  <p:transition>
    <p:pull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500034" y="1214422"/>
            <a:ext cx="7286676" cy="6940361"/>
          </a:xfrm>
          <a:prstGeom prst="rect">
            <a:avLst/>
          </a:prstGeom>
          <a:noFill/>
        </p:spPr>
        <p:txBody>
          <a:bodyPr wrap="square" rtlCol="0">
            <a:spAutoFit/>
          </a:bodyPr>
          <a:lstStyle/>
          <a:p>
            <a:pPr marL="457200" indent="-457200">
              <a:buAutoNum type="arabicPeriod"/>
            </a:pPr>
            <a:r>
              <a:rPr lang="es-ES" sz="2400" b="1" u="sng" cap="small" dirty="0" smtClean="0">
                <a:latin typeface="Arial" pitchFamily="34" charset="0"/>
                <a:cs typeface="Arial" pitchFamily="34" charset="0"/>
              </a:rPr>
              <a:t>Estado de Situación Financiera</a:t>
            </a:r>
          </a:p>
          <a:p>
            <a:pPr marL="342900" indent="-342900">
              <a:lnSpc>
                <a:spcPct val="150000"/>
              </a:lnSpc>
            </a:pPr>
            <a:r>
              <a:rPr lang="es-MX" b="1" dirty="0" smtClean="0">
                <a:solidFill>
                  <a:srgbClr val="0070C0"/>
                </a:solidFill>
                <a:latin typeface="Arial" pitchFamily="34" charset="0"/>
                <a:cs typeface="Arial" pitchFamily="34" charset="0"/>
              </a:rPr>
              <a:t>ACTIVO</a:t>
            </a:r>
            <a:endParaRPr lang="es-MX" sz="2800" dirty="0" smtClean="0">
              <a:latin typeface="Arial" pitchFamily="34" charset="0"/>
              <a:cs typeface="Arial" pitchFamily="34" charset="0"/>
            </a:endParaRPr>
          </a:p>
          <a:p>
            <a:pPr marL="342900" indent="-342900">
              <a:lnSpc>
                <a:spcPct val="150000"/>
              </a:lnSpc>
            </a:pPr>
            <a:endParaRPr lang="es-MX" dirty="0" smtClean="0">
              <a:latin typeface="Arial" pitchFamily="34" charset="0"/>
              <a:cs typeface="Arial" pitchFamily="34" charset="0"/>
            </a:endParaRPr>
          </a:p>
          <a:p>
            <a:pPr algn="just">
              <a:lnSpc>
                <a:spcPct val="150000"/>
              </a:lnSpc>
              <a:buFont typeface="Wingdings" pitchFamily="2" charset="2"/>
              <a:buChar char="q"/>
            </a:pPr>
            <a:r>
              <a:rPr lang="es-MX" b="1" dirty="0" smtClean="0">
                <a:latin typeface="Arial" pitchFamily="34" charset="0"/>
                <a:cs typeface="Arial" pitchFamily="34" charset="0"/>
              </a:rPr>
              <a:t>Bienes Muebles, Inmuebles e Intangibles</a:t>
            </a:r>
          </a:p>
          <a:p>
            <a:pPr marL="800100" lvl="1" indent="-342900" algn="just">
              <a:lnSpc>
                <a:spcPct val="150000"/>
              </a:lnSpc>
              <a:buFont typeface="+mj-lt"/>
              <a:buAutoNum type="arabicPeriod" startAt="8"/>
            </a:pPr>
            <a:r>
              <a:rPr lang="es-MX" sz="1600" dirty="0" smtClean="0">
                <a:latin typeface="Arial" pitchFamily="34" charset="0"/>
                <a:cs typeface="Arial" pitchFamily="34" charset="0"/>
              </a:rPr>
              <a:t>Se informará de manera agrupada por cuenta, los rubros de </a:t>
            </a:r>
            <a:r>
              <a:rPr lang="es-MX" sz="1600" b="1" u="sng" dirty="0" smtClean="0">
                <a:solidFill>
                  <a:srgbClr val="00B050"/>
                </a:solidFill>
                <a:latin typeface="Arial" pitchFamily="34" charset="0"/>
                <a:cs typeface="Arial" pitchFamily="34" charset="0"/>
              </a:rPr>
              <a:t>Bienes Muebles e Inmuebles</a:t>
            </a:r>
            <a:r>
              <a:rPr lang="es-MX" sz="1600" u="sng" dirty="0" smtClean="0">
                <a:latin typeface="Arial" pitchFamily="34" charset="0"/>
                <a:cs typeface="Arial" pitchFamily="34" charset="0"/>
              </a:rPr>
              <a:t>,</a:t>
            </a:r>
            <a:r>
              <a:rPr lang="es-MX" sz="1600" dirty="0" smtClean="0">
                <a:latin typeface="Arial" pitchFamily="34" charset="0"/>
                <a:cs typeface="Arial" pitchFamily="34" charset="0"/>
              </a:rPr>
              <a:t> el </a:t>
            </a:r>
            <a:r>
              <a:rPr lang="es-MX" sz="1600" b="1" dirty="0" smtClean="0">
                <a:solidFill>
                  <a:srgbClr val="00B0F0"/>
                </a:solidFill>
                <a:latin typeface="Arial" pitchFamily="34" charset="0"/>
                <a:cs typeface="Arial" pitchFamily="34" charset="0"/>
              </a:rPr>
              <a:t>monto de la depreciación </a:t>
            </a:r>
            <a:r>
              <a:rPr lang="es-MX" sz="1600" dirty="0" smtClean="0">
                <a:latin typeface="Arial" pitchFamily="34" charset="0"/>
                <a:cs typeface="Arial" pitchFamily="34" charset="0"/>
              </a:rPr>
              <a:t>del ejercicio y la acumulada, el </a:t>
            </a:r>
            <a:r>
              <a:rPr lang="es-MX" sz="1600" b="1" dirty="0" smtClean="0">
                <a:solidFill>
                  <a:schemeClr val="accent6">
                    <a:lumMod val="75000"/>
                  </a:schemeClr>
                </a:solidFill>
                <a:latin typeface="Arial" pitchFamily="34" charset="0"/>
                <a:cs typeface="Arial" pitchFamily="34" charset="0"/>
              </a:rPr>
              <a:t>método de depreciación</a:t>
            </a:r>
            <a:r>
              <a:rPr lang="es-MX" sz="1600" dirty="0" smtClean="0">
                <a:latin typeface="Arial" pitchFamily="34" charset="0"/>
                <a:cs typeface="Arial" pitchFamily="34" charset="0"/>
              </a:rPr>
              <a:t>, tasas aplicadas y los criterios de aplicación de los mismos. Asimismo, se informará de las características significativas del estado en que se encuentren los activos.</a:t>
            </a:r>
          </a:p>
          <a:p>
            <a:pPr marL="800100" lvl="1" indent="-342900" algn="just">
              <a:lnSpc>
                <a:spcPct val="150000"/>
              </a:lnSpc>
              <a:buFont typeface="+mj-lt"/>
              <a:buAutoNum type="arabicPeriod" startAt="8"/>
            </a:pPr>
            <a:endParaRPr lang="es-MX" sz="1600" dirty="0" smtClean="0">
              <a:latin typeface="Arial" pitchFamily="34" charset="0"/>
              <a:cs typeface="Arial" pitchFamily="34" charset="0"/>
            </a:endParaRPr>
          </a:p>
          <a:p>
            <a:pPr marL="800100" lvl="1" indent="-342900" algn="just">
              <a:lnSpc>
                <a:spcPct val="150000"/>
              </a:lnSpc>
              <a:buFont typeface="+mj-lt"/>
              <a:buAutoNum type="arabicPeriod" startAt="8"/>
            </a:pPr>
            <a:r>
              <a:rPr lang="es-MX" sz="1600" dirty="0" smtClean="0">
                <a:latin typeface="Arial" pitchFamily="34" charset="0"/>
                <a:cs typeface="Arial" pitchFamily="34" charset="0"/>
              </a:rPr>
              <a:t>Se informará de manera agrupada por cuenta, los rubros de </a:t>
            </a:r>
            <a:r>
              <a:rPr lang="es-MX" sz="1600" b="1" u="sng" dirty="0" smtClean="0">
                <a:solidFill>
                  <a:srgbClr val="002060"/>
                </a:solidFill>
                <a:latin typeface="Arial" pitchFamily="34" charset="0"/>
                <a:cs typeface="Arial" pitchFamily="34" charset="0"/>
              </a:rPr>
              <a:t>activos intangibles y diferidos</a:t>
            </a:r>
            <a:r>
              <a:rPr lang="es-MX" sz="1600" dirty="0" smtClean="0">
                <a:latin typeface="Arial" pitchFamily="34" charset="0"/>
                <a:cs typeface="Arial" pitchFamily="34" charset="0"/>
              </a:rPr>
              <a:t>, su monto y naturaleza, amortización del ejercicio, amortización acumulada, tasa y método aplicados. </a:t>
            </a:r>
          </a:p>
          <a:p>
            <a:pPr lvl="1" algn="just"/>
            <a:endParaRPr lang="es-MX" sz="1600" dirty="0" smtClean="0">
              <a:latin typeface="Arial" pitchFamily="34" charset="0"/>
              <a:cs typeface="Arial" pitchFamily="34" charset="0"/>
            </a:endParaRPr>
          </a:p>
          <a:p>
            <a:pPr lvl="1" algn="just"/>
            <a:endParaRPr lang="es-MX" sz="1400" dirty="0" smtClean="0">
              <a:latin typeface="Arial" pitchFamily="34" charset="0"/>
              <a:cs typeface="Arial" pitchFamily="34" charset="0"/>
            </a:endParaRPr>
          </a:p>
          <a:p>
            <a:pPr lvl="1" algn="just"/>
            <a:endParaRPr lang="es-MX" sz="1400" b="1" dirty="0" smtClean="0">
              <a:latin typeface="Arial" pitchFamily="34" charset="0"/>
              <a:cs typeface="Arial" pitchFamily="34" charset="0"/>
            </a:endParaRPr>
          </a:p>
          <a:p>
            <a:pPr lvl="1" algn="just"/>
            <a:endParaRPr lang="es-MX" sz="1400" b="1" dirty="0" smtClean="0">
              <a:latin typeface="Arial" pitchFamily="34" charset="0"/>
              <a:cs typeface="Arial" pitchFamily="34" charset="0"/>
            </a:endParaRPr>
          </a:p>
          <a:p>
            <a:pPr marL="266700" indent="-266700"/>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endParaRPr lang="es-MX" sz="1400" dirty="0">
              <a:latin typeface="Arial" pitchFamily="34" charset="0"/>
              <a:cs typeface="Arial" pitchFamily="34" charset="0"/>
            </a:endParaRPr>
          </a:p>
        </p:txBody>
      </p:sp>
    </p:spTree>
  </p:cSld>
  <p:clrMapOvr>
    <a:masterClrMapping/>
  </p:clrMapOvr>
  <p:transition>
    <p:circl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500034" y="1214422"/>
            <a:ext cx="7286676" cy="5093702"/>
          </a:xfrm>
          <a:prstGeom prst="rect">
            <a:avLst/>
          </a:prstGeom>
          <a:noFill/>
        </p:spPr>
        <p:txBody>
          <a:bodyPr wrap="square" rtlCol="0">
            <a:spAutoFit/>
          </a:bodyPr>
          <a:lstStyle/>
          <a:p>
            <a:pPr marL="457200" indent="-457200">
              <a:buAutoNum type="arabicPeriod"/>
            </a:pPr>
            <a:r>
              <a:rPr lang="es-ES" sz="2400" b="1" u="sng" cap="small" dirty="0" smtClean="0">
                <a:latin typeface="Arial" pitchFamily="34" charset="0"/>
                <a:cs typeface="Arial" pitchFamily="34" charset="0"/>
              </a:rPr>
              <a:t>Estado de Situación Financiera</a:t>
            </a:r>
          </a:p>
          <a:p>
            <a:pPr marL="342900" indent="-342900">
              <a:lnSpc>
                <a:spcPct val="150000"/>
              </a:lnSpc>
            </a:pPr>
            <a:r>
              <a:rPr lang="es-MX" b="1" dirty="0" smtClean="0">
                <a:solidFill>
                  <a:srgbClr val="0070C0"/>
                </a:solidFill>
                <a:latin typeface="Arial" pitchFamily="34" charset="0"/>
                <a:cs typeface="Arial" pitchFamily="34" charset="0"/>
              </a:rPr>
              <a:t>ACTIVO</a:t>
            </a:r>
            <a:endParaRPr lang="es-MX" sz="2800" dirty="0" smtClean="0">
              <a:latin typeface="Arial" pitchFamily="34" charset="0"/>
              <a:cs typeface="Arial" pitchFamily="34" charset="0"/>
            </a:endParaRPr>
          </a:p>
          <a:p>
            <a:pPr marL="342900" indent="-342900">
              <a:lnSpc>
                <a:spcPct val="150000"/>
              </a:lnSpc>
              <a:buAutoNum type="arabicPeriod"/>
            </a:pPr>
            <a:endParaRPr lang="es-MX" dirty="0" smtClean="0">
              <a:latin typeface="Arial" pitchFamily="34" charset="0"/>
              <a:cs typeface="Arial" pitchFamily="34" charset="0"/>
            </a:endParaRPr>
          </a:p>
          <a:p>
            <a:pPr algn="just">
              <a:lnSpc>
                <a:spcPct val="150000"/>
              </a:lnSpc>
              <a:buFont typeface="Wingdings" pitchFamily="2" charset="2"/>
              <a:buChar char="q"/>
            </a:pPr>
            <a:r>
              <a:rPr lang="es-MX" b="1" dirty="0" smtClean="0">
                <a:latin typeface="Arial" pitchFamily="34" charset="0"/>
                <a:cs typeface="Arial" pitchFamily="34" charset="0"/>
              </a:rPr>
              <a:t>Estimaciones y Deterioros</a:t>
            </a:r>
          </a:p>
          <a:p>
            <a:pPr marL="800100" lvl="1" indent="-342900" algn="just">
              <a:lnSpc>
                <a:spcPct val="150000"/>
              </a:lnSpc>
              <a:buFont typeface="+mj-lt"/>
              <a:buAutoNum type="arabicPeriod" startAt="10"/>
            </a:pPr>
            <a:r>
              <a:rPr lang="es-MX" dirty="0" smtClean="0">
                <a:latin typeface="Arial" pitchFamily="34" charset="0"/>
                <a:cs typeface="Arial" pitchFamily="34" charset="0"/>
              </a:rPr>
              <a:t>Se informarán los criterios utilizados para la determinación de las estimaciones; por ejemplo: </a:t>
            </a:r>
            <a:r>
              <a:rPr lang="es-MX" b="1" dirty="0" smtClean="0">
                <a:solidFill>
                  <a:srgbClr val="0070C0"/>
                </a:solidFill>
                <a:latin typeface="Arial" pitchFamily="34" charset="0"/>
                <a:cs typeface="Arial" pitchFamily="34" charset="0"/>
              </a:rPr>
              <a:t>estimación de cuentas incobrables</a:t>
            </a:r>
            <a:r>
              <a:rPr lang="es-MX" dirty="0" smtClean="0">
                <a:latin typeface="Arial" pitchFamily="34" charset="0"/>
                <a:cs typeface="Arial" pitchFamily="34" charset="0"/>
              </a:rPr>
              <a:t>, </a:t>
            </a:r>
            <a:r>
              <a:rPr lang="es-MX" b="1" dirty="0" smtClean="0">
                <a:solidFill>
                  <a:schemeClr val="accent6">
                    <a:lumMod val="75000"/>
                  </a:schemeClr>
                </a:solidFill>
                <a:latin typeface="Arial" pitchFamily="34" charset="0"/>
                <a:cs typeface="Arial" pitchFamily="34" charset="0"/>
              </a:rPr>
              <a:t>estimación de inventarios</a:t>
            </a:r>
            <a:r>
              <a:rPr lang="es-MX" dirty="0" smtClean="0">
                <a:latin typeface="Arial" pitchFamily="34" charset="0"/>
                <a:cs typeface="Arial" pitchFamily="34" charset="0"/>
              </a:rPr>
              <a:t>, </a:t>
            </a:r>
            <a:r>
              <a:rPr lang="es-MX" b="1" dirty="0" smtClean="0">
                <a:solidFill>
                  <a:srgbClr val="00B050"/>
                </a:solidFill>
                <a:latin typeface="Arial" pitchFamily="34" charset="0"/>
                <a:cs typeface="Arial" pitchFamily="34" charset="0"/>
              </a:rPr>
              <a:t>deterioro de activos biológicos </a:t>
            </a:r>
            <a:r>
              <a:rPr lang="es-MX" dirty="0" smtClean="0">
                <a:latin typeface="Arial" pitchFamily="34" charset="0"/>
                <a:cs typeface="Arial" pitchFamily="34" charset="0"/>
              </a:rPr>
              <a:t>y cualquier otra que aplique.</a:t>
            </a:r>
          </a:p>
          <a:p>
            <a:pPr algn="just"/>
            <a:endParaRPr lang="es-MX" sz="1400" b="1" dirty="0" smtClean="0">
              <a:latin typeface="Arial" pitchFamily="34" charset="0"/>
              <a:cs typeface="Arial" pitchFamily="34" charset="0"/>
            </a:endParaRPr>
          </a:p>
          <a:p>
            <a:pPr algn="just"/>
            <a:endParaRPr lang="es-MX" sz="1400" dirty="0" smtClean="0">
              <a:latin typeface="Arial" pitchFamily="34" charset="0"/>
              <a:cs typeface="Arial" pitchFamily="34" charset="0"/>
            </a:endParaRPr>
          </a:p>
          <a:p>
            <a:pPr algn="just"/>
            <a:endParaRPr lang="es-MX" sz="1400"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marL="266700" indent="-266700"/>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endParaRPr lang="es-MX" sz="1400" dirty="0">
              <a:latin typeface="Arial" pitchFamily="34" charset="0"/>
              <a:cs typeface="Arial" pitchFamily="34" charset="0"/>
            </a:endParaRPr>
          </a:p>
        </p:txBody>
      </p:sp>
    </p:spTree>
  </p:cSld>
  <p:clrMapOvr>
    <a:masterClrMapping/>
  </p:clrMapOvr>
  <p:transition>
    <p:pull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500034" y="1214422"/>
            <a:ext cx="7286676" cy="5509200"/>
          </a:xfrm>
          <a:prstGeom prst="rect">
            <a:avLst/>
          </a:prstGeom>
          <a:noFill/>
        </p:spPr>
        <p:txBody>
          <a:bodyPr wrap="square" rtlCol="0">
            <a:spAutoFit/>
          </a:bodyPr>
          <a:lstStyle/>
          <a:p>
            <a:pPr marL="457200" indent="-457200">
              <a:buAutoNum type="arabicPeriod"/>
            </a:pPr>
            <a:r>
              <a:rPr lang="es-ES" sz="2400" b="1" u="sng" cap="small" dirty="0" smtClean="0">
                <a:latin typeface="Arial" pitchFamily="34" charset="0"/>
                <a:cs typeface="Arial" pitchFamily="34" charset="0"/>
              </a:rPr>
              <a:t>Estado de Situación Financiera</a:t>
            </a:r>
          </a:p>
          <a:p>
            <a:pPr marL="342900" indent="-342900">
              <a:lnSpc>
                <a:spcPct val="150000"/>
              </a:lnSpc>
            </a:pPr>
            <a:r>
              <a:rPr lang="es-MX" b="1" dirty="0" smtClean="0">
                <a:solidFill>
                  <a:srgbClr val="0070C0"/>
                </a:solidFill>
                <a:latin typeface="Arial" pitchFamily="34" charset="0"/>
                <a:cs typeface="Arial" pitchFamily="34" charset="0"/>
              </a:rPr>
              <a:t>ACTIVO</a:t>
            </a:r>
            <a:endParaRPr lang="es-MX" sz="2800" dirty="0" smtClean="0">
              <a:latin typeface="Arial" pitchFamily="34" charset="0"/>
              <a:cs typeface="Arial" pitchFamily="34" charset="0"/>
            </a:endParaRPr>
          </a:p>
          <a:p>
            <a:pPr marL="342900" indent="-342900">
              <a:lnSpc>
                <a:spcPct val="150000"/>
              </a:lnSpc>
              <a:buAutoNum type="arabicPeriod"/>
            </a:pPr>
            <a:endParaRPr lang="es-MX" dirty="0" smtClean="0">
              <a:latin typeface="Arial" pitchFamily="34" charset="0"/>
              <a:cs typeface="Arial" pitchFamily="34" charset="0"/>
            </a:endParaRPr>
          </a:p>
          <a:p>
            <a:pPr algn="just">
              <a:lnSpc>
                <a:spcPct val="150000"/>
              </a:lnSpc>
              <a:buFont typeface="Wingdings" pitchFamily="2" charset="2"/>
              <a:buChar char="q"/>
            </a:pPr>
            <a:r>
              <a:rPr lang="es-MX" b="1" dirty="0" smtClean="0">
                <a:latin typeface="Arial" pitchFamily="34" charset="0"/>
                <a:cs typeface="Arial" pitchFamily="34" charset="0"/>
              </a:rPr>
              <a:t>Otros Activos</a:t>
            </a:r>
          </a:p>
          <a:p>
            <a:pPr marL="800100" lvl="1" indent="-342900" algn="just">
              <a:lnSpc>
                <a:spcPct val="150000"/>
              </a:lnSpc>
              <a:buFont typeface="+mj-lt"/>
              <a:buAutoNum type="arabicPeriod" startAt="11"/>
            </a:pPr>
            <a:r>
              <a:rPr lang="es-MX" dirty="0" smtClean="0">
                <a:latin typeface="Arial" pitchFamily="34" charset="0"/>
                <a:cs typeface="Arial" pitchFamily="34" charset="0"/>
              </a:rPr>
              <a:t>De las cuentas de otros activos se informará por tipo de bienes muebles, inmuebles y otros, los montos totales asociados y sus características cualitativas significativas que les impacten financieramente</a:t>
            </a:r>
          </a:p>
          <a:p>
            <a:pPr algn="just">
              <a:lnSpc>
                <a:spcPct val="150000"/>
              </a:lnSpc>
            </a:pPr>
            <a:endParaRPr lang="es-MX" b="1"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algn="just"/>
            <a:endParaRPr lang="es-MX" sz="1400" dirty="0" smtClean="0">
              <a:latin typeface="Arial" pitchFamily="34" charset="0"/>
              <a:cs typeface="Arial" pitchFamily="34" charset="0"/>
            </a:endParaRPr>
          </a:p>
          <a:p>
            <a:pPr algn="just"/>
            <a:endParaRPr lang="es-MX" sz="1400"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marL="266700" indent="-266700"/>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endParaRPr lang="es-MX" sz="1400" dirty="0">
              <a:latin typeface="Arial" pitchFamily="34" charset="0"/>
              <a:cs typeface="Arial" pitchFamily="34" charset="0"/>
            </a:endParaRPr>
          </a:p>
        </p:txBody>
      </p:sp>
    </p:spTree>
  </p:cSld>
  <p:clrMapOvr>
    <a:masterClrMapping/>
  </p:clrMapOvr>
  <p:transition>
    <p:pull dir="l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500034" y="1000108"/>
            <a:ext cx="7000924" cy="5847755"/>
          </a:xfrm>
          <a:prstGeom prst="rect">
            <a:avLst/>
          </a:prstGeom>
          <a:noFill/>
        </p:spPr>
        <p:txBody>
          <a:bodyPr wrap="square" rtlCol="0">
            <a:spAutoFit/>
          </a:bodyPr>
          <a:lstStyle/>
          <a:p>
            <a:r>
              <a:rPr lang="es-MX" b="1" dirty="0" smtClean="0">
                <a:solidFill>
                  <a:srgbClr val="0070C0"/>
                </a:solidFill>
                <a:latin typeface="Arial" pitchFamily="34" charset="0"/>
                <a:cs typeface="Arial" pitchFamily="34" charset="0"/>
              </a:rPr>
              <a:t>EN EL PASIVO PRESENTARA INFORMACION DE LAS SIGUIENTES CUENTAS</a:t>
            </a:r>
            <a:r>
              <a:rPr lang="es-MX" sz="2400" b="1" dirty="0" smtClean="0">
                <a:solidFill>
                  <a:srgbClr val="0070C0"/>
                </a:solidFill>
                <a:latin typeface="Arial" pitchFamily="34" charset="0"/>
                <a:cs typeface="Arial" pitchFamily="34" charset="0"/>
              </a:rPr>
              <a:t>:</a:t>
            </a:r>
          </a:p>
          <a:p>
            <a:endParaRPr lang="es-MX" sz="2000" b="1" dirty="0" smtClean="0">
              <a:solidFill>
                <a:srgbClr val="0070C0"/>
              </a:solidFill>
              <a:latin typeface="Arial" pitchFamily="34" charset="0"/>
              <a:cs typeface="Arial" pitchFamily="34" charset="0"/>
            </a:endParaRPr>
          </a:p>
          <a:p>
            <a:pPr marL="342900" indent="-342900" algn="just">
              <a:lnSpc>
                <a:spcPct val="150000"/>
              </a:lnSpc>
              <a:buFont typeface="+mj-lt"/>
              <a:buAutoNum type="arabicPeriod"/>
            </a:pPr>
            <a:r>
              <a:rPr lang="es-MX" sz="1600" dirty="0" smtClean="0">
                <a:latin typeface="Arial" pitchFamily="34" charset="0"/>
                <a:cs typeface="Arial" pitchFamily="34" charset="0"/>
              </a:rPr>
              <a:t>Se elaborará una relación de las </a:t>
            </a:r>
            <a:r>
              <a:rPr lang="es-MX" sz="1600" b="1" u="sng" dirty="0" smtClean="0">
                <a:latin typeface="Arial" pitchFamily="34" charset="0"/>
                <a:cs typeface="Arial" pitchFamily="34" charset="0"/>
              </a:rPr>
              <a:t>cuentas y documentos por pagar</a:t>
            </a:r>
            <a:r>
              <a:rPr lang="es-MX" sz="1600" dirty="0" smtClean="0">
                <a:latin typeface="Arial" pitchFamily="34" charset="0"/>
                <a:cs typeface="Arial" pitchFamily="34" charset="0"/>
              </a:rPr>
              <a:t> en una </a:t>
            </a:r>
            <a:r>
              <a:rPr lang="es-MX" sz="1600" b="1" u="sng" dirty="0" smtClean="0">
                <a:latin typeface="Arial" pitchFamily="34" charset="0"/>
                <a:cs typeface="Arial" pitchFamily="34" charset="0"/>
              </a:rPr>
              <a:t>desagregación por su vencimiento </a:t>
            </a:r>
            <a:r>
              <a:rPr lang="es-MX" sz="1600" dirty="0" smtClean="0">
                <a:latin typeface="Arial" pitchFamily="34" charset="0"/>
                <a:cs typeface="Arial" pitchFamily="34" charset="0"/>
              </a:rPr>
              <a:t>en días a 90, 180, menor o igual a 365 y mayor a 365. Asimismo, se informará sobre la factibilidad del pago de dichos pasivos.</a:t>
            </a:r>
          </a:p>
          <a:p>
            <a:pPr marL="342900" indent="-342900" algn="just">
              <a:lnSpc>
                <a:spcPct val="150000"/>
              </a:lnSpc>
              <a:buFont typeface="+mj-lt"/>
              <a:buAutoNum type="arabicPeriod"/>
            </a:pPr>
            <a:endParaRPr lang="es-MX" sz="1600" dirty="0" smtClean="0">
              <a:latin typeface="Arial" pitchFamily="34" charset="0"/>
              <a:cs typeface="Arial" pitchFamily="34" charset="0"/>
            </a:endParaRPr>
          </a:p>
          <a:p>
            <a:pPr marL="342900" indent="-342900" algn="just">
              <a:lnSpc>
                <a:spcPct val="150000"/>
              </a:lnSpc>
              <a:buFont typeface="+mj-lt"/>
              <a:buAutoNum type="arabicPeriod"/>
            </a:pPr>
            <a:r>
              <a:rPr lang="es-MX" sz="1600" dirty="0" smtClean="0">
                <a:latin typeface="Arial" pitchFamily="34" charset="0"/>
                <a:cs typeface="Arial" pitchFamily="34" charset="0"/>
              </a:rPr>
              <a:t>Se informará </a:t>
            </a:r>
            <a:r>
              <a:rPr lang="es-MX" sz="1600" b="1" u="sng" dirty="0" smtClean="0">
                <a:latin typeface="Arial" pitchFamily="34" charset="0"/>
                <a:cs typeface="Arial" pitchFamily="34" charset="0"/>
              </a:rPr>
              <a:t>de manera agrupada</a:t>
            </a:r>
            <a:r>
              <a:rPr lang="es-MX" sz="1600" dirty="0" smtClean="0">
                <a:latin typeface="Arial" pitchFamily="34" charset="0"/>
                <a:cs typeface="Arial" pitchFamily="34" charset="0"/>
              </a:rPr>
              <a:t> los recursos localizados en </a:t>
            </a:r>
            <a:r>
              <a:rPr lang="es-MX" sz="1600" b="1" u="sng" dirty="0" smtClean="0">
                <a:latin typeface="Arial" pitchFamily="34" charset="0"/>
                <a:cs typeface="Arial" pitchFamily="34" charset="0"/>
              </a:rPr>
              <a:t>Fondos de Bienes de Terceros en Administración y/o en Garantía a corto y largo plazo,</a:t>
            </a:r>
            <a:r>
              <a:rPr lang="es-MX" sz="1600" dirty="0" smtClean="0">
                <a:latin typeface="Arial" pitchFamily="34" charset="0"/>
                <a:cs typeface="Arial" pitchFamily="34" charset="0"/>
              </a:rPr>
              <a:t> así como la naturaleza de dichos recursos y sus características cualitativas significativas que les afecten o pudieran afectarles financieramente.</a:t>
            </a:r>
          </a:p>
          <a:p>
            <a:pPr marL="342900" indent="-342900" algn="just">
              <a:lnSpc>
                <a:spcPct val="150000"/>
              </a:lnSpc>
              <a:buFont typeface="+mj-lt"/>
              <a:buAutoNum type="arabicPeriod"/>
            </a:pPr>
            <a:endParaRPr lang="es-MX" sz="1600" dirty="0" smtClean="0">
              <a:latin typeface="Arial" pitchFamily="34" charset="0"/>
              <a:cs typeface="Arial" pitchFamily="34" charset="0"/>
            </a:endParaRPr>
          </a:p>
          <a:p>
            <a:pPr marL="342900" indent="-342900" algn="just">
              <a:lnSpc>
                <a:spcPct val="150000"/>
              </a:lnSpc>
              <a:buFont typeface="+mj-lt"/>
              <a:buAutoNum type="arabicPeriod"/>
            </a:pPr>
            <a:r>
              <a:rPr lang="es-MX" sz="1600" dirty="0" smtClean="0">
                <a:latin typeface="Arial" pitchFamily="34" charset="0"/>
                <a:cs typeface="Arial" pitchFamily="34" charset="0"/>
              </a:rPr>
              <a:t>Se informará de las demás cuentas de pasivos monto y características significativas que les impacten o pudieran impactarles financieramente</a:t>
            </a:r>
            <a:endParaRPr lang="es-MX" sz="1600" dirty="0">
              <a:latin typeface="Arial" pitchFamily="34" charset="0"/>
              <a:cs typeface="Arial" pitchFamily="34" charset="0"/>
            </a:endParaRPr>
          </a:p>
        </p:txBody>
      </p:sp>
      <p:sp>
        <p:nvSpPr>
          <p:cNvPr id="6"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Tree>
  </p:cSld>
  <p:clrMapOvr>
    <a:masterClrMapping/>
  </p:clrMapOvr>
  <p:transition>
    <p:split orient="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1357298"/>
            <a:ext cx="6953248" cy="5027000"/>
          </a:xfrm>
        </p:spPr>
        <p:txBody>
          <a:bodyPr>
            <a:normAutofit fontScale="70000" lnSpcReduction="20000"/>
          </a:bodyPr>
          <a:lstStyle/>
          <a:p>
            <a:pPr marL="0">
              <a:buNone/>
            </a:pPr>
            <a:r>
              <a:rPr lang="es-MX" sz="3400" b="1" u="sng" cap="small" dirty="0" smtClean="0">
                <a:latin typeface="Arial" pitchFamily="34" charset="0"/>
                <a:cs typeface="Arial" pitchFamily="34" charset="0"/>
              </a:rPr>
              <a:t>2. </a:t>
            </a:r>
            <a:r>
              <a:rPr lang="es-ES" sz="3400" b="1" u="sng" cap="small" dirty="0" smtClean="0">
                <a:latin typeface="Arial" pitchFamily="34" charset="0"/>
                <a:cs typeface="Arial" pitchFamily="34" charset="0"/>
              </a:rPr>
              <a:t>Estado de Actividades</a:t>
            </a:r>
            <a:endParaRPr lang="es-MX" sz="3400" b="1" u="sng" cap="small" dirty="0" smtClean="0">
              <a:latin typeface="Arial" pitchFamily="34" charset="0"/>
              <a:cs typeface="Arial" pitchFamily="34" charset="0"/>
            </a:endParaRPr>
          </a:p>
          <a:p>
            <a:pPr marL="0">
              <a:buNone/>
            </a:pPr>
            <a:endParaRPr lang="es-MX" sz="2400" b="1" u="sng" cap="small" dirty="0" smtClean="0">
              <a:latin typeface="Arial" pitchFamily="34" charset="0"/>
              <a:cs typeface="Arial" pitchFamily="34" charset="0"/>
            </a:endParaRPr>
          </a:p>
          <a:p>
            <a:pPr marL="0">
              <a:buNone/>
            </a:pPr>
            <a:endParaRPr lang="es-MX" sz="800" b="1" u="sng" cap="small" dirty="0" smtClean="0">
              <a:latin typeface="Arial" pitchFamily="34" charset="0"/>
              <a:cs typeface="Arial" pitchFamily="34" charset="0"/>
            </a:endParaRPr>
          </a:p>
          <a:p>
            <a:pPr>
              <a:buNone/>
            </a:pPr>
            <a:r>
              <a:rPr lang="es-MX" sz="2900" b="1" dirty="0" smtClean="0">
                <a:latin typeface="Arial" pitchFamily="34" charset="0"/>
                <a:cs typeface="Arial" pitchFamily="34" charset="0"/>
              </a:rPr>
              <a:t>Ingresos de Gestión</a:t>
            </a:r>
            <a:endParaRPr lang="es-MX" sz="2900" dirty="0" smtClean="0">
              <a:latin typeface="Arial" pitchFamily="34" charset="0"/>
              <a:cs typeface="Arial" pitchFamily="34" charset="0"/>
            </a:endParaRPr>
          </a:p>
          <a:p>
            <a:pPr lvl="0"/>
            <a:endParaRPr lang="es-MX" sz="2400" dirty="0" smtClean="0">
              <a:latin typeface="Arial" pitchFamily="34" charset="0"/>
              <a:cs typeface="Arial" pitchFamily="34" charset="0"/>
            </a:endParaRPr>
          </a:p>
          <a:p>
            <a:pPr marL="342900" lvl="0" indent="-342900" algn="just">
              <a:lnSpc>
                <a:spcPct val="150000"/>
              </a:lnSpc>
              <a:buFont typeface="+mj-lt"/>
              <a:buAutoNum type="arabicPeriod"/>
            </a:pPr>
            <a:r>
              <a:rPr lang="es-MX" sz="2400" dirty="0" smtClean="0">
                <a:latin typeface="Arial" pitchFamily="34" charset="0"/>
                <a:cs typeface="Arial" pitchFamily="34" charset="0"/>
              </a:rPr>
              <a:t>De los rubros de </a:t>
            </a:r>
            <a:r>
              <a:rPr lang="es-MX" sz="2400" b="1" dirty="0" smtClean="0">
                <a:solidFill>
                  <a:srgbClr val="00B050"/>
                </a:solidFill>
                <a:latin typeface="Arial" pitchFamily="34" charset="0"/>
                <a:cs typeface="Arial" pitchFamily="34" charset="0"/>
              </a:rPr>
              <a:t>impuestos</a:t>
            </a:r>
            <a:r>
              <a:rPr lang="es-MX" sz="2400" dirty="0" smtClean="0">
                <a:latin typeface="Arial" pitchFamily="34" charset="0"/>
                <a:cs typeface="Arial" pitchFamily="34" charset="0"/>
              </a:rPr>
              <a:t>, </a:t>
            </a:r>
            <a:r>
              <a:rPr lang="es-MX" sz="2400" b="1" dirty="0" smtClean="0">
                <a:solidFill>
                  <a:schemeClr val="accent2">
                    <a:lumMod val="75000"/>
                  </a:schemeClr>
                </a:solidFill>
                <a:latin typeface="Arial" pitchFamily="34" charset="0"/>
                <a:cs typeface="Arial" pitchFamily="34" charset="0"/>
              </a:rPr>
              <a:t>contribuciones de mejoras</a:t>
            </a:r>
            <a:r>
              <a:rPr lang="es-MX" sz="2400" dirty="0" smtClean="0">
                <a:latin typeface="Arial" pitchFamily="34" charset="0"/>
                <a:cs typeface="Arial" pitchFamily="34" charset="0"/>
              </a:rPr>
              <a:t>, </a:t>
            </a:r>
            <a:r>
              <a:rPr lang="es-MX" sz="2400" b="1" dirty="0" smtClean="0">
                <a:solidFill>
                  <a:schemeClr val="accent6">
                    <a:lumMod val="75000"/>
                  </a:schemeClr>
                </a:solidFill>
                <a:latin typeface="Arial" pitchFamily="34" charset="0"/>
                <a:cs typeface="Arial" pitchFamily="34" charset="0"/>
              </a:rPr>
              <a:t>derechos</a:t>
            </a:r>
            <a:r>
              <a:rPr lang="es-MX" sz="2400" dirty="0" smtClean="0">
                <a:latin typeface="Arial" pitchFamily="34" charset="0"/>
                <a:cs typeface="Arial" pitchFamily="34" charset="0"/>
              </a:rPr>
              <a:t>, </a:t>
            </a:r>
            <a:r>
              <a:rPr lang="es-MX" sz="2400" b="1" dirty="0" smtClean="0">
                <a:solidFill>
                  <a:srgbClr val="0070C0"/>
                </a:solidFill>
                <a:latin typeface="Arial" pitchFamily="34" charset="0"/>
                <a:cs typeface="Arial" pitchFamily="34" charset="0"/>
              </a:rPr>
              <a:t>productos</a:t>
            </a:r>
            <a:r>
              <a:rPr lang="es-MX" sz="2400" dirty="0" smtClean="0">
                <a:latin typeface="Arial" pitchFamily="34" charset="0"/>
                <a:cs typeface="Arial" pitchFamily="34" charset="0"/>
              </a:rPr>
              <a:t>, </a:t>
            </a:r>
            <a:r>
              <a:rPr lang="es-MX" sz="2400" b="1" dirty="0" smtClean="0">
                <a:solidFill>
                  <a:srgbClr val="FF0000"/>
                </a:solidFill>
                <a:latin typeface="Arial" pitchFamily="34" charset="0"/>
                <a:cs typeface="Arial" pitchFamily="34" charset="0"/>
              </a:rPr>
              <a:t>aprovechamientos</a:t>
            </a:r>
            <a:r>
              <a:rPr lang="es-MX" sz="2400" dirty="0" smtClean="0">
                <a:latin typeface="Arial" pitchFamily="34" charset="0"/>
                <a:cs typeface="Arial" pitchFamily="34" charset="0"/>
              </a:rPr>
              <a:t>, </a:t>
            </a:r>
            <a:r>
              <a:rPr lang="es-MX" sz="2400" b="1" dirty="0" smtClean="0">
                <a:solidFill>
                  <a:schemeClr val="tx2">
                    <a:lumMod val="60000"/>
                    <a:lumOff val="40000"/>
                  </a:schemeClr>
                </a:solidFill>
                <a:latin typeface="Arial" pitchFamily="34" charset="0"/>
                <a:cs typeface="Arial" pitchFamily="34" charset="0"/>
              </a:rPr>
              <a:t>participaciones y aportaciones</a:t>
            </a:r>
            <a:r>
              <a:rPr lang="es-MX" sz="2400" dirty="0" smtClean="0">
                <a:latin typeface="Arial" pitchFamily="34" charset="0"/>
                <a:cs typeface="Arial" pitchFamily="34" charset="0"/>
              </a:rPr>
              <a:t>, y </a:t>
            </a:r>
            <a:r>
              <a:rPr lang="es-MX" sz="2400" dirty="0" smtClean="0">
                <a:solidFill>
                  <a:srgbClr val="00B0F0"/>
                </a:solidFill>
                <a:latin typeface="Arial" pitchFamily="34" charset="0"/>
                <a:cs typeface="Arial" pitchFamily="34" charset="0"/>
              </a:rPr>
              <a:t>transferencias, subsidios, otras ayudas </a:t>
            </a:r>
            <a:r>
              <a:rPr lang="es-MX" sz="2400" dirty="0" smtClean="0">
                <a:latin typeface="Arial" pitchFamily="34" charset="0"/>
                <a:cs typeface="Arial" pitchFamily="34" charset="0"/>
              </a:rPr>
              <a:t>y asignaciones, se informarán los montos totales de cada clase (tercer nivel del CRI), así como de cualquier característica significativa.</a:t>
            </a:r>
          </a:p>
          <a:p>
            <a:pPr marL="342900" lvl="0" indent="-342900" algn="just">
              <a:lnSpc>
                <a:spcPct val="150000"/>
              </a:lnSpc>
              <a:buFont typeface="+mj-lt"/>
              <a:buAutoNum type="arabicPeriod"/>
            </a:pPr>
            <a:endParaRPr lang="es-MX" sz="2400" dirty="0" smtClean="0">
              <a:latin typeface="Arial" pitchFamily="34" charset="0"/>
              <a:cs typeface="Arial" pitchFamily="34" charset="0"/>
            </a:endParaRPr>
          </a:p>
          <a:p>
            <a:pPr marL="342900" lvl="0" indent="-342900" algn="just">
              <a:lnSpc>
                <a:spcPct val="150000"/>
              </a:lnSpc>
              <a:buFont typeface="+mj-lt"/>
              <a:buAutoNum type="arabicPeriod"/>
            </a:pPr>
            <a:r>
              <a:rPr lang="es-MX" sz="2400" dirty="0" smtClean="0">
                <a:latin typeface="Arial" pitchFamily="34" charset="0"/>
                <a:cs typeface="Arial" pitchFamily="34" charset="0"/>
              </a:rPr>
              <a:t>Se informará, de manera agrupada, el tipo, monto y naturaleza de la cuenta de </a:t>
            </a:r>
            <a:r>
              <a:rPr lang="es-MX" sz="2400" b="1" dirty="0" smtClean="0">
                <a:solidFill>
                  <a:srgbClr val="00B0F0"/>
                </a:solidFill>
                <a:latin typeface="Arial" pitchFamily="34" charset="0"/>
                <a:cs typeface="Arial" pitchFamily="34" charset="0"/>
              </a:rPr>
              <a:t>otros ingresos</a:t>
            </a:r>
            <a:r>
              <a:rPr lang="es-MX" sz="2400" dirty="0" smtClean="0">
                <a:latin typeface="Arial" pitchFamily="34" charset="0"/>
                <a:cs typeface="Arial" pitchFamily="34" charset="0"/>
              </a:rPr>
              <a:t>, así mismo se informará de sus características significativas.</a:t>
            </a:r>
          </a:p>
        </p:txBody>
      </p:sp>
      <p:sp>
        <p:nvSpPr>
          <p:cNvPr id="7"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Tree>
  </p:cSld>
  <p:clrMapOvr>
    <a:masterClrMapping/>
  </p:clrMapOvr>
  <p:transition>
    <p:pull dir="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1357298"/>
            <a:ext cx="6953248" cy="5027000"/>
          </a:xfrm>
        </p:spPr>
        <p:txBody>
          <a:bodyPr>
            <a:normAutofit/>
          </a:bodyPr>
          <a:lstStyle/>
          <a:p>
            <a:pPr marL="0">
              <a:buNone/>
            </a:pPr>
            <a:r>
              <a:rPr lang="es-MX" sz="2400" b="1" u="sng" cap="small" dirty="0" smtClean="0">
                <a:latin typeface="Arial" pitchFamily="34" charset="0"/>
                <a:cs typeface="Arial" pitchFamily="34" charset="0"/>
              </a:rPr>
              <a:t>2. </a:t>
            </a:r>
            <a:r>
              <a:rPr lang="es-ES" sz="2400" b="1" u="sng" cap="small" dirty="0" smtClean="0">
                <a:latin typeface="Arial" pitchFamily="34" charset="0"/>
                <a:cs typeface="Arial" pitchFamily="34" charset="0"/>
              </a:rPr>
              <a:t>Estado de Actividades</a:t>
            </a:r>
            <a:endParaRPr lang="es-MX" sz="2400" b="1" u="sng" cap="small" dirty="0" smtClean="0">
              <a:latin typeface="Arial" pitchFamily="34" charset="0"/>
              <a:cs typeface="Arial" pitchFamily="34" charset="0"/>
            </a:endParaRPr>
          </a:p>
          <a:p>
            <a:pPr marL="0">
              <a:buNone/>
            </a:pPr>
            <a:endParaRPr lang="es-MX" sz="2400" b="1" u="sng" cap="small" dirty="0" smtClean="0">
              <a:latin typeface="Arial" pitchFamily="34" charset="0"/>
              <a:cs typeface="Arial" pitchFamily="34" charset="0"/>
            </a:endParaRPr>
          </a:p>
          <a:p>
            <a:pPr marL="0">
              <a:buNone/>
            </a:pPr>
            <a:endParaRPr lang="es-MX" sz="800" b="1" u="sng" cap="small" dirty="0" smtClean="0">
              <a:latin typeface="Arial" pitchFamily="34" charset="0"/>
              <a:cs typeface="Arial" pitchFamily="34" charset="0"/>
            </a:endParaRPr>
          </a:p>
          <a:p>
            <a:pPr>
              <a:buNone/>
            </a:pPr>
            <a:r>
              <a:rPr lang="es-MX" sz="2000" b="1" dirty="0" smtClean="0">
                <a:latin typeface="Arial" pitchFamily="34" charset="0"/>
                <a:cs typeface="Arial" pitchFamily="34" charset="0"/>
              </a:rPr>
              <a:t>Gastos y Otras Pérdidas:</a:t>
            </a:r>
          </a:p>
          <a:p>
            <a:pPr marL="342900" indent="-342900" algn="just">
              <a:lnSpc>
                <a:spcPct val="150000"/>
              </a:lnSpc>
              <a:buFont typeface="+mj-lt"/>
              <a:buAutoNum type="arabicPeriod"/>
            </a:pPr>
            <a:endParaRPr lang="es-MX" sz="2000" dirty="0" smtClean="0">
              <a:latin typeface="Arial" pitchFamily="34" charset="0"/>
              <a:cs typeface="Arial" pitchFamily="34" charset="0"/>
            </a:endParaRPr>
          </a:p>
          <a:p>
            <a:pPr marL="342900" indent="-342900" algn="just">
              <a:lnSpc>
                <a:spcPct val="150000"/>
              </a:lnSpc>
              <a:buFont typeface="+mj-lt"/>
              <a:buAutoNum type="arabicPeriod"/>
            </a:pPr>
            <a:r>
              <a:rPr lang="es-MX" sz="2000" dirty="0" smtClean="0">
                <a:latin typeface="Arial" pitchFamily="34" charset="0"/>
                <a:cs typeface="Arial" pitchFamily="34" charset="0"/>
              </a:rPr>
              <a:t>Explicar aquellas cuentas de gastos de funcionamiento, transferencias, subsidios y otras ayudas, participaciones y aportaciones, otros gastos y pérdidas extraordinarias, así como los ingresos y gastos extraordinarios, que en lo individual representen el 10% o más del total de los gastos</a:t>
            </a:r>
            <a:endParaRPr lang="es-MX" sz="2000" dirty="0">
              <a:latin typeface="Arial" pitchFamily="34" charset="0"/>
              <a:cs typeface="Arial" pitchFamily="34" charset="0"/>
            </a:endParaRPr>
          </a:p>
        </p:txBody>
      </p:sp>
      <p:sp>
        <p:nvSpPr>
          <p:cNvPr id="7"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Tree>
  </p:cSld>
  <p:clrMapOvr>
    <a:masterClrMapping/>
  </p:clrMapOvr>
  <p:transition>
    <p:pull dir="l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1188082"/>
            <a:ext cx="7258072" cy="5455628"/>
          </a:xfrm>
        </p:spPr>
        <p:txBody>
          <a:bodyPr>
            <a:normAutofit/>
          </a:bodyPr>
          <a:lstStyle/>
          <a:p>
            <a:pPr>
              <a:buNone/>
            </a:pPr>
            <a:r>
              <a:rPr lang="es-MX" sz="2400" b="1" u="sng" cap="small" dirty="0" smtClean="0">
                <a:latin typeface="Arial" pitchFamily="34" charset="0"/>
                <a:cs typeface="Arial" pitchFamily="34" charset="0"/>
              </a:rPr>
              <a:t>3. </a:t>
            </a:r>
            <a:r>
              <a:rPr lang="es-ES" sz="2400" b="1" u="sng" cap="small" dirty="0" smtClean="0">
                <a:latin typeface="Arial" pitchFamily="34" charset="0"/>
                <a:cs typeface="Arial" pitchFamily="34" charset="0"/>
              </a:rPr>
              <a:t>Estado de Variación en la Hacienda Pública</a:t>
            </a:r>
            <a:endParaRPr lang="es-MX" sz="2400" b="1" u="sng" cap="small" dirty="0" smtClean="0">
              <a:latin typeface="Arial" pitchFamily="34" charset="0"/>
              <a:cs typeface="Arial" pitchFamily="34" charset="0"/>
            </a:endParaRPr>
          </a:p>
          <a:p>
            <a:pPr>
              <a:buNone/>
            </a:pPr>
            <a:endParaRPr lang="es-MX" sz="2400" b="1" u="sng" cap="small" dirty="0" smtClean="0">
              <a:latin typeface="Arial" pitchFamily="34" charset="0"/>
              <a:cs typeface="Arial" pitchFamily="34" charset="0"/>
            </a:endParaRPr>
          </a:p>
          <a:p>
            <a:pPr marL="342900" indent="-342900" algn="just">
              <a:lnSpc>
                <a:spcPct val="150000"/>
              </a:lnSpc>
              <a:buFont typeface="+mj-lt"/>
              <a:buAutoNum type="arabicPeriod"/>
            </a:pPr>
            <a:r>
              <a:rPr lang="es-MX" sz="2000" dirty="0" smtClean="0">
                <a:latin typeface="Arial" pitchFamily="34" charset="0"/>
                <a:cs typeface="Arial" pitchFamily="34" charset="0"/>
              </a:rPr>
              <a:t>Se informará, de manera agrupada, acerca de las modificaciones al patrimonio contribuido por tipo, naturaleza y monto.</a:t>
            </a:r>
          </a:p>
          <a:p>
            <a:pPr marL="342900" indent="-342900" algn="just">
              <a:lnSpc>
                <a:spcPct val="150000"/>
              </a:lnSpc>
              <a:buFont typeface="+mj-lt"/>
              <a:buAutoNum type="arabicPeriod"/>
            </a:pPr>
            <a:endParaRPr lang="es-MX" sz="2000" dirty="0" smtClean="0">
              <a:latin typeface="Arial" pitchFamily="34" charset="0"/>
              <a:cs typeface="Arial" pitchFamily="34" charset="0"/>
            </a:endParaRPr>
          </a:p>
          <a:p>
            <a:pPr marL="342900" indent="-342900" algn="just">
              <a:lnSpc>
                <a:spcPct val="150000"/>
              </a:lnSpc>
              <a:buFont typeface="+mj-lt"/>
              <a:buAutoNum type="arabicPeriod"/>
            </a:pPr>
            <a:r>
              <a:rPr lang="es-MX" sz="2000" dirty="0" smtClean="0">
                <a:latin typeface="Arial" pitchFamily="34" charset="0"/>
                <a:cs typeface="Arial" pitchFamily="34" charset="0"/>
              </a:rPr>
              <a:t>Se informará, de manera agrupada, acerca del monto y procedencia de los recursos que modifican al patrimonio generado.</a:t>
            </a:r>
          </a:p>
          <a:p>
            <a:endParaRPr lang="es-MX" sz="2000" dirty="0" smtClean="0"/>
          </a:p>
          <a:p>
            <a:pPr>
              <a:buNone/>
            </a:pPr>
            <a:endParaRPr lang="es-MX" sz="2400" b="1" u="sng" cap="small" dirty="0" smtClean="0">
              <a:latin typeface="Arial" pitchFamily="34" charset="0"/>
              <a:cs typeface="Arial" pitchFamily="34" charset="0"/>
            </a:endParaRPr>
          </a:p>
        </p:txBody>
      </p:sp>
      <p:sp>
        <p:nvSpPr>
          <p:cNvPr id="7"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Tree>
  </p:cSld>
  <p:clrMapOvr>
    <a:masterClrMapping/>
  </p:clrMapOvr>
  <p:transition>
    <p:zo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7239000" cy="5027000"/>
          </a:xfrm>
        </p:spPr>
        <p:txBody>
          <a:bodyPr/>
          <a:lstStyle/>
          <a:p>
            <a:pPr>
              <a:buNone/>
            </a:pPr>
            <a:r>
              <a:rPr lang="es-MX" sz="2400" b="1" u="sng" cap="small" dirty="0" smtClean="0">
                <a:latin typeface="Arial" pitchFamily="34" charset="0"/>
                <a:cs typeface="Arial" pitchFamily="34" charset="0"/>
              </a:rPr>
              <a:t>4. </a:t>
            </a:r>
            <a:r>
              <a:rPr lang="es-ES" sz="2400" b="1" u="sng" cap="small" dirty="0" smtClean="0">
                <a:latin typeface="Arial" pitchFamily="34" charset="0"/>
                <a:cs typeface="Arial" pitchFamily="34" charset="0"/>
              </a:rPr>
              <a:t>Estado de Flujos de Efectivo </a:t>
            </a:r>
            <a:endParaRPr lang="es-MX" sz="2400" b="1" u="sng" cap="small" dirty="0" smtClean="0">
              <a:latin typeface="Arial" pitchFamily="34" charset="0"/>
              <a:cs typeface="Arial" pitchFamily="34" charset="0"/>
            </a:endParaRPr>
          </a:p>
          <a:p>
            <a:pPr>
              <a:buNone/>
            </a:pPr>
            <a:endParaRPr lang="es-MX" sz="700" b="1" u="sng" cap="small" dirty="0" smtClean="0">
              <a:latin typeface="Arial" pitchFamily="34" charset="0"/>
              <a:cs typeface="Arial" pitchFamily="34" charset="0"/>
            </a:endParaRPr>
          </a:p>
          <a:p>
            <a:pPr>
              <a:buNone/>
            </a:pPr>
            <a:r>
              <a:rPr lang="es-MX" sz="2000" b="1" dirty="0" smtClean="0">
                <a:latin typeface="Arial" pitchFamily="34" charset="0"/>
                <a:cs typeface="Arial" pitchFamily="34" charset="0"/>
              </a:rPr>
              <a:t>Efectivo y equivalentes</a:t>
            </a:r>
            <a:endParaRPr lang="es-MX" sz="2000" dirty="0" smtClean="0">
              <a:latin typeface="Arial" pitchFamily="34" charset="0"/>
              <a:cs typeface="Arial" pitchFamily="34" charset="0"/>
            </a:endParaRPr>
          </a:p>
          <a:p>
            <a:pPr marL="342900" lvl="0" indent="-342900">
              <a:lnSpc>
                <a:spcPct val="150000"/>
              </a:lnSpc>
              <a:buFont typeface="+mj-lt"/>
              <a:buAutoNum type="arabicPeriod"/>
            </a:pPr>
            <a:r>
              <a:rPr lang="es-MX" sz="2000" dirty="0" smtClean="0">
                <a:latin typeface="Arial" pitchFamily="34" charset="0"/>
                <a:cs typeface="Arial" pitchFamily="34" charset="0"/>
              </a:rPr>
              <a:t>El análisis de los </a:t>
            </a:r>
            <a:r>
              <a:rPr lang="es-MX" sz="2000" b="1" dirty="0" smtClean="0">
                <a:latin typeface="Arial" pitchFamily="34" charset="0"/>
                <a:cs typeface="Arial" pitchFamily="34" charset="0"/>
              </a:rPr>
              <a:t>saldos inicial y final </a:t>
            </a:r>
            <a:r>
              <a:rPr lang="es-MX" sz="2000" dirty="0" smtClean="0">
                <a:latin typeface="Arial" pitchFamily="34" charset="0"/>
                <a:cs typeface="Arial" pitchFamily="34" charset="0"/>
              </a:rPr>
              <a:t>que figuran </a:t>
            </a:r>
            <a:r>
              <a:rPr lang="es-MX" sz="2000" b="1" dirty="0" smtClean="0">
                <a:latin typeface="Arial" pitchFamily="34" charset="0"/>
                <a:cs typeface="Arial" pitchFamily="34" charset="0"/>
              </a:rPr>
              <a:t>en la última parte del Estado de Flujo de Efectivo</a:t>
            </a:r>
            <a:r>
              <a:rPr lang="es-MX" sz="2000" dirty="0" smtClean="0">
                <a:latin typeface="Arial" pitchFamily="34" charset="0"/>
                <a:cs typeface="Arial" pitchFamily="34" charset="0"/>
              </a:rPr>
              <a:t> en la cuenta de efectivo y equivalentes es como sigue:</a:t>
            </a:r>
          </a:p>
          <a:p>
            <a:pPr>
              <a:buNone/>
            </a:pPr>
            <a:endParaRPr lang="es-MX" sz="2400" b="1" u="sng" cap="small" dirty="0" smtClean="0">
              <a:latin typeface="Arial" pitchFamily="34" charset="0"/>
              <a:cs typeface="Arial" pitchFamily="34" charset="0"/>
            </a:endParaRPr>
          </a:p>
          <a:p>
            <a:pPr>
              <a:buNone/>
            </a:pPr>
            <a:endParaRPr lang="es-MX" sz="2400" b="1" u="sng" cap="small" dirty="0">
              <a:latin typeface="Arial" pitchFamily="34" charset="0"/>
              <a:cs typeface="Arial" pitchFamily="34" charset="0"/>
            </a:endParaRPr>
          </a:p>
        </p:txBody>
      </p:sp>
      <p:sp>
        <p:nvSpPr>
          <p:cNvPr id="8"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graphicFrame>
        <p:nvGraphicFramePr>
          <p:cNvPr id="5" name="4 Tabla"/>
          <p:cNvGraphicFramePr>
            <a:graphicFrameLocks noGrp="1"/>
          </p:cNvGraphicFramePr>
          <p:nvPr/>
        </p:nvGraphicFramePr>
        <p:xfrm>
          <a:off x="214281" y="4198324"/>
          <a:ext cx="7715305" cy="2373948"/>
        </p:xfrm>
        <a:graphic>
          <a:graphicData uri="http://schemas.openxmlformats.org/drawingml/2006/table">
            <a:tbl>
              <a:tblPr/>
              <a:tblGrid>
                <a:gridCol w="5220971"/>
                <a:gridCol w="1284710"/>
                <a:gridCol w="1209624"/>
              </a:tblGrid>
              <a:tr h="344858">
                <a:tc>
                  <a:txBody>
                    <a:bodyPr/>
                    <a:lstStyle/>
                    <a:p>
                      <a:pPr indent="182880" algn="just">
                        <a:lnSpc>
                          <a:spcPts val="1200"/>
                        </a:lnSpc>
                        <a:spcAft>
                          <a:spcPts val="0"/>
                        </a:spcAft>
                      </a:pPr>
                      <a:endParaRPr lang="es-MX" sz="16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2014</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2013</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58">
                <a:tc>
                  <a:txBody>
                    <a:bodyPr/>
                    <a:lstStyle/>
                    <a:p>
                      <a:pPr indent="182880" algn="just">
                        <a:lnSpc>
                          <a:spcPts val="1200"/>
                        </a:lnSpc>
                        <a:spcAft>
                          <a:spcPts val="0"/>
                        </a:spcAft>
                      </a:pPr>
                      <a:endParaRPr lang="es-MX" sz="1600" dirty="0" smtClean="0">
                        <a:latin typeface="Arial"/>
                        <a:ea typeface="Times New Roman"/>
                      </a:endParaRPr>
                    </a:p>
                    <a:p>
                      <a:pPr indent="182880" algn="just">
                        <a:lnSpc>
                          <a:spcPts val="1200"/>
                        </a:lnSpc>
                        <a:spcAft>
                          <a:spcPts val="0"/>
                        </a:spcAft>
                      </a:pPr>
                      <a:r>
                        <a:rPr lang="es-MX" sz="1600" dirty="0" smtClean="0">
                          <a:latin typeface="Arial"/>
                          <a:ea typeface="Times New Roman"/>
                        </a:rPr>
                        <a:t>Efectivo </a:t>
                      </a:r>
                      <a:r>
                        <a:rPr lang="es-MX" sz="1600" dirty="0">
                          <a:latin typeface="Arial"/>
                          <a:ea typeface="Times New Roman"/>
                        </a:rPr>
                        <a:t>en Bancos –Tesorería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58">
                <a:tc>
                  <a:txBody>
                    <a:bodyPr/>
                    <a:lstStyle/>
                    <a:p>
                      <a:pPr indent="182880" algn="just">
                        <a:lnSpc>
                          <a:spcPts val="1200"/>
                        </a:lnSpc>
                        <a:spcAft>
                          <a:spcPts val="0"/>
                        </a:spcAft>
                      </a:pPr>
                      <a:endParaRPr lang="es-MX" sz="1600" dirty="0" smtClean="0">
                        <a:latin typeface="Arial"/>
                        <a:ea typeface="Times New Roman"/>
                      </a:endParaRPr>
                    </a:p>
                    <a:p>
                      <a:pPr indent="182880" algn="just">
                        <a:lnSpc>
                          <a:spcPts val="1200"/>
                        </a:lnSpc>
                        <a:spcAft>
                          <a:spcPts val="0"/>
                        </a:spcAft>
                      </a:pPr>
                      <a:r>
                        <a:rPr lang="es-MX" sz="1600" dirty="0" smtClean="0">
                          <a:latin typeface="Arial"/>
                          <a:ea typeface="Times New Roman"/>
                        </a:rPr>
                        <a:t>Efectivo </a:t>
                      </a:r>
                      <a:r>
                        <a:rPr lang="es-MX" sz="1600" dirty="0">
                          <a:latin typeface="Arial"/>
                          <a:ea typeface="Times New Roman"/>
                        </a:rPr>
                        <a:t>en Bancos- Dependencias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58">
                <a:tc>
                  <a:txBody>
                    <a:bodyPr/>
                    <a:lstStyle/>
                    <a:p>
                      <a:pPr indent="182880" algn="just">
                        <a:lnSpc>
                          <a:spcPts val="1200"/>
                        </a:lnSpc>
                        <a:spcAft>
                          <a:spcPts val="0"/>
                        </a:spcAft>
                      </a:pPr>
                      <a:endParaRPr lang="es-MX" sz="1600" dirty="0" smtClean="0">
                        <a:latin typeface="Arial"/>
                        <a:ea typeface="Times New Roman"/>
                      </a:endParaRPr>
                    </a:p>
                    <a:p>
                      <a:pPr indent="182880" algn="just">
                        <a:lnSpc>
                          <a:spcPts val="1200"/>
                        </a:lnSpc>
                        <a:spcAft>
                          <a:spcPts val="0"/>
                        </a:spcAft>
                      </a:pPr>
                      <a:r>
                        <a:rPr lang="es-MX" sz="1600" dirty="0" smtClean="0">
                          <a:latin typeface="Arial"/>
                          <a:ea typeface="Times New Roman"/>
                        </a:rPr>
                        <a:t>Inversiones </a:t>
                      </a:r>
                      <a:r>
                        <a:rPr lang="es-MX" sz="1600" dirty="0">
                          <a:latin typeface="Arial"/>
                          <a:ea typeface="Times New Roman"/>
                        </a:rPr>
                        <a:t>temporales (hasta 3 meses)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58">
                <a:tc>
                  <a:txBody>
                    <a:bodyPr/>
                    <a:lstStyle/>
                    <a:p>
                      <a:pPr indent="182880" algn="just">
                        <a:lnSpc>
                          <a:spcPts val="1200"/>
                        </a:lnSpc>
                        <a:spcAft>
                          <a:spcPts val="0"/>
                        </a:spcAft>
                      </a:pPr>
                      <a:endParaRPr lang="es-MX" sz="1600" dirty="0" smtClean="0">
                        <a:latin typeface="Arial"/>
                        <a:ea typeface="Times New Roman"/>
                      </a:endParaRPr>
                    </a:p>
                    <a:p>
                      <a:pPr indent="182880" algn="just">
                        <a:lnSpc>
                          <a:spcPts val="1200"/>
                        </a:lnSpc>
                        <a:spcAft>
                          <a:spcPts val="0"/>
                        </a:spcAft>
                      </a:pPr>
                      <a:r>
                        <a:rPr lang="es-MX" sz="1600" dirty="0" smtClean="0">
                          <a:latin typeface="Arial"/>
                          <a:ea typeface="Times New Roman"/>
                        </a:rPr>
                        <a:t>Fondos </a:t>
                      </a:r>
                      <a:r>
                        <a:rPr lang="es-MX" sz="1600" dirty="0">
                          <a:latin typeface="Arial"/>
                          <a:ea typeface="Times New Roman"/>
                        </a:rPr>
                        <a:t>con afectación específica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58">
                <a:tc>
                  <a:txBody>
                    <a:bodyPr/>
                    <a:lstStyle/>
                    <a:p>
                      <a:pPr indent="182880" algn="just">
                        <a:lnSpc>
                          <a:spcPts val="1200"/>
                        </a:lnSpc>
                        <a:spcAft>
                          <a:spcPts val="0"/>
                        </a:spcAft>
                      </a:pPr>
                      <a:endParaRPr lang="es-MX" sz="1600" dirty="0" smtClean="0">
                        <a:latin typeface="Arial"/>
                        <a:ea typeface="Times New Roman"/>
                      </a:endParaRPr>
                    </a:p>
                    <a:p>
                      <a:pPr indent="182880" algn="just">
                        <a:lnSpc>
                          <a:spcPts val="1200"/>
                        </a:lnSpc>
                        <a:spcAft>
                          <a:spcPts val="0"/>
                        </a:spcAft>
                      </a:pPr>
                      <a:r>
                        <a:rPr lang="es-MX" sz="1600" dirty="0" smtClean="0">
                          <a:latin typeface="Arial"/>
                          <a:ea typeface="Times New Roman"/>
                        </a:rPr>
                        <a:t>Depósitos </a:t>
                      </a:r>
                      <a:r>
                        <a:rPr lang="es-MX" sz="1600" dirty="0">
                          <a:latin typeface="Arial"/>
                          <a:ea typeface="Times New Roman"/>
                        </a:rPr>
                        <a:t>de fondos de terceros y otros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304">
                <a:tc>
                  <a:txBody>
                    <a:bodyPr/>
                    <a:lstStyle/>
                    <a:p>
                      <a:pPr indent="182880" algn="just">
                        <a:lnSpc>
                          <a:spcPts val="1200"/>
                        </a:lnSpc>
                        <a:spcAft>
                          <a:spcPts val="0"/>
                        </a:spcAft>
                      </a:pPr>
                      <a:endParaRPr lang="es-MX" sz="1600" dirty="0" smtClean="0">
                        <a:latin typeface="Arial"/>
                        <a:ea typeface="Times New Roman"/>
                      </a:endParaRPr>
                    </a:p>
                    <a:p>
                      <a:pPr indent="182880" algn="just">
                        <a:lnSpc>
                          <a:spcPts val="1200"/>
                        </a:lnSpc>
                        <a:spcAft>
                          <a:spcPts val="0"/>
                        </a:spcAft>
                      </a:pPr>
                      <a:r>
                        <a:rPr lang="es-MX" sz="1600" dirty="0" smtClean="0">
                          <a:latin typeface="Arial"/>
                          <a:ea typeface="Times New Roman"/>
                        </a:rPr>
                        <a:t>Total </a:t>
                      </a:r>
                      <a:r>
                        <a:rPr lang="es-MX" sz="1600" dirty="0">
                          <a:latin typeface="Arial"/>
                          <a:ea typeface="Times New Roman"/>
                        </a:rPr>
                        <a:t>de Efectivo y Equivalentes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cover dir="l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7239000" cy="5027000"/>
          </a:xfrm>
        </p:spPr>
        <p:txBody>
          <a:bodyPr>
            <a:normAutofit fontScale="92500" lnSpcReduction="10000"/>
          </a:bodyPr>
          <a:lstStyle/>
          <a:p>
            <a:pPr>
              <a:buNone/>
            </a:pPr>
            <a:r>
              <a:rPr lang="es-MX" sz="2400" b="1" u="sng" cap="small" dirty="0" smtClean="0">
                <a:latin typeface="Arial" pitchFamily="34" charset="0"/>
                <a:cs typeface="Arial" pitchFamily="34" charset="0"/>
              </a:rPr>
              <a:t>4. </a:t>
            </a:r>
            <a:r>
              <a:rPr lang="es-ES" sz="2400" b="1" u="sng" cap="small" dirty="0" smtClean="0">
                <a:latin typeface="Arial" pitchFamily="34" charset="0"/>
                <a:cs typeface="Arial" pitchFamily="34" charset="0"/>
              </a:rPr>
              <a:t>Estado de Flujos de Efectivo </a:t>
            </a:r>
            <a:endParaRPr lang="es-MX" sz="2400" b="1" u="sng" cap="small" dirty="0" smtClean="0">
              <a:latin typeface="Arial" pitchFamily="34" charset="0"/>
              <a:cs typeface="Arial" pitchFamily="34" charset="0"/>
            </a:endParaRPr>
          </a:p>
          <a:p>
            <a:pPr>
              <a:buNone/>
            </a:pPr>
            <a:endParaRPr lang="es-MX" sz="700" b="1" u="sng" cap="small" dirty="0" smtClean="0">
              <a:latin typeface="Arial" pitchFamily="34" charset="0"/>
              <a:cs typeface="Arial" pitchFamily="34" charset="0"/>
            </a:endParaRPr>
          </a:p>
          <a:p>
            <a:pPr marL="342900" indent="-342900" algn="just">
              <a:lnSpc>
                <a:spcPct val="150000"/>
              </a:lnSpc>
              <a:buFont typeface="+mj-lt"/>
              <a:buAutoNum type="arabicPeriod" startAt="2"/>
            </a:pPr>
            <a:r>
              <a:rPr lang="es-MX" sz="2000" dirty="0" smtClean="0">
                <a:latin typeface="Arial" pitchFamily="34" charset="0"/>
                <a:cs typeface="Arial" pitchFamily="34" charset="0"/>
              </a:rPr>
              <a:t>Detallar las adquisiciones de bienes muebles e inmuebles con su monto global y qué porcentaje de estas adquisiciones fueron realizadas mediante subsidios de capital del sector central. Adicionalmente revelar el importe de los pagos que durante el período se hicieron por la compra de los elementos citados.</a:t>
            </a:r>
          </a:p>
          <a:p>
            <a:pPr marL="342900" indent="-342900" algn="just">
              <a:lnSpc>
                <a:spcPct val="150000"/>
              </a:lnSpc>
              <a:buNone/>
            </a:pPr>
            <a:endParaRPr lang="es-MX" sz="2000" dirty="0" smtClean="0">
              <a:latin typeface="Arial" pitchFamily="34" charset="0"/>
              <a:cs typeface="Arial" pitchFamily="34" charset="0"/>
            </a:endParaRPr>
          </a:p>
          <a:p>
            <a:pPr marL="457200" indent="-457200" algn="just">
              <a:lnSpc>
                <a:spcPct val="150000"/>
              </a:lnSpc>
              <a:buFont typeface="+mj-lt"/>
              <a:buAutoNum type="arabicPeriod" startAt="3"/>
            </a:pPr>
            <a:r>
              <a:rPr lang="es-MX" sz="2000" dirty="0" smtClean="0">
                <a:latin typeface="Arial" pitchFamily="34" charset="0"/>
                <a:cs typeface="Arial" pitchFamily="34" charset="0"/>
              </a:rPr>
              <a:t>Conciliación de los Flujos de </a:t>
            </a:r>
            <a:r>
              <a:rPr lang="es-MX" sz="2000" b="1" dirty="0" smtClean="0">
                <a:solidFill>
                  <a:srgbClr val="0070C0"/>
                </a:solidFill>
                <a:latin typeface="Arial" pitchFamily="34" charset="0"/>
                <a:cs typeface="Arial" pitchFamily="34" charset="0"/>
              </a:rPr>
              <a:t>Efectivo Netos de las Actividades de Operación </a:t>
            </a:r>
            <a:r>
              <a:rPr lang="es-MX" sz="2000" b="1" dirty="0" smtClean="0">
                <a:solidFill>
                  <a:srgbClr val="C00000"/>
                </a:solidFill>
                <a:latin typeface="Arial" pitchFamily="34" charset="0"/>
                <a:cs typeface="Arial" pitchFamily="34" charset="0"/>
              </a:rPr>
              <a:t>y</a:t>
            </a:r>
            <a:r>
              <a:rPr lang="es-MX" sz="2000" dirty="0" smtClean="0">
                <a:latin typeface="Arial" pitchFamily="34" charset="0"/>
                <a:cs typeface="Arial" pitchFamily="34" charset="0"/>
              </a:rPr>
              <a:t> la cuenta de </a:t>
            </a:r>
            <a:r>
              <a:rPr lang="es-MX" sz="2000" b="1" dirty="0" smtClean="0">
                <a:solidFill>
                  <a:srgbClr val="C00000"/>
                </a:solidFill>
                <a:latin typeface="Arial" pitchFamily="34" charset="0"/>
                <a:cs typeface="Arial" pitchFamily="34" charset="0"/>
              </a:rPr>
              <a:t>Ahorro/</a:t>
            </a:r>
            <a:r>
              <a:rPr lang="es-MX" sz="2000" b="1" dirty="0" err="1" smtClean="0">
                <a:solidFill>
                  <a:srgbClr val="C00000"/>
                </a:solidFill>
                <a:latin typeface="Arial" pitchFamily="34" charset="0"/>
                <a:cs typeface="Arial" pitchFamily="34" charset="0"/>
              </a:rPr>
              <a:t>Desahorro</a:t>
            </a:r>
            <a:r>
              <a:rPr lang="es-MX" sz="2000" dirty="0" smtClean="0">
                <a:latin typeface="Arial" pitchFamily="34" charset="0"/>
                <a:cs typeface="Arial" pitchFamily="34" charset="0"/>
              </a:rPr>
              <a:t> antes de Rubros Extraordinarios. </a:t>
            </a:r>
          </a:p>
          <a:p>
            <a:pPr>
              <a:buNone/>
            </a:pPr>
            <a:endParaRPr lang="es-MX" sz="2400" b="1" u="sng" cap="small" dirty="0" smtClean="0">
              <a:latin typeface="Arial" pitchFamily="34" charset="0"/>
              <a:cs typeface="Arial" pitchFamily="34" charset="0"/>
            </a:endParaRPr>
          </a:p>
          <a:p>
            <a:pPr>
              <a:buNone/>
            </a:pPr>
            <a:endParaRPr lang="es-MX" sz="2400" b="1" u="sng" cap="small" dirty="0">
              <a:latin typeface="Arial" pitchFamily="34" charset="0"/>
              <a:cs typeface="Arial" pitchFamily="34" charset="0"/>
            </a:endParaRPr>
          </a:p>
        </p:txBody>
      </p:sp>
      <p:sp>
        <p:nvSpPr>
          <p:cNvPr id="8"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Tree>
  </p:cSld>
  <p:clrMapOvr>
    <a:masterClrMapping/>
  </p:clrMapOvr>
  <p:transition>
    <p:cover dir="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7239000" cy="5027000"/>
          </a:xfrm>
        </p:spPr>
        <p:txBody>
          <a:bodyPr>
            <a:normAutofit/>
          </a:bodyPr>
          <a:lstStyle/>
          <a:p>
            <a:pPr>
              <a:buNone/>
            </a:pPr>
            <a:r>
              <a:rPr lang="es-MX" sz="2400" b="1" u="sng" cap="small" dirty="0" smtClean="0">
                <a:latin typeface="Arial" pitchFamily="34" charset="0"/>
                <a:cs typeface="Arial" pitchFamily="34" charset="0"/>
              </a:rPr>
              <a:t>4. </a:t>
            </a:r>
            <a:r>
              <a:rPr lang="es-ES" sz="2400" b="1" u="sng" cap="small" dirty="0" smtClean="0">
                <a:latin typeface="Arial" pitchFamily="34" charset="0"/>
                <a:cs typeface="Arial" pitchFamily="34" charset="0"/>
              </a:rPr>
              <a:t>Estado de Flujos de Efectivo </a:t>
            </a:r>
            <a:endParaRPr lang="es-MX" sz="2400" b="1" u="sng" cap="small" dirty="0" smtClean="0">
              <a:latin typeface="Arial" pitchFamily="34" charset="0"/>
              <a:cs typeface="Arial" pitchFamily="34" charset="0"/>
            </a:endParaRPr>
          </a:p>
          <a:p>
            <a:pPr>
              <a:buNone/>
            </a:pPr>
            <a:endParaRPr lang="es-MX" sz="700" b="1" u="sng" cap="small" dirty="0" smtClean="0">
              <a:latin typeface="Arial" pitchFamily="34" charset="0"/>
              <a:cs typeface="Arial" pitchFamily="34" charset="0"/>
            </a:endParaRPr>
          </a:p>
          <a:p>
            <a:pPr marL="342900" indent="-342900" algn="just">
              <a:lnSpc>
                <a:spcPct val="150000"/>
              </a:lnSpc>
              <a:buNone/>
            </a:pPr>
            <a:r>
              <a:rPr lang="es-MX" sz="2000" dirty="0" smtClean="0">
                <a:latin typeface="Arial" pitchFamily="34" charset="0"/>
                <a:cs typeface="Arial" pitchFamily="34" charset="0"/>
              </a:rPr>
              <a:t>Ejemplo de la elaboración de la conciliación</a:t>
            </a:r>
          </a:p>
          <a:p>
            <a:pPr>
              <a:buNone/>
            </a:pPr>
            <a:endParaRPr lang="es-MX" sz="2400" b="1" u="sng" cap="small" dirty="0" smtClean="0">
              <a:latin typeface="Arial" pitchFamily="34" charset="0"/>
              <a:cs typeface="Arial" pitchFamily="34" charset="0"/>
            </a:endParaRPr>
          </a:p>
          <a:p>
            <a:pPr>
              <a:buNone/>
            </a:pPr>
            <a:endParaRPr lang="es-MX" sz="2400" b="1" u="sng" cap="small" dirty="0">
              <a:latin typeface="Arial" pitchFamily="34" charset="0"/>
              <a:cs typeface="Arial" pitchFamily="34" charset="0"/>
            </a:endParaRPr>
          </a:p>
        </p:txBody>
      </p:sp>
      <p:sp>
        <p:nvSpPr>
          <p:cNvPr id="8"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graphicFrame>
        <p:nvGraphicFramePr>
          <p:cNvPr id="4" name="3 Tabla"/>
          <p:cNvGraphicFramePr>
            <a:graphicFrameLocks noGrp="1"/>
          </p:cNvGraphicFramePr>
          <p:nvPr/>
        </p:nvGraphicFramePr>
        <p:xfrm>
          <a:off x="354843" y="2685568"/>
          <a:ext cx="8488906" cy="3374720"/>
        </p:xfrm>
        <a:graphic>
          <a:graphicData uri="http://schemas.openxmlformats.org/drawingml/2006/table">
            <a:tbl>
              <a:tblPr/>
              <a:tblGrid>
                <a:gridCol w="6322413"/>
                <a:gridCol w="1087035"/>
                <a:gridCol w="1079458"/>
              </a:tblGrid>
              <a:tr h="354840">
                <a:tc>
                  <a:txBody>
                    <a:bodyPr/>
                    <a:lstStyle/>
                    <a:p>
                      <a:pPr indent="182880" algn="just">
                        <a:lnSpc>
                          <a:spcPts val="1200"/>
                        </a:lnSpc>
                        <a:spcAft>
                          <a:spcPts val="0"/>
                        </a:spcAft>
                      </a:pP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2014</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2013</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592">
                <a:tc>
                  <a:txBody>
                    <a:bodyPr/>
                    <a:lstStyle/>
                    <a:p>
                      <a:pPr indent="182880" algn="just">
                        <a:lnSpc>
                          <a:spcPct val="100000"/>
                        </a:lnSpc>
                        <a:spcAft>
                          <a:spcPts val="0"/>
                        </a:spcAft>
                      </a:pPr>
                      <a:r>
                        <a:rPr lang="es-MX" sz="1600" b="1" dirty="0" smtClean="0">
                          <a:latin typeface="Arial"/>
                          <a:ea typeface="Times New Roman"/>
                          <a:cs typeface="Times New Roman"/>
                        </a:rPr>
                        <a:t>Ahorro/</a:t>
                      </a:r>
                      <a:r>
                        <a:rPr lang="es-MX" sz="1600" b="1" dirty="0" err="1" smtClean="0">
                          <a:latin typeface="Arial"/>
                          <a:ea typeface="Times New Roman"/>
                          <a:cs typeface="Times New Roman"/>
                        </a:rPr>
                        <a:t>Desahorro</a:t>
                      </a:r>
                      <a:r>
                        <a:rPr lang="es-MX" sz="1600" b="1" dirty="0" smtClean="0">
                          <a:latin typeface="Arial"/>
                          <a:ea typeface="Times New Roman"/>
                          <a:cs typeface="Times New Roman"/>
                        </a:rPr>
                        <a:t> </a:t>
                      </a:r>
                      <a:r>
                        <a:rPr lang="es-MX" sz="1600" b="1" dirty="0">
                          <a:latin typeface="Arial"/>
                          <a:ea typeface="Times New Roman"/>
                          <a:cs typeface="Times New Roman"/>
                        </a:rPr>
                        <a:t>antes de rubros Extraordinarios</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b="1" dirty="0" smtClean="0">
                        <a:latin typeface="Arial"/>
                        <a:ea typeface="Times New Roman"/>
                        <a:cs typeface="Times New Roman"/>
                      </a:endParaRPr>
                    </a:p>
                    <a:p>
                      <a:pPr indent="182880" algn="ctr">
                        <a:lnSpc>
                          <a:spcPts val="1200"/>
                        </a:lnSpc>
                        <a:spcAft>
                          <a:spcPts val="0"/>
                        </a:spcAft>
                      </a:pPr>
                      <a:r>
                        <a:rPr lang="es-MX" sz="1600" b="1"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b="1" dirty="0" smtClean="0">
                        <a:latin typeface="Arial"/>
                        <a:ea typeface="Times New Roman"/>
                        <a:cs typeface="Times New Roman"/>
                      </a:endParaRPr>
                    </a:p>
                    <a:p>
                      <a:pPr indent="182880" algn="ctr">
                        <a:lnSpc>
                          <a:spcPts val="1200"/>
                        </a:lnSpc>
                        <a:spcAft>
                          <a:spcPts val="0"/>
                        </a:spcAft>
                      </a:pPr>
                      <a:r>
                        <a:rPr lang="es-MX" sz="1600" b="1"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i="1" dirty="0" smtClean="0">
                          <a:latin typeface="Arial"/>
                          <a:ea typeface="Times New Roman"/>
                          <a:cs typeface="Times New Roman"/>
                        </a:rPr>
                        <a:t>Movimientos </a:t>
                      </a:r>
                      <a:r>
                        <a:rPr lang="es-MX" sz="1600" i="1" dirty="0">
                          <a:latin typeface="Arial"/>
                          <a:ea typeface="Times New Roman"/>
                          <a:cs typeface="Times New Roman"/>
                        </a:rPr>
                        <a:t>de </a:t>
                      </a:r>
                      <a:r>
                        <a:rPr lang="es-MX" sz="1600" b="1" i="1" dirty="0">
                          <a:latin typeface="Arial"/>
                          <a:ea typeface="Times New Roman"/>
                          <a:cs typeface="Times New Roman"/>
                        </a:rPr>
                        <a:t>partidas (o rubros)</a:t>
                      </a:r>
                      <a:r>
                        <a:rPr lang="es-MX" sz="1600" i="1" dirty="0">
                          <a:latin typeface="Arial"/>
                          <a:ea typeface="Times New Roman"/>
                          <a:cs typeface="Times New Roman"/>
                        </a:rPr>
                        <a:t> </a:t>
                      </a:r>
                      <a:r>
                        <a:rPr lang="es-MX" sz="1600" b="1" i="1" dirty="0">
                          <a:latin typeface="Arial"/>
                          <a:ea typeface="Times New Roman"/>
                          <a:cs typeface="Times New Roman"/>
                        </a:rPr>
                        <a:t>que no afectan al efectivo</a:t>
                      </a:r>
                      <a:r>
                        <a:rPr lang="es-MX" sz="1600" i="1" dirty="0">
                          <a:latin typeface="Arial"/>
                          <a:ea typeface="Times New Roman"/>
                          <a:cs typeface="Times New Roman"/>
                        </a:rPr>
                        <a:t>.</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Depreciación</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Amortización</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Incrementos </a:t>
                      </a:r>
                      <a:r>
                        <a:rPr lang="es-MX" sz="1600" dirty="0">
                          <a:latin typeface="Arial"/>
                          <a:ea typeface="Times New Roman"/>
                          <a:cs typeface="Times New Roman"/>
                        </a:rPr>
                        <a:t>en las provisiones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Incremento </a:t>
                      </a:r>
                      <a:r>
                        <a:rPr lang="es-MX" sz="1600" dirty="0">
                          <a:latin typeface="Arial"/>
                          <a:ea typeface="Times New Roman"/>
                          <a:cs typeface="Times New Roman"/>
                        </a:rPr>
                        <a:t>en inversiones producido por revaluación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Ganancia/pérdida </a:t>
                      </a:r>
                      <a:r>
                        <a:rPr lang="es-MX" sz="1600" dirty="0">
                          <a:latin typeface="Arial"/>
                          <a:ea typeface="Times New Roman"/>
                          <a:cs typeface="Times New Roman"/>
                        </a:rPr>
                        <a:t>en venta de propiedad, planta y equipo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Incremento </a:t>
                      </a:r>
                      <a:r>
                        <a:rPr lang="es-MX" sz="1600" dirty="0">
                          <a:latin typeface="Arial"/>
                          <a:ea typeface="Times New Roman"/>
                          <a:cs typeface="Times New Roman"/>
                        </a:rPr>
                        <a:t>en cuentas por cobrar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Partidas </a:t>
                      </a:r>
                      <a:r>
                        <a:rPr lang="es-MX" sz="1600" dirty="0">
                          <a:latin typeface="Arial"/>
                          <a:ea typeface="Times New Roman"/>
                          <a:cs typeface="Times New Roman"/>
                        </a:rPr>
                        <a:t>extraordinarias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a:t>
                      </a:r>
                      <a:r>
                        <a:rPr lang="es-MX" sz="1600" dirty="0">
                          <a:latin typeface="Arial"/>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4 Imagen" descr="Logo_5 (1).gif"/>
          <p:cNvPicPr>
            <a:picLocks noChangeAspect="1"/>
          </p:cNvPicPr>
          <p:nvPr/>
        </p:nvPicPr>
        <p:blipFill>
          <a:blip r:embed="rId2" cstate="print"/>
          <a:stretch>
            <a:fillRect/>
          </a:stretch>
        </p:blipFill>
        <p:spPr>
          <a:xfrm>
            <a:off x="6786578" y="428604"/>
            <a:ext cx="1928794" cy="667659"/>
          </a:xfrm>
          <a:prstGeom prst="rect">
            <a:avLst/>
          </a:prstGeom>
        </p:spPr>
      </p:pic>
    </p:spTree>
  </p:cSld>
  <p:clrMapOvr>
    <a:masterClrMapping/>
  </p:clrMapOvr>
  <p:transition>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2908" y="1159361"/>
            <a:ext cx="8572560" cy="769441"/>
          </a:xfrm>
          <a:prstGeom prst="rect">
            <a:avLst/>
          </a:prstGeom>
          <a:noFill/>
        </p:spPr>
        <p:txBody>
          <a:bodyPr wrap="square" rtlCol="0">
            <a:spAutoFit/>
          </a:bodyPr>
          <a:lstStyle/>
          <a:p>
            <a:pPr algn="ctr"/>
            <a:r>
              <a:rPr lang="es-MX" sz="2200" b="1" dirty="0" smtClean="0">
                <a:solidFill>
                  <a:srgbClr val="7030A0"/>
                </a:solidFill>
                <a:latin typeface="Arial" pitchFamily="34" charset="0"/>
                <a:cs typeface="Arial" pitchFamily="34" charset="0"/>
              </a:rPr>
              <a:t>PLAZO PARA PRESENTACIÓN DE CUENTA PÚBLICA FEDERAL</a:t>
            </a:r>
            <a:endParaRPr lang="es-MX" sz="2200" dirty="0">
              <a:solidFill>
                <a:srgbClr val="7030A0"/>
              </a:solidFill>
              <a:latin typeface="Arial" pitchFamily="34" charset="0"/>
              <a:cs typeface="Arial" pitchFamily="34" charset="0"/>
            </a:endParaRPr>
          </a:p>
        </p:txBody>
      </p:sp>
      <p:sp>
        <p:nvSpPr>
          <p:cNvPr id="5" name="4 Rectángulo redondeado"/>
          <p:cNvSpPr/>
          <p:nvPr/>
        </p:nvSpPr>
        <p:spPr>
          <a:xfrm>
            <a:off x="285720" y="214290"/>
            <a:ext cx="535785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400" b="1" dirty="0" smtClean="0"/>
              <a:t>Constitución Política de los Estados Unidos Mexicanos</a:t>
            </a:r>
            <a:endParaRPr lang="es-MX" sz="2400" b="1" dirty="0"/>
          </a:p>
        </p:txBody>
      </p:sp>
      <p:sp>
        <p:nvSpPr>
          <p:cNvPr id="6" name="2 Marcador de contenido"/>
          <p:cNvSpPr>
            <a:spLocks noGrp="1"/>
          </p:cNvSpPr>
          <p:nvPr>
            <p:ph idx="1"/>
          </p:nvPr>
        </p:nvSpPr>
        <p:spPr>
          <a:xfrm>
            <a:off x="500034" y="2000240"/>
            <a:ext cx="7215238" cy="4357718"/>
          </a:xfrm>
        </p:spPr>
        <p:txBody>
          <a:bodyPr>
            <a:normAutofit/>
          </a:bodyPr>
          <a:lstStyle/>
          <a:p>
            <a:pPr algn="just"/>
            <a:r>
              <a:rPr lang="es-MX" sz="2400" dirty="0" smtClean="0">
                <a:latin typeface="Arial" pitchFamily="34" charset="0"/>
                <a:cs typeface="Arial" pitchFamily="34" charset="0"/>
              </a:rPr>
              <a:t>Deberá ser presentada a la Cámara de Diputados a mas tardar el 30 de Abril del año siguiente que corresponda.</a:t>
            </a:r>
          </a:p>
          <a:p>
            <a:pPr algn="just"/>
            <a:endParaRPr lang="es-MX" sz="2400" dirty="0" smtClean="0">
              <a:latin typeface="Arial" pitchFamily="34" charset="0"/>
              <a:cs typeface="Arial" pitchFamily="34" charset="0"/>
            </a:endParaRPr>
          </a:p>
          <a:p>
            <a:pPr algn="just"/>
            <a:r>
              <a:rPr lang="es-MX" sz="2400" dirty="0" smtClean="0">
                <a:latin typeface="Arial" pitchFamily="34" charset="0"/>
                <a:cs typeface="Arial" pitchFamily="34" charset="0"/>
              </a:rPr>
              <a:t>Se podrá ampliar el plazo de presentación por un limite máximo de 30 días naturales</a:t>
            </a:r>
            <a:r>
              <a:rPr lang="es-MX" dirty="0" smtClean="0">
                <a:latin typeface="Arial" pitchFamily="34" charset="0"/>
                <a:cs typeface="Arial" pitchFamily="34" charset="0"/>
              </a:rPr>
              <a:t>.</a:t>
            </a:r>
            <a:r>
              <a:rPr lang="es-MX" b="1" dirty="0" smtClean="0">
                <a:latin typeface="Arial" pitchFamily="34" charset="0"/>
                <a:cs typeface="Arial" pitchFamily="34" charset="0"/>
              </a:rPr>
              <a:t> </a:t>
            </a:r>
          </a:p>
          <a:p>
            <a:pPr algn="just"/>
            <a:endParaRPr lang="es-MX" sz="1800" b="1" dirty="0" smtClean="0">
              <a:latin typeface="Arial" pitchFamily="34" charset="0"/>
              <a:cs typeface="Arial" pitchFamily="34" charset="0"/>
            </a:endParaRPr>
          </a:p>
          <a:p>
            <a:pPr algn="just"/>
            <a:endParaRPr lang="es-MX" sz="1800" b="1" dirty="0" smtClean="0">
              <a:latin typeface="Arial" pitchFamily="34" charset="0"/>
              <a:cs typeface="Arial" pitchFamily="34" charset="0"/>
            </a:endParaRPr>
          </a:p>
          <a:p>
            <a:pPr algn="just"/>
            <a:r>
              <a:rPr lang="es-MX" sz="2400" dirty="0" smtClean="0">
                <a:latin typeface="Arial" pitchFamily="34" charset="0"/>
                <a:cs typeface="Arial" pitchFamily="34" charset="0"/>
              </a:rPr>
              <a:t>La Cámara de Diputados concluirá la revisión a más tardar el 31 de Octubre del año siguiente al de su presentación.</a:t>
            </a:r>
          </a:p>
          <a:p>
            <a:pPr algn="just"/>
            <a:endParaRPr lang="es-MX" dirty="0">
              <a:latin typeface="Arial" pitchFamily="34" charset="0"/>
              <a:cs typeface="Arial" pitchFamily="34" charset="0"/>
            </a:endParaRPr>
          </a:p>
        </p:txBody>
      </p:sp>
      <p:sp>
        <p:nvSpPr>
          <p:cNvPr id="8" name="7 Rectángulo"/>
          <p:cNvSpPr/>
          <p:nvPr/>
        </p:nvSpPr>
        <p:spPr>
          <a:xfrm>
            <a:off x="6643702" y="6286520"/>
            <a:ext cx="1450141" cy="369332"/>
          </a:xfrm>
          <a:prstGeom prst="rect">
            <a:avLst/>
          </a:prstGeom>
        </p:spPr>
        <p:txBody>
          <a:bodyPr wrap="none">
            <a:spAutoFit/>
          </a:bodyPr>
          <a:lstStyle/>
          <a:p>
            <a:pPr>
              <a:buNone/>
            </a:pPr>
            <a:r>
              <a:rPr lang="es-MX" dirty="0" smtClean="0">
                <a:latin typeface="Arial" pitchFamily="34" charset="0"/>
                <a:cs typeface="Arial" pitchFamily="34" charset="0"/>
              </a:rPr>
              <a:t>(ART. 74-VI)</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7239000" cy="5027000"/>
          </a:xfrm>
        </p:spPr>
        <p:txBody>
          <a:bodyPr>
            <a:normAutofit/>
          </a:bodyPr>
          <a:lstStyle/>
          <a:p>
            <a:pPr marL="0" indent="0" algn="just">
              <a:buNone/>
            </a:pPr>
            <a:r>
              <a:rPr lang="es-MX" sz="2400" b="1" u="sng" cap="small" dirty="0" smtClean="0">
                <a:latin typeface="Arial" pitchFamily="34" charset="0"/>
                <a:cs typeface="Arial" pitchFamily="34" charset="0"/>
              </a:rPr>
              <a:t>4. </a:t>
            </a:r>
            <a:r>
              <a:rPr lang="es-ES" sz="2000" b="1" u="sng" cap="small" dirty="0" smtClean="0">
                <a:latin typeface="Arial" pitchFamily="34" charset="0"/>
                <a:cs typeface="Arial" pitchFamily="34" charset="0"/>
              </a:rPr>
              <a:t>Conciliación entre los ingresos presupuestarios y contables, así como entre los egresos presupuestarios y los gastos contables</a:t>
            </a:r>
            <a:endParaRPr lang="es-MX" sz="2400" b="1" u="sng" cap="small" dirty="0" smtClean="0">
              <a:latin typeface="Arial" pitchFamily="34" charset="0"/>
              <a:cs typeface="Arial" pitchFamily="34" charset="0"/>
            </a:endParaRPr>
          </a:p>
          <a:p>
            <a:pPr>
              <a:buNone/>
            </a:pPr>
            <a:endParaRPr lang="es-MX" sz="700" b="1" u="sng" cap="small" dirty="0" smtClean="0">
              <a:latin typeface="Arial" pitchFamily="34" charset="0"/>
              <a:cs typeface="Arial" pitchFamily="34" charset="0"/>
            </a:endParaRPr>
          </a:p>
          <a:p>
            <a:pPr marL="342900" indent="15875" algn="just">
              <a:lnSpc>
                <a:spcPct val="150000"/>
              </a:lnSpc>
              <a:buNone/>
            </a:pPr>
            <a:r>
              <a:rPr lang="es-MX" sz="2000" dirty="0" smtClean="0">
                <a:latin typeface="Arial" pitchFamily="34" charset="0"/>
                <a:cs typeface="Arial" pitchFamily="34" charset="0"/>
              </a:rPr>
              <a:t>La conciliación se presentará atendiendo a lo dispuesto por el </a:t>
            </a:r>
            <a:r>
              <a:rPr lang="es-MX" sz="2000" b="1" i="1" dirty="0" smtClean="0">
                <a:latin typeface="Arial" pitchFamily="34" charset="0"/>
                <a:cs typeface="Arial" pitchFamily="34" charset="0"/>
              </a:rPr>
              <a:t>Acuerdo por el que se emite el formato de conciliación entre los ingresos presupuestarios y contables, así como entre los egresos presupuestarios y los gastos contables</a:t>
            </a:r>
            <a:r>
              <a:rPr lang="es-MX" sz="2000" dirty="0" smtClean="0">
                <a:latin typeface="Arial" pitchFamily="34" charset="0"/>
                <a:cs typeface="Arial" pitchFamily="34" charset="0"/>
              </a:rPr>
              <a:t>.</a:t>
            </a:r>
            <a:endParaRPr lang="es-MX" sz="2800" b="1" u="sng" cap="small" dirty="0" smtClean="0">
              <a:latin typeface="Arial" pitchFamily="34" charset="0"/>
              <a:cs typeface="Arial" pitchFamily="34" charset="0"/>
            </a:endParaRPr>
          </a:p>
          <a:p>
            <a:pPr>
              <a:buNone/>
            </a:pPr>
            <a:endParaRPr lang="es-MX" sz="2400" b="1" u="sng" cap="small" dirty="0">
              <a:latin typeface="Arial" pitchFamily="34" charset="0"/>
              <a:cs typeface="Arial" pitchFamily="34" charset="0"/>
            </a:endParaRPr>
          </a:p>
        </p:txBody>
      </p:sp>
      <p:sp>
        <p:nvSpPr>
          <p:cNvPr id="8"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Tree>
  </p:cSld>
  <p:clrMapOvr>
    <a:masterClrMapping/>
  </p:clrMapOvr>
  <p:transition>
    <p:cover dir="l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7000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b="33965"/>
          <a:stretch>
            <a:fillRect/>
          </a:stretch>
        </p:blipFill>
        <p:spPr bwMode="auto">
          <a:xfrm>
            <a:off x="0" y="0"/>
            <a:ext cx="8858280" cy="6715148"/>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66879"/>
          <a:stretch>
            <a:fillRect/>
          </a:stretch>
        </p:blipFill>
        <p:spPr bwMode="auto">
          <a:xfrm>
            <a:off x="0" y="428604"/>
            <a:ext cx="9001156" cy="5715040"/>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00034" y="214290"/>
            <a:ext cx="4643470" cy="500066"/>
          </a:xfrm>
          <a:prstGeom prst="rect">
            <a:avLst/>
          </a:prstGeo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b">
            <a:noAutofit/>
          </a:bodyPr>
          <a:lstStyle/>
          <a:p>
            <a:pPr lvl="0" algn="ctr"/>
            <a:r>
              <a:rPr lang="es-ES" sz="2400" b="1" dirty="0" smtClean="0">
                <a:latin typeface="Arial" pitchFamily="34" charset="0"/>
                <a:cs typeface="Arial" pitchFamily="34" charset="0"/>
              </a:rPr>
              <a:t>NOTAS DE MEMORIA </a:t>
            </a:r>
          </a:p>
        </p:txBody>
      </p:sp>
      <p:sp>
        <p:nvSpPr>
          <p:cNvPr id="13" name="12 CuadroTexto"/>
          <p:cNvSpPr txBox="1"/>
          <p:nvPr/>
        </p:nvSpPr>
        <p:spPr>
          <a:xfrm>
            <a:off x="357158" y="928670"/>
            <a:ext cx="7500990" cy="5318764"/>
          </a:xfrm>
          <a:prstGeom prst="rect">
            <a:avLst/>
          </a:prstGeom>
          <a:noFill/>
        </p:spPr>
        <p:txBody>
          <a:bodyPr wrap="square" rtlCol="0">
            <a:spAutoFit/>
          </a:bodyPr>
          <a:lstStyle/>
          <a:p>
            <a:pPr algn="just"/>
            <a:r>
              <a:rPr lang="es-ES" sz="2200" b="1" dirty="0" smtClean="0">
                <a:solidFill>
                  <a:srgbClr val="00B0F0"/>
                </a:solidFill>
                <a:latin typeface="Arial" pitchFamily="34" charset="0"/>
                <a:cs typeface="Arial" pitchFamily="34" charset="0"/>
              </a:rPr>
              <a:t>Se informarán,</a:t>
            </a:r>
            <a:r>
              <a:rPr lang="es-MX" sz="2200" b="1" dirty="0" smtClean="0">
                <a:solidFill>
                  <a:srgbClr val="00B0F0"/>
                </a:solidFill>
                <a:latin typeface="Arial" pitchFamily="34" charset="0"/>
                <a:cs typeface="Arial" pitchFamily="34" charset="0"/>
              </a:rPr>
              <a:t> de manera agrupada, las cuentas de orden:</a:t>
            </a:r>
          </a:p>
          <a:p>
            <a:pPr algn="just"/>
            <a:endParaRPr lang="es-MX" sz="2200" dirty="0" smtClean="0">
              <a:latin typeface="Arial" pitchFamily="34" charset="0"/>
              <a:cs typeface="Arial" pitchFamily="34" charset="0"/>
            </a:endParaRPr>
          </a:p>
          <a:p>
            <a:pPr>
              <a:lnSpc>
                <a:spcPct val="114000"/>
              </a:lnSpc>
            </a:pPr>
            <a:r>
              <a:rPr lang="es-ES" sz="1600" b="1" i="1" dirty="0" smtClean="0">
                <a:latin typeface="Arial" pitchFamily="34" charset="0"/>
                <a:cs typeface="Arial" pitchFamily="34" charset="0"/>
              </a:rPr>
              <a:t>Contables:</a:t>
            </a:r>
            <a:endParaRPr lang="es-MX" sz="1600" b="1" dirty="0" smtClean="0">
              <a:latin typeface="Arial" pitchFamily="34" charset="0"/>
              <a:cs typeface="Arial" pitchFamily="34" charset="0"/>
            </a:endParaRPr>
          </a:p>
          <a:p>
            <a:pPr marL="723900" indent="-273050">
              <a:lnSpc>
                <a:spcPct val="114000"/>
              </a:lnSpc>
              <a:buFont typeface="Wingdings" pitchFamily="2" charset="2"/>
              <a:buChar char="Ø"/>
            </a:pPr>
            <a:r>
              <a:rPr lang="es-ES" sz="1600" dirty="0" smtClean="0">
                <a:latin typeface="Arial" pitchFamily="34" charset="0"/>
                <a:cs typeface="Arial" pitchFamily="34" charset="0"/>
              </a:rPr>
              <a:t>	Valores</a:t>
            </a:r>
            <a:endParaRPr lang="es-MX" sz="1600" dirty="0" smtClean="0">
              <a:latin typeface="Arial" pitchFamily="34" charset="0"/>
              <a:cs typeface="Arial" pitchFamily="34" charset="0"/>
            </a:endParaRPr>
          </a:p>
          <a:p>
            <a:pPr marL="723900" indent="-273050">
              <a:lnSpc>
                <a:spcPct val="114000"/>
              </a:lnSpc>
              <a:buFont typeface="Wingdings" pitchFamily="2" charset="2"/>
              <a:buChar char="Ø"/>
            </a:pPr>
            <a:r>
              <a:rPr lang="es-ES" sz="1600" dirty="0" smtClean="0">
                <a:latin typeface="Arial" pitchFamily="34" charset="0"/>
                <a:cs typeface="Arial" pitchFamily="34" charset="0"/>
              </a:rPr>
              <a:t>	Emisión de obligaciones</a:t>
            </a:r>
            <a:endParaRPr lang="es-MX" sz="1600" dirty="0" smtClean="0">
              <a:latin typeface="Arial" pitchFamily="34" charset="0"/>
              <a:cs typeface="Arial" pitchFamily="34" charset="0"/>
            </a:endParaRPr>
          </a:p>
          <a:p>
            <a:pPr marL="723900" indent="-273050">
              <a:lnSpc>
                <a:spcPct val="114000"/>
              </a:lnSpc>
              <a:buFont typeface="Wingdings" pitchFamily="2" charset="2"/>
              <a:buChar char="Ø"/>
            </a:pPr>
            <a:r>
              <a:rPr lang="es-ES" sz="1600" dirty="0" smtClean="0">
                <a:latin typeface="Arial" pitchFamily="34" charset="0"/>
                <a:cs typeface="Arial" pitchFamily="34" charset="0"/>
              </a:rPr>
              <a:t>	Avales y garantías</a:t>
            </a:r>
            <a:endParaRPr lang="es-MX" sz="1600" dirty="0" smtClean="0">
              <a:latin typeface="Arial" pitchFamily="34" charset="0"/>
              <a:cs typeface="Arial" pitchFamily="34" charset="0"/>
            </a:endParaRPr>
          </a:p>
          <a:p>
            <a:pPr marL="723900" indent="-273050">
              <a:lnSpc>
                <a:spcPct val="114000"/>
              </a:lnSpc>
              <a:buFont typeface="Wingdings" pitchFamily="2" charset="2"/>
              <a:buChar char="Ø"/>
            </a:pPr>
            <a:r>
              <a:rPr lang="es-ES" sz="1600" dirty="0" smtClean="0">
                <a:latin typeface="Arial" pitchFamily="34" charset="0"/>
                <a:cs typeface="Arial" pitchFamily="34" charset="0"/>
              </a:rPr>
              <a:t>	Juicios</a:t>
            </a:r>
            <a:endParaRPr lang="es-MX" sz="1600" dirty="0" smtClean="0">
              <a:latin typeface="Arial" pitchFamily="34" charset="0"/>
              <a:cs typeface="Arial" pitchFamily="34" charset="0"/>
            </a:endParaRPr>
          </a:p>
          <a:p>
            <a:pPr>
              <a:lnSpc>
                <a:spcPct val="114000"/>
              </a:lnSpc>
            </a:pPr>
            <a:r>
              <a:rPr lang="es-ES" sz="1600" dirty="0" smtClean="0">
                <a:latin typeface="Arial" pitchFamily="34" charset="0"/>
                <a:cs typeface="Arial" pitchFamily="34" charset="0"/>
              </a:rPr>
              <a:t> </a:t>
            </a:r>
            <a:r>
              <a:rPr lang="es-ES" sz="1600" b="1" i="1" dirty="0" smtClean="0">
                <a:latin typeface="Arial" pitchFamily="34" charset="0"/>
                <a:cs typeface="Arial" pitchFamily="34" charset="0"/>
              </a:rPr>
              <a:t>Presupuestarias:</a:t>
            </a:r>
            <a:endParaRPr lang="es-MX" sz="1600" b="1" dirty="0" smtClean="0">
              <a:latin typeface="Arial" pitchFamily="34" charset="0"/>
              <a:cs typeface="Arial" pitchFamily="34" charset="0"/>
            </a:endParaRPr>
          </a:p>
          <a:p>
            <a:pPr marL="450850">
              <a:lnSpc>
                <a:spcPct val="114000"/>
              </a:lnSpc>
              <a:buFont typeface="Wingdings" pitchFamily="2" charset="2"/>
              <a:buChar char="Ø"/>
            </a:pPr>
            <a:r>
              <a:rPr lang="es-ES" sz="1600" dirty="0" smtClean="0">
                <a:latin typeface="Arial" pitchFamily="34" charset="0"/>
                <a:cs typeface="Arial" pitchFamily="34" charset="0"/>
              </a:rPr>
              <a:t>	Cuentas de ingresos</a:t>
            </a:r>
            <a:endParaRPr lang="es-MX" sz="1600" dirty="0" smtClean="0">
              <a:latin typeface="Arial" pitchFamily="34" charset="0"/>
              <a:cs typeface="Arial" pitchFamily="34" charset="0"/>
            </a:endParaRPr>
          </a:p>
          <a:p>
            <a:pPr marL="450850">
              <a:lnSpc>
                <a:spcPct val="114000"/>
              </a:lnSpc>
              <a:buFont typeface="Wingdings" pitchFamily="2" charset="2"/>
              <a:buChar char="Ø"/>
            </a:pPr>
            <a:r>
              <a:rPr lang="es-ES" sz="1600" dirty="0" smtClean="0">
                <a:latin typeface="Arial" pitchFamily="34" charset="0"/>
                <a:cs typeface="Arial" pitchFamily="34" charset="0"/>
              </a:rPr>
              <a:t>	Cuentas de egresos</a:t>
            </a:r>
            <a:endParaRPr lang="es-MX" sz="1600" dirty="0" smtClean="0">
              <a:latin typeface="Arial" pitchFamily="34" charset="0"/>
              <a:cs typeface="Arial" pitchFamily="34" charset="0"/>
            </a:endParaRPr>
          </a:p>
          <a:p>
            <a:pPr>
              <a:lnSpc>
                <a:spcPct val="114000"/>
              </a:lnSpc>
            </a:pPr>
            <a:r>
              <a:rPr lang="es-ES" sz="1600" dirty="0" smtClean="0">
                <a:latin typeface="Arial" pitchFamily="34" charset="0"/>
                <a:cs typeface="Arial" pitchFamily="34" charset="0"/>
              </a:rPr>
              <a:t> </a:t>
            </a:r>
          </a:p>
          <a:p>
            <a:pPr>
              <a:lnSpc>
                <a:spcPct val="114000"/>
              </a:lnSpc>
            </a:pPr>
            <a:r>
              <a:rPr lang="es-MX" sz="1600" dirty="0" smtClean="0">
                <a:latin typeface="Arial" pitchFamily="34" charset="0"/>
                <a:cs typeface="Arial" pitchFamily="34" charset="0"/>
              </a:rPr>
              <a:t> </a:t>
            </a:r>
          </a:p>
          <a:p>
            <a:pPr marL="800100" lvl="1" indent="-342900">
              <a:lnSpc>
                <a:spcPct val="114000"/>
              </a:lnSpc>
              <a:buFont typeface="Wingdings" pitchFamily="2" charset="2"/>
              <a:buChar char="§"/>
            </a:pPr>
            <a:r>
              <a:rPr lang="es-MX" sz="1600" dirty="0" smtClean="0">
                <a:latin typeface="Arial" pitchFamily="34" charset="0"/>
                <a:cs typeface="Arial" pitchFamily="34" charset="0"/>
              </a:rPr>
              <a:t>Los valores en custodia de instrumentos prestados a formadores de mercado e instrumentos de crédito recibidos en garantía de los formadores de mercado u otros.</a:t>
            </a:r>
          </a:p>
          <a:p>
            <a:pPr marL="800100" lvl="1" indent="-342900">
              <a:lnSpc>
                <a:spcPct val="114000"/>
              </a:lnSpc>
              <a:buFont typeface="Wingdings" pitchFamily="2" charset="2"/>
              <a:buChar char="§"/>
            </a:pPr>
            <a:r>
              <a:rPr lang="es-MX" sz="1600" dirty="0" smtClean="0">
                <a:latin typeface="Arial" pitchFamily="34" charset="0"/>
                <a:cs typeface="Arial" pitchFamily="34" charset="0"/>
              </a:rPr>
              <a:t>Por tipo de emisión de instrumento: monto, tasa y vencimiento.</a:t>
            </a:r>
          </a:p>
          <a:p>
            <a:pPr marL="800100" lvl="1" indent="-342900">
              <a:lnSpc>
                <a:spcPct val="114000"/>
              </a:lnSpc>
              <a:buFont typeface="Wingdings" pitchFamily="2" charset="2"/>
              <a:buChar char="§"/>
            </a:pPr>
            <a:r>
              <a:rPr lang="es-MX" sz="1600" dirty="0" smtClean="0">
                <a:latin typeface="Arial" pitchFamily="34" charset="0"/>
                <a:cs typeface="Arial" pitchFamily="34" charset="0"/>
              </a:rPr>
              <a:t>Los contratos firmados de construcciones por tipo de contrato.</a:t>
            </a:r>
            <a:endParaRPr lang="es-MX" dirty="0">
              <a:latin typeface="Arial" pitchFamily="34" charset="0"/>
              <a:cs typeface="Arial" pitchFamily="34" charset="0"/>
            </a:endParaRPr>
          </a:p>
        </p:txBody>
      </p:sp>
    </p:spTree>
  </p:cSld>
  <p:clrMapOvr>
    <a:masterClrMapping/>
  </p:clrMapOvr>
  <p:transition>
    <p:pu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24"/>
            <a:ext cx="4643470" cy="642942"/>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13" name="12 CuadroTexto"/>
          <p:cNvSpPr txBox="1"/>
          <p:nvPr/>
        </p:nvSpPr>
        <p:spPr>
          <a:xfrm>
            <a:off x="642910" y="1346706"/>
            <a:ext cx="7929618" cy="1061829"/>
          </a:xfrm>
          <a:prstGeom prst="rect">
            <a:avLst/>
          </a:prstGeom>
          <a:noFill/>
        </p:spPr>
        <p:txBody>
          <a:bodyPr wrap="square" rtlCol="0">
            <a:spAutoFit/>
          </a:bodyPr>
          <a:lstStyle/>
          <a:p>
            <a:pPr algn="just"/>
            <a:endParaRPr lang="es-MX" sz="2100" dirty="0" smtClean="0"/>
          </a:p>
          <a:p>
            <a:pPr algn="just"/>
            <a:endParaRPr lang="es-MX" sz="2100" dirty="0" smtClean="0"/>
          </a:p>
          <a:p>
            <a:pPr algn="just"/>
            <a:endParaRPr lang="es-MX" sz="2100" dirty="0"/>
          </a:p>
        </p:txBody>
      </p:sp>
      <p:sp>
        <p:nvSpPr>
          <p:cNvPr id="12" name="11 CuadroTexto"/>
          <p:cNvSpPr txBox="1"/>
          <p:nvPr/>
        </p:nvSpPr>
        <p:spPr>
          <a:xfrm>
            <a:off x="714348" y="642918"/>
            <a:ext cx="7072362" cy="6628289"/>
          </a:xfrm>
          <a:prstGeom prst="rect">
            <a:avLst/>
          </a:prstGeom>
          <a:noFill/>
        </p:spPr>
        <p:txBody>
          <a:bodyPr wrap="square" rtlCol="0">
            <a:spAutoFit/>
          </a:bodyPr>
          <a:lstStyle/>
          <a:p>
            <a:pPr marL="342900" lvl="1" indent="-342900" algn="just">
              <a:lnSpc>
                <a:spcPct val="150000"/>
              </a:lnSpc>
              <a:buFont typeface="+mj-lt"/>
              <a:buAutoNum type="arabicPeriod"/>
            </a:pPr>
            <a:r>
              <a:rPr lang="es-MX" sz="1500" b="1" dirty="0" smtClean="0">
                <a:latin typeface="Arial" pitchFamily="34" charset="0"/>
                <a:cs typeface="Arial" pitchFamily="34" charset="0"/>
              </a:rPr>
              <a:t>Introducción</a:t>
            </a:r>
          </a:p>
          <a:p>
            <a:pPr marL="358775" lvl="1" indent="-358775" algn="just">
              <a:lnSpc>
                <a:spcPct val="150000"/>
              </a:lnSpc>
              <a:buFont typeface="+mj-lt"/>
              <a:buAutoNum type="arabicPeriod"/>
            </a:pPr>
            <a:r>
              <a:rPr lang="es-MX" sz="1500" b="1" dirty="0" smtClean="0">
                <a:latin typeface="Arial" pitchFamily="34" charset="0"/>
                <a:cs typeface="Arial" pitchFamily="34" charset="0"/>
              </a:rPr>
              <a:t>Panorama Económico y Financiero</a:t>
            </a:r>
          </a:p>
          <a:p>
            <a:pPr marL="358775" lvl="1" indent="-358775" algn="just">
              <a:lnSpc>
                <a:spcPct val="150000"/>
              </a:lnSpc>
              <a:buFont typeface="+mj-lt"/>
              <a:buAutoNum type="arabicPeriod"/>
            </a:pPr>
            <a:r>
              <a:rPr lang="es-MX" sz="1500" b="1" dirty="0" smtClean="0">
                <a:latin typeface="Arial" pitchFamily="34" charset="0"/>
                <a:cs typeface="Arial" pitchFamily="34" charset="0"/>
              </a:rPr>
              <a:t>Autorización e Historia</a:t>
            </a:r>
          </a:p>
          <a:p>
            <a:pPr marL="358775" lvl="1" indent="-358775" algn="just">
              <a:lnSpc>
                <a:spcPct val="150000"/>
              </a:lnSpc>
              <a:buFont typeface="+mj-lt"/>
              <a:buAutoNum type="arabicPeriod"/>
            </a:pPr>
            <a:r>
              <a:rPr lang="es-MX" sz="1500" b="1" dirty="0" smtClean="0">
                <a:latin typeface="Arial" pitchFamily="34" charset="0"/>
                <a:cs typeface="Arial" pitchFamily="34" charset="0"/>
              </a:rPr>
              <a:t>Organización y Objeto Social</a:t>
            </a:r>
          </a:p>
          <a:p>
            <a:pPr marL="358775" lvl="1" indent="-358775" algn="just">
              <a:lnSpc>
                <a:spcPct val="150000"/>
              </a:lnSpc>
              <a:buFont typeface="+mj-lt"/>
              <a:buAutoNum type="arabicPeriod"/>
            </a:pPr>
            <a:r>
              <a:rPr lang="es-MX" sz="1500" b="1" dirty="0" smtClean="0">
                <a:latin typeface="Arial" pitchFamily="34" charset="0"/>
                <a:cs typeface="Arial" pitchFamily="34" charset="0"/>
              </a:rPr>
              <a:t>Bases de Preparación de los Estados Financieros</a:t>
            </a:r>
          </a:p>
          <a:p>
            <a:pPr marL="358775" lvl="1" indent="-358775" algn="just">
              <a:lnSpc>
                <a:spcPct val="150000"/>
              </a:lnSpc>
              <a:buFont typeface="+mj-lt"/>
              <a:buAutoNum type="arabicPeriod"/>
            </a:pPr>
            <a:r>
              <a:rPr lang="es-MX" sz="1500" b="1" dirty="0" smtClean="0">
                <a:latin typeface="Arial" pitchFamily="34" charset="0"/>
                <a:cs typeface="Arial" pitchFamily="34" charset="0"/>
              </a:rPr>
              <a:t>Políticas de Contabilidad Significativas</a:t>
            </a:r>
          </a:p>
          <a:p>
            <a:pPr marL="358775" lvl="1" indent="-358775" algn="just">
              <a:lnSpc>
                <a:spcPct val="150000"/>
              </a:lnSpc>
              <a:buFont typeface="+mj-lt"/>
              <a:buAutoNum type="arabicPeriod"/>
            </a:pPr>
            <a:r>
              <a:rPr lang="es-MX" sz="1500" b="1" dirty="0" smtClean="0">
                <a:latin typeface="Arial" pitchFamily="34" charset="0"/>
                <a:cs typeface="Arial" pitchFamily="34" charset="0"/>
              </a:rPr>
              <a:t>Posición en Moneda Extranjera y Protección por Riesgo Cambiario</a:t>
            </a:r>
          </a:p>
          <a:p>
            <a:pPr marL="358775" lvl="1" indent="-358775" algn="just">
              <a:lnSpc>
                <a:spcPct val="150000"/>
              </a:lnSpc>
              <a:buFont typeface="+mj-lt"/>
              <a:buAutoNum type="arabicPeriod"/>
            </a:pPr>
            <a:r>
              <a:rPr lang="es-MX" sz="1500" b="1" dirty="0" smtClean="0">
                <a:latin typeface="Arial" pitchFamily="34" charset="0"/>
                <a:cs typeface="Arial" pitchFamily="34" charset="0"/>
              </a:rPr>
              <a:t>Reporte Analítico del Activo</a:t>
            </a:r>
          </a:p>
          <a:p>
            <a:pPr marL="358775" indent="-358775">
              <a:lnSpc>
                <a:spcPct val="150000"/>
              </a:lnSpc>
              <a:buFont typeface="+mj-lt"/>
              <a:buAutoNum type="arabicPeriod" startAt="8"/>
            </a:pPr>
            <a:r>
              <a:rPr lang="es-MX" sz="1500" b="1" dirty="0" smtClean="0">
                <a:latin typeface="Arial" pitchFamily="34" charset="0"/>
                <a:cs typeface="Arial" pitchFamily="34" charset="0"/>
              </a:rPr>
              <a:t>Fideicomisos, Mandatos y Análogos</a:t>
            </a:r>
          </a:p>
          <a:p>
            <a:pPr marL="358775" indent="-358775">
              <a:lnSpc>
                <a:spcPct val="150000"/>
              </a:lnSpc>
              <a:buFont typeface="+mj-lt"/>
              <a:buAutoNum type="arabicPeriod" startAt="8"/>
            </a:pPr>
            <a:r>
              <a:rPr lang="es-MX" sz="1500" b="1" dirty="0" smtClean="0">
                <a:latin typeface="Arial" pitchFamily="34" charset="0"/>
                <a:cs typeface="Arial" pitchFamily="34" charset="0"/>
              </a:rPr>
              <a:t>Reporte de la Recaudación</a:t>
            </a:r>
          </a:p>
          <a:p>
            <a:pPr marL="358775" indent="-358775">
              <a:lnSpc>
                <a:spcPct val="150000"/>
              </a:lnSpc>
              <a:buFont typeface="+mj-lt"/>
              <a:buAutoNum type="arabicPeriod" startAt="8"/>
            </a:pPr>
            <a:r>
              <a:rPr lang="es-MX" sz="1500" b="1" dirty="0" smtClean="0">
                <a:latin typeface="Arial" pitchFamily="34" charset="0"/>
                <a:cs typeface="Arial" pitchFamily="34" charset="0"/>
              </a:rPr>
              <a:t>Información sobre la Deuda y el Reporte Analítico de la Deuda</a:t>
            </a:r>
            <a:endParaRPr lang="es-MX" sz="1500" dirty="0" smtClean="0">
              <a:latin typeface="Arial" pitchFamily="34" charset="0"/>
              <a:cs typeface="Arial" pitchFamily="34" charset="0"/>
            </a:endParaRPr>
          </a:p>
          <a:p>
            <a:pPr marL="358775" indent="-358775">
              <a:lnSpc>
                <a:spcPct val="150000"/>
              </a:lnSpc>
              <a:buFont typeface="+mj-lt"/>
              <a:buAutoNum type="arabicPeriod" startAt="8"/>
            </a:pPr>
            <a:r>
              <a:rPr lang="es-MX" sz="1500" b="1" dirty="0" smtClean="0">
                <a:latin typeface="Arial" pitchFamily="34" charset="0"/>
                <a:cs typeface="Arial" pitchFamily="34" charset="0"/>
              </a:rPr>
              <a:t>Calificaciones otorgadas</a:t>
            </a:r>
          </a:p>
          <a:p>
            <a:pPr marL="358775" indent="-358775">
              <a:lnSpc>
                <a:spcPct val="150000"/>
              </a:lnSpc>
              <a:buFont typeface="+mj-lt"/>
              <a:buAutoNum type="arabicPeriod" startAt="8"/>
            </a:pPr>
            <a:r>
              <a:rPr lang="es-MX" sz="1500" b="1" dirty="0" smtClean="0">
                <a:latin typeface="Arial" pitchFamily="34" charset="0"/>
                <a:cs typeface="Arial" pitchFamily="34" charset="0"/>
              </a:rPr>
              <a:t>Proceso de Mejora</a:t>
            </a:r>
          </a:p>
          <a:p>
            <a:pPr marL="358775" indent="-358775">
              <a:lnSpc>
                <a:spcPct val="150000"/>
              </a:lnSpc>
              <a:buFont typeface="+mj-lt"/>
              <a:buAutoNum type="arabicPeriod" startAt="8"/>
            </a:pPr>
            <a:r>
              <a:rPr lang="es-MX" sz="1500" b="1" dirty="0" smtClean="0">
                <a:latin typeface="Arial" pitchFamily="34" charset="0"/>
                <a:cs typeface="Arial" pitchFamily="34" charset="0"/>
              </a:rPr>
              <a:t>Información por Segmentos</a:t>
            </a:r>
            <a:endParaRPr lang="es-MX" sz="1500" dirty="0" smtClean="0">
              <a:latin typeface="Arial" pitchFamily="34" charset="0"/>
              <a:cs typeface="Arial" pitchFamily="34" charset="0"/>
            </a:endParaRPr>
          </a:p>
          <a:p>
            <a:pPr marL="358775" indent="-358775">
              <a:lnSpc>
                <a:spcPct val="150000"/>
              </a:lnSpc>
              <a:buFont typeface="+mj-lt"/>
              <a:buAutoNum type="arabicPeriod" startAt="8"/>
            </a:pPr>
            <a:r>
              <a:rPr lang="es-MX" sz="1500" b="1" dirty="0" smtClean="0">
                <a:latin typeface="Arial" pitchFamily="34" charset="0"/>
                <a:cs typeface="Arial" pitchFamily="34" charset="0"/>
              </a:rPr>
              <a:t>Eventos Posteriores al Cierre</a:t>
            </a:r>
            <a:endParaRPr lang="es-MX" sz="1500" dirty="0" smtClean="0">
              <a:latin typeface="Arial" pitchFamily="34" charset="0"/>
              <a:cs typeface="Arial" pitchFamily="34" charset="0"/>
            </a:endParaRPr>
          </a:p>
          <a:p>
            <a:pPr marL="358775" indent="-358775">
              <a:lnSpc>
                <a:spcPct val="150000"/>
              </a:lnSpc>
              <a:buFont typeface="+mj-lt"/>
              <a:buAutoNum type="arabicPeriod" startAt="8"/>
            </a:pPr>
            <a:r>
              <a:rPr lang="es-MX" sz="1500" b="1" dirty="0" smtClean="0">
                <a:latin typeface="Arial" pitchFamily="34" charset="0"/>
                <a:cs typeface="Arial" pitchFamily="34" charset="0"/>
              </a:rPr>
              <a:t>Partes Relacionadas</a:t>
            </a:r>
            <a:endParaRPr lang="es-MX" sz="1500" dirty="0" smtClean="0">
              <a:latin typeface="Arial" pitchFamily="34" charset="0"/>
              <a:cs typeface="Arial" pitchFamily="34" charset="0"/>
            </a:endParaRPr>
          </a:p>
          <a:p>
            <a:pPr marL="358775" indent="-358775">
              <a:lnSpc>
                <a:spcPct val="150000"/>
              </a:lnSpc>
              <a:buFont typeface="+mj-lt"/>
              <a:buAutoNum type="arabicPeriod" startAt="8"/>
            </a:pPr>
            <a:r>
              <a:rPr lang="es-MX" sz="1500" b="1" dirty="0" smtClean="0">
                <a:latin typeface="Arial" pitchFamily="34" charset="0"/>
                <a:cs typeface="Arial" pitchFamily="34" charset="0"/>
              </a:rPr>
              <a:t>Responsabilidad Sobre la Presentación Razonable de los Estados Financieros</a:t>
            </a:r>
            <a:endParaRPr lang="es-MX" sz="1500" dirty="0" smtClean="0">
              <a:latin typeface="Arial" pitchFamily="34" charset="0"/>
              <a:cs typeface="Arial" pitchFamily="34" charset="0"/>
            </a:endParaRPr>
          </a:p>
          <a:p>
            <a:pPr marL="800100" lvl="1" indent="-342900" algn="just">
              <a:lnSpc>
                <a:spcPct val="150000"/>
              </a:lnSpc>
              <a:buFont typeface="+mj-lt"/>
              <a:buAutoNum type="arabicPeriod"/>
            </a:pPr>
            <a:endParaRPr lang="es-MX" sz="1500" dirty="0">
              <a:latin typeface="Arial" pitchFamily="34" charset="0"/>
              <a:cs typeface="Arial" pitchFamily="34" charset="0"/>
            </a:endParaRPr>
          </a:p>
        </p:txBody>
      </p:sp>
    </p:spTree>
  </p:cSld>
  <p:clrMapOvr>
    <a:masterClrMapping/>
  </p:clrMapOvr>
  <p:transition>
    <p:push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00034" y="1824889"/>
            <a:ext cx="7358114" cy="4247317"/>
          </a:xfrm>
          <a:prstGeom prst="rect">
            <a:avLst/>
          </a:prstGeom>
          <a:noFill/>
        </p:spPr>
        <p:txBody>
          <a:bodyPr wrap="square" rtlCol="0">
            <a:spAutoFit/>
          </a:bodyPr>
          <a:lstStyle/>
          <a:p>
            <a:pPr algn="just">
              <a:lnSpc>
                <a:spcPct val="150000"/>
              </a:lnSpc>
            </a:pPr>
            <a:r>
              <a:rPr lang="es-ES" dirty="0" smtClean="0">
                <a:latin typeface="Arial" pitchFamily="34" charset="0"/>
                <a:cs typeface="Arial" pitchFamily="34" charset="0"/>
              </a:rPr>
              <a:t>El </a:t>
            </a:r>
            <a:r>
              <a:rPr lang="es-ES" b="1" dirty="0" smtClean="0">
                <a:latin typeface="Arial" pitchFamily="34" charset="0"/>
                <a:cs typeface="Arial" pitchFamily="34" charset="0"/>
              </a:rPr>
              <a:t>objetivo</a:t>
            </a:r>
            <a:r>
              <a:rPr lang="es-ES" dirty="0" smtClean="0">
                <a:latin typeface="Arial" pitchFamily="34" charset="0"/>
                <a:cs typeface="Arial" pitchFamily="34" charset="0"/>
              </a:rPr>
              <a:t> del presente documento es la </a:t>
            </a:r>
            <a:r>
              <a:rPr lang="es-ES" b="1" dirty="0" smtClean="0">
                <a:latin typeface="Arial" pitchFamily="34" charset="0"/>
                <a:cs typeface="Arial" pitchFamily="34" charset="0"/>
              </a:rPr>
              <a:t>revelación del contexto y de los </a:t>
            </a:r>
            <a:r>
              <a:rPr lang="es-ES" b="1" u="sng" dirty="0" smtClean="0">
                <a:latin typeface="Arial" pitchFamily="34" charset="0"/>
                <a:cs typeface="Arial" pitchFamily="34" charset="0"/>
              </a:rPr>
              <a:t>aspectos económicos-financieros más relevantes </a:t>
            </a:r>
            <a:r>
              <a:rPr lang="es-ES" b="1" dirty="0" smtClean="0">
                <a:latin typeface="Arial" pitchFamily="34" charset="0"/>
                <a:cs typeface="Arial" pitchFamily="34" charset="0"/>
              </a:rPr>
              <a:t>que influyeron en las decisiones del período, </a:t>
            </a:r>
            <a:r>
              <a:rPr lang="es-ES" b="1" dirty="0" smtClean="0">
                <a:solidFill>
                  <a:schemeClr val="accent4">
                    <a:lumMod val="75000"/>
                  </a:schemeClr>
                </a:solidFill>
                <a:latin typeface="Arial" pitchFamily="34" charset="0"/>
                <a:cs typeface="Arial" pitchFamily="34" charset="0"/>
              </a:rPr>
              <a:t>y </a:t>
            </a:r>
            <a:r>
              <a:rPr lang="es-ES" b="1" u="sng" dirty="0" smtClean="0">
                <a:solidFill>
                  <a:schemeClr val="accent4">
                    <a:lumMod val="75000"/>
                  </a:schemeClr>
                </a:solidFill>
                <a:latin typeface="Arial" pitchFamily="34" charset="0"/>
                <a:cs typeface="Arial" pitchFamily="34" charset="0"/>
              </a:rPr>
              <a:t>que deberán ser considerados en la elaboración de los estados financieros para la mayor comprensión de los mismos y sus particularidades.</a:t>
            </a:r>
            <a:endParaRPr lang="es-MX" b="1" u="sng" dirty="0" smtClean="0">
              <a:solidFill>
                <a:schemeClr val="accent4">
                  <a:lumMod val="75000"/>
                </a:schemeClr>
              </a:solidFill>
              <a:latin typeface="Arial" pitchFamily="34" charset="0"/>
              <a:cs typeface="Arial" pitchFamily="34" charset="0"/>
            </a:endParaRPr>
          </a:p>
          <a:p>
            <a:pPr algn="just">
              <a:lnSpc>
                <a:spcPct val="150000"/>
              </a:lnSpc>
            </a:pPr>
            <a:endParaRPr lang="es-MX" dirty="0" smtClean="0">
              <a:latin typeface="Arial" pitchFamily="34" charset="0"/>
              <a:cs typeface="Arial" pitchFamily="34" charset="0"/>
            </a:endParaRPr>
          </a:p>
          <a:p>
            <a:pPr algn="just">
              <a:lnSpc>
                <a:spcPct val="150000"/>
              </a:lnSpc>
            </a:pPr>
            <a:r>
              <a:rPr lang="es-MX" dirty="0" smtClean="0">
                <a:latin typeface="Arial" pitchFamily="34" charset="0"/>
                <a:cs typeface="Arial" pitchFamily="34" charset="0"/>
              </a:rPr>
              <a:t>Aquí se informa y explica la respuesta del gobierno a las condiciones relacionadas con la información financiera de cada período de gestión; además, de exponer aquellas políticas que podrían afectar la toma de decisiones en períodos posteriores</a:t>
            </a:r>
            <a:endParaRPr lang="es-MX"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142984"/>
            <a:ext cx="2214578"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lvl="1" algn="just">
              <a:lnSpc>
                <a:spcPct val="150000"/>
              </a:lnSpc>
            </a:pPr>
            <a:r>
              <a:rPr lang="es-MX" sz="2000" b="1" dirty="0" smtClean="0">
                <a:latin typeface="Arial" pitchFamily="34" charset="0"/>
                <a:cs typeface="Arial" pitchFamily="34" charset="0"/>
              </a:rPr>
              <a:t>1. Introducción</a:t>
            </a:r>
          </a:p>
        </p:txBody>
      </p:sp>
    </p:spTree>
  </p:cSld>
  <p:clrMapOvr>
    <a:masterClrMapping/>
  </p:clrMapOvr>
  <p:transition>
    <p:push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00034" y="1643050"/>
            <a:ext cx="7479209" cy="2585323"/>
          </a:xfrm>
          <a:prstGeom prst="rect">
            <a:avLst/>
          </a:prstGeom>
          <a:noFill/>
        </p:spPr>
        <p:txBody>
          <a:bodyPr wrap="square" rtlCol="0">
            <a:spAutoFit/>
          </a:bodyPr>
          <a:lstStyle/>
          <a:p>
            <a:pPr>
              <a:lnSpc>
                <a:spcPct val="150000"/>
              </a:lnSpc>
            </a:pPr>
            <a:r>
              <a:rPr lang="es-ES" b="1" dirty="0" smtClean="0">
                <a:latin typeface="Arial" pitchFamily="34" charset="0"/>
                <a:cs typeface="Arial" pitchFamily="34" charset="0"/>
              </a:rPr>
              <a:t>Se informará sobre: </a:t>
            </a:r>
          </a:p>
          <a:p>
            <a:pPr>
              <a:lnSpc>
                <a:spcPct val="150000"/>
              </a:lnSpc>
            </a:pPr>
            <a:r>
              <a:rPr lang="es-ES" dirty="0" smtClean="0">
                <a:latin typeface="Arial" pitchFamily="34" charset="0"/>
                <a:cs typeface="Arial" pitchFamily="34" charset="0"/>
              </a:rPr>
              <a:t>Las</a:t>
            </a:r>
            <a:r>
              <a:rPr lang="es-ES" b="1" dirty="0" smtClean="0">
                <a:solidFill>
                  <a:schemeClr val="accent2">
                    <a:lumMod val="50000"/>
                  </a:schemeClr>
                </a:solidFill>
                <a:latin typeface="Arial" pitchFamily="34" charset="0"/>
                <a:cs typeface="Arial" pitchFamily="34" charset="0"/>
              </a:rPr>
              <a:t> principales condiciones económico- financieras bajo las cuales el ente público estuvo operando;</a:t>
            </a:r>
            <a:r>
              <a:rPr lang="es-ES" dirty="0" smtClean="0">
                <a:latin typeface="Arial" pitchFamily="34" charset="0"/>
                <a:cs typeface="Arial" pitchFamily="34" charset="0"/>
              </a:rPr>
              <a:t> y las cuales influyeron en la toma de decisiones de la administración; tanto a nivel local como federal.</a:t>
            </a:r>
            <a:endParaRPr lang="es-MX" dirty="0" smtClean="0">
              <a:latin typeface="Arial" pitchFamily="34" charset="0"/>
              <a:cs typeface="Arial" pitchFamily="34" charset="0"/>
            </a:endParaRPr>
          </a:p>
          <a:p>
            <a:pPr>
              <a:lnSpc>
                <a:spcPct val="150000"/>
              </a:lnSpc>
            </a:pPr>
            <a:endParaRPr lang="es-MX"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142984"/>
            <a:ext cx="4786346"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2.Panorama Económico y Financiero</a:t>
            </a:r>
            <a:endParaRPr lang="es-MX" sz="2000" dirty="0" smtClean="0">
              <a:latin typeface="Arial" pitchFamily="34" charset="0"/>
              <a:cs typeface="Arial" pitchFamily="34" charset="0"/>
            </a:endParaRPr>
          </a:p>
        </p:txBody>
      </p:sp>
      <p:sp>
        <p:nvSpPr>
          <p:cNvPr id="10" name="9 Rectángulo redondeado"/>
          <p:cNvSpPr/>
          <p:nvPr/>
        </p:nvSpPr>
        <p:spPr>
          <a:xfrm>
            <a:off x="285720" y="4000504"/>
            <a:ext cx="3429024"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3.Autorización e Historia</a:t>
            </a:r>
          </a:p>
        </p:txBody>
      </p:sp>
      <p:sp>
        <p:nvSpPr>
          <p:cNvPr id="11" name="10 CuadroTexto"/>
          <p:cNvSpPr txBox="1"/>
          <p:nvPr/>
        </p:nvSpPr>
        <p:spPr>
          <a:xfrm>
            <a:off x="577288" y="4634267"/>
            <a:ext cx="8352430" cy="2308324"/>
          </a:xfrm>
          <a:prstGeom prst="rect">
            <a:avLst/>
          </a:prstGeom>
          <a:noFill/>
        </p:spPr>
        <p:txBody>
          <a:bodyPr wrap="square" rtlCol="0">
            <a:spAutoFit/>
          </a:bodyPr>
          <a:lstStyle/>
          <a:p>
            <a:r>
              <a:rPr lang="es-ES" b="1" dirty="0" smtClean="0">
                <a:latin typeface="Arial" pitchFamily="34" charset="0"/>
                <a:cs typeface="Arial" pitchFamily="34" charset="0"/>
              </a:rPr>
              <a:t>Se informará sobre:</a:t>
            </a:r>
          </a:p>
          <a:p>
            <a:pPr marL="355600">
              <a:lnSpc>
                <a:spcPct val="150000"/>
              </a:lnSpc>
            </a:pPr>
            <a:endParaRPr lang="es-MX" dirty="0" smtClean="0">
              <a:latin typeface="Arial" pitchFamily="34" charset="0"/>
              <a:cs typeface="Arial" pitchFamily="34" charset="0"/>
            </a:endParaRPr>
          </a:p>
          <a:p>
            <a:pPr marL="355600">
              <a:lnSpc>
                <a:spcPct val="150000"/>
              </a:lnSpc>
            </a:pPr>
            <a:r>
              <a:rPr lang="es-ES" dirty="0" smtClean="0">
                <a:latin typeface="Arial" pitchFamily="34" charset="0"/>
                <a:cs typeface="Arial" pitchFamily="34" charset="0"/>
              </a:rPr>
              <a:t>a)	Fecha de creación del ente.</a:t>
            </a:r>
            <a:endParaRPr lang="es-MX" dirty="0" smtClean="0">
              <a:latin typeface="Arial" pitchFamily="34" charset="0"/>
              <a:cs typeface="Arial" pitchFamily="34" charset="0"/>
            </a:endParaRPr>
          </a:p>
          <a:p>
            <a:pPr marL="355600">
              <a:lnSpc>
                <a:spcPct val="150000"/>
              </a:lnSpc>
            </a:pPr>
            <a:r>
              <a:rPr lang="es-ES" dirty="0" smtClean="0">
                <a:latin typeface="Arial" pitchFamily="34" charset="0"/>
                <a:cs typeface="Arial" pitchFamily="34" charset="0"/>
              </a:rPr>
              <a:t>b)	Principales cambios en su estructura</a:t>
            </a:r>
            <a:endParaRPr lang="es-MX" dirty="0" smtClean="0">
              <a:latin typeface="Arial" pitchFamily="34" charset="0"/>
              <a:cs typeface="Arial" pitchFamily="34" charset="0"/>
            </a:endParaRPr>
          </a:p>
          <a:p>
            <a:endParaRPr lang="es-MX" dirty="0" smtClean="0">
              <a:latin typeface="Arial" pitchFamily="34" charset="0"/>
              <a:cs typeface="Arial" pitchFamily="34" charset="0"/>
            </a:endParaRPr>
          </a:p>
          <a:p>
            <a:pPr>
              <a:lnSpc>
                <a:spcPct val="150000"/>
              </a:lnSpc>
            </a:pPr>
            <a:endParaRPr lang="es-MX" dirty="0">
              <a:latin typeface="Arial" pitchFamily="34" charset="0"/>
              <a:cs typeface="Arial" pitchFamily="34" charset="0"/>
            </a:endParaRPr>
          </a:p>
        </p:txBody>
      </p:sp>
    </p:spTree>
  </p:cSld>
  <p:clrMapOvr>
    <a:masterClrMapping/>
  </p:clrMapOvr>
  <p:transition>
    <p:push/>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00033" y="1714488"/>
            <a:ext cx="7572429" cy="4513449"/>
          </a:xfrm>
          <a:prstGeom prst="rect">
            <a:avLst/>
          </a:prstGeom>
          <a:noFill/>
        </p:spPr>
        <p:txBody>
          <a:bodyPr wrap="square" rtlCol="0">
            <a:spAutoFit/>
          </a:bodyPr>
          <a:lstStyle/>
          <a:p>
            <a:r>
              <a:rPr lang="es-ES" b="1" dirty="0" smtClean="0">
                <a:latin typeface="Arial" pitchFamily="34" charset="0"/>
                <a:cs typeface="Arial" pitchFamily="34" charset="0"/>
              </a:rPr>
              <a:t>Se informará sobre:</a:t>
            </a:r>
          </a:p>
          <a:p>
            <a:pPr>
              <a:lnSpc>
                <a:spcPct val="150000"/>
              </a:lnSpc>
            </a:pPr>
            <a:endParaRPr lang="es-MX" dirty="0" smtClean="0">
              <a:latin typeface="Arial" pitchFamily="34" charset="0"/>
              <a:cs typeface="Arial" pitchFamily="34" charset="0"/>
            </a:endParaRPr>
          </a:p>
          <a:p>
            <a:pPr marL="723900" indent="-450850">
              <a:lnSpc>
                <a:spcPct val="150000"/>
              </a:lnSpc>
            </a:pPr>
            <a:r>
              <a:rPr lang="es-ES" dirty="0" smtClean="0">
                <a:latin typeface="Arial" pitchFamily="34" charset="0"/>
                <a:cs typeface="Arial" pitchFamily="34" charset="0"/>
              </a:rPr>
              <a:t>a)	Objeto social</a:t>
            </a:r>
            <a:endParaRPr lang="es-MX" dirty="0" smtClean="0">
              <a:latin typeface="Arial" pitchFamily="34" charset="0"/>
              <a:cs typeface="Arial" pitchFamily="34" charset="0"/>
            </a:endParaRPr>
          </a:p>
          <a:p>
            <a:pPr marL="723900" indent="-450850">
              <a:lnSpc>
                <a:spcPct val="150000"/>
              </a:lnSpc>
            </a:pPr>
            <a:r>
              <a:rPr lang="es-ES" dirty="0" smtClean="0">
                <a:latin typeface="Arial" pitchFamily="34" charset="0"/>
                <a:cs typeface="Arial" pitchFamily="34" charset="0"/>
              </a:rPr>
              <a:t>b)	Principal actividad</a:t>
            </a:r>
            <a:endParaRPr lang="es-MX" dirty="0" smtClean="0">
              <a:latin typeface="Arial" pitchFamily="34" charset="0"/>
              <a:cs typeface="Arial" pitchFamily="34" charset="0"/>
            </a:endParaRPr>
          </a:p>
          <a:p>
            <a:pPr marL="723900" indent="-450850">
              <a:lnSpc>
                <a:spcPct val="150000"/>
              </a:lnSpc>
            </a:pPr>
            <a:r>
              <a:rPr lang="es-ES" dirty="0" smtClean="0">
                <a:latin typeface="Arial" pitchFamily="34" charset="0"/>
                <a:cs typeface="Arial" pitchFamily="34" charset="0"/>
              </a:rPr>
              <a:t>c)	Ejercicio fiscal</a:t>
            </a:r>
            <a:endParaRPr lang="es-MX" dirty="0" smtClean="0">
              <a:latin typeface="Arial" pitchFamily="34" charset="0"/>
              <a:cs typeface="Arial" pitchFamily="34" charset="0"/>
            </a:endParaRPr>
          </a:p>
          <a:p>
            <a:pPr marL="723900" indent="-450850">
              <a:lnSpc>
                <a:spcPct val="150000"/>
              </a:lnSpc>
            </a:pPr>
            <a:r>
              <a:rPr lang="es-ES" dirty="0" smtClean="0">
                <a:latin typeface="Arial" pitchFamily="34" charset="0"/>
                <a:cs typeface="Arial" pitchFamily="34" charset="0"/>
              </a:rPr>
              <a:t>d)	Régimen jurídico</a:t>
            </a:r>
            <a:endParaRPr lang="es-MX" dirty="0" smtClean="0">
              <a:latin typeface="Arial" pitchFamily="34" charset="0"/>
              <a:cs typeface="Arial" pitchFamily="34" charset="0"/>
            </a:endParaRPr>
          </a:p>
          <a:p>
            <a:pPr marL="723900" indent="-450850">
              <a:lnSpc>
                <a:spcPct val="150000"/>
              </a:lnSpc>
            </a:pPr>
            <a:r>
              <a:rPr lang="es-ES" dirty="0" smtClean="0">
                <a:latin typeface="Arial" pitchFamily="34" charset="0"/>
                <a:cs typeface="Arial" pitchFamily="34" charset="0"/>
              </a:rPr>
              <a:t>e)	Consideraciones fiscales del ente: revelar el tipo de contribuciones que esté obligado a pagar o retener.</a:t>
            </a:r>
            <a:endParaRPr lang="es-MX" dirty="0" smtClean="0">
              <a:latin typeface="Arial" pitchFamily="34" charset="0"/>
              <a:cs typeface="Arial" pitchFamily="34" charset="0"/>
            </a:endParaRPr>
          </a:p>
          <a:p>
            <a:pPr marL="723900" indent="-450850">
              <a:lnSpc>
                <a:spcPct val="150000"/>
              </a:lnSpc>
            </a:pPr>
            <a:r>
              <a:rPr lang="es-ES" dirty="0" smtClean="0">
                <a:latin typeface="Arial" pitchFamily="34" charset="0"/>
                <a:cs typeface="Arial" pitchFamily="34" charset="0"/>
              </a:rPr>
              <a:t>f)	Estructura organizacional básica</a:t>
            </a:r>
            <a:endParaRPr lang="es-MX" dirty="0" smtClean="0">
              <a:latin typeface="Arial" pitchFamily="34" charset="0"/>
              <a:cs typeface="Arial" pitchFamily="34" charset="0"/>
            </a:endParaRPr>
          </a:p>
          <a:p>
            <a:pPr marL="723900" indent="-450850">
              <a:lnSpc>
                <a:spcPct val="150000"/>
              </a:lnSpc>
            </a:pPr>
            <a:r>
              <a:rPr lang="es-ES" dirty="0" smtClean="0">
                <a:latin typeface="Arial" pitchFamily="34" charset="0"/>
                <a:cs typeface="Arial" pitchFamily="34" charset="0"/>
              </a:rPr>
              <a:t>g)   Fideicomisos, mandatos y análogos de los cuales es fideicomitente o fideicomisario.</a:t>
            </a:r>
            <a:endParaRPr lang="es-MX"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357158" y="1071546"/>
            <a:ext cx="4786346"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4. Organización y Objeto Social</a:t>
            </a:r>
            <a:endParaRPr lang="es-MX" sz="2000" dirty="0" smtClean="0">
              <a:latin typeface="Arial" pitchFamily="34" charset="0"/>
              <a:cs typeface="Arial" pitchFamily="34" charset="0"/>
            </a:endParaRPr>
          </a:p>
        </p:txBody>
      </p:sp>
    </p:spTree>
  </p:cSld>
  <p:clrMapOvr>
    <a:masterClrMapping/>
  </p:clrMapOvr>
  <p:transition>
    <p:spli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85720" y="1500174"/>
            <a:ext cx="7715304" cy="5355312"/>
          </a:xfrm>
          <a:prstGeom prst="rect">
            <a:avLst/>
          </a:prstGeom>
          <a:noFill/>
        </p:spPr>
        <p:txBody>
          <a:bodyPr wrap="square" rtlCol="0">
            <a:spAutoFit/>
          </a:bodyPr>
          <a:lstStyle/>
          <a:p>
            <a:r>
              <a:rPr lang="es-ES" b="1" dirty="0" smtClean="0">
                <a:latin typeface="Arial" pitchFamily="34" charset="0"/>
                <a:cs typeface="Arial" pitchFamily="34" charset="0"/>
              </a:rPr>
              <a:t>Se informará sobre:</a:t>
            </a:r>
          </a:p>
          <a:p>
            <a:endParaRPr lang="es-MX" dirty="0" smtClean="0">
              <a:latin typeface="Arial" pitchFamily="34" charset="0"/>
              <a:cs typeface="Arial" pitchFamily="34" charset="0"/>
            </a:endParaRPr>
          </a:p>
          <a:p>
            <a:pPr marL="723900" indent="-450850" algn="just">
              <a:buAutoNum type="alphaLcParenR"/>
            </a:pPr>
            <a:r>
              <a:rPr lang="es-ES" dirty="0" smtClean="0">
                <a:latin typeface="Arial" pitchFamily="34" charset="0"/>
                <a:cs typeface="Arial" pitchFamily="34" charset="0"/>
              </a:rPr>
              <a:t>Si se ha </a:t>
            </a:r>
            <a:r>
              <a:rPr lang="es-ES" b="1" u="sng" dirty="0" smtClean="0">
                <a:latin typeface="Arial" pitchFamily="34" charset="0"/>
                <a:cs typeface="Arial" pitchFamily="34" charset="0"/>
              </a:rPr>
              <a:t>observado la normatividad emitida por el CONAC </a:t>
            </a:r>
            <a:r>
              <a:rPr lang="es-ES" dirty="0" smtClean="0">
                <a:latin typeface="Arial" pitchFamily="34" charset="0"/>
                <a:cs typeface="Arial" pitchFamily="34" charset="0"/>
              </a:rPr>
              <a:t>y las disposiciones legales aplicables.</a:t>
            </a:r>
          </a:p>
          <a:p>
            <a:pPr marL="723900" indent="-450850" algn="just"/>
            <a:endParaRPr lang="es-MX" dirty="0" smtClean="0">
              <a:latin typeface="Arial" pitchFamily="34" charset="0"/>
              <a:cs typeface="Arial" pitchFamily="34" charset="0"/>
            </a:endParaRPr>
          </a:p>
          <a:p>
            <a:pPr marL="723900" indent="-450850" algn="just">
              <a:buAutoNum type="alphaLcParenR" startAt="2"/>
            </a:pPr>
            <a:r>
              <a:rPr lang="es-ES" dirty="0" smtClean="0">
                <a:latin typeface="Arial" pitchFamily="34" charset="0"/>
                <a:cs typeface="Arial" pitchFamily="34" charset="0"/>
              </a:rPr>
              <a:t>La normatividad aplicada para el reconocimiento, valuación y revelación de los diferentes rubros de la información financiera, así como las bases de medición utilizadas para la elaboración de los estados financieros; por ejemplo: costo histórico, valor de realización, valor razonable, valor de recuperación o cualquier otro método empleado y los criterios de aplicación de los mismos.</a:t>
            </a:r>
          </a:p>
          <a:p>
            <a:pPr marL="723900" indent="-450850" algn="just"/>
            <a:endParaRPr lang="es-MX" dirty="0" smtClean="0">
              <a:latin typeface="Arial" pitchFamily="34" charset="0"/>
              <a:cs typeface="Arial" pitchFamily="34" charset="0"/>
            </a:endParaRPr>
          </a:p>
          <a:p>
            <a:pPr marL="723900" indent="-450850">
              <a:buAutoNum type="alphaLcParenR" startAt="3"/>
            </a:pPr>
            <a:r>
              <a:rPr lang="es-ES" dirty="0" smtClean="0">
                <a:latin typeface="Arial" pitchFamily="34" charset="0"/>
                <a:cs typeface="Arial" pitchFamily="34" charset="0"/>
              </a:rPr>
              <a:t>Postulados básicos.</a:t>
            </a:r>
          </a:p>
          <a:p>
            <a:pPr marL="723900" indent="-450850">
              <a:buAutoNum type="alphaLcParenR" startAt="3"/>
            </a:pPr>
            <a:endParaRPr lang="es-MX" u="sng" dirty="0" smtClean="0">
              <a:latin typeface="Arial" pitchFamily="34" charset="0"/>
              <a:cs typeface="Arial" pitchFamily="34" charset="0"/>
            </a:endParaRPr>
          </a:p>
          <a:p>
            <a:pPr marL="723900" indent="-450850">
              <a:buAutoNum type="alphaLcParenR" startAt="4"/>
            </a:pPr>
            <a:r>
              <a:rPr lang="es-ES" u="sng" dirty="0" smtClean="0">
                <a:latin typeface="Arial" pitchFamily="34" charset="0"/>
                <a:cs typeface="Arial" pitchFamily="34" charset="0"/>
              </a:rPr>
              <a:t>Normatividad supletoria. </a:t>
            </a:r>
            <a:r>
              <a:rPr lang="es-ES" dirty="0" smtClean="0">
                <a:latin typeface="Arial" pitchFamily="34" charset="0"/>
                <a:cs typeface="Arial" pitchFamily="34" charset="0"/>
              </a:rPr>
              <a:t>En caso de emplear varios grupos de normatividades (normatividades supletorias), deberá realizar la justificación razonable correspondiente.</a:t>
            </a:r>
          </a:p>
          <a:p>
            <a:pPr marL="723900" indent="-450850"/>
            <a:endParaRPr lang="es-MX" dirty="0" smtClean="0">
              <a:latin typeface="Arial" pitchFamily="34" charset="0"/>
              <a:cs typeface="Arial" pitchFamily="34" charset="0"/>
            </a:endParaRPr>
          </a:p>
          <a:p>
            <a:pPr marL="723900" indent="-450850"/>
            <a:endParaRPr lang="es-MX"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000108"/>
            <a:ext cx="6786610"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5. Bases de Preparación de los Estados Financieros</a:t>
            </a:r>
            <a:endParaRPr lang="es-MX" sz="2000" dirty="0" smtClean="0">
              <a:latin typeface="Arial" pitchFamily="34" charset="0"/>
              <a:cs typeface="Arial" pitchFamily="34" charset="0"/>
            </a:endParaRPr>
          </a:p>
        </p:txBody>
      </p:sp>
    </p:spTree>
  </p:cSld>
  <p:clrMapOvr>
    <a:masterClrMapping/>
  </p:clrMapOvr>
  <p:transition>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785926"/>
            <a:ext cx="7429552" cy="3929090"/>
          </a:xfrm>
        </p:spPr>
        <p:txBody>
          <a:bodyPr>
            <a:noAutofit/>
          </a:bodyPr>
          <a:lstStyle/>
          <a:p>
            <a:pPr algn="just"/>
            <a:r>
              <a:rPr lang="es-MX" sz="2200" dirty="0" smtClean="0">
                <a:latin typeface="Arial" pitchFamily="34" charset="0"/>
                <a:cs typeface="Arial" pitchFamily="34" charset="0"/>
              </a:rPr>
              <a:t> La revisión y auditoría pública de la cuenta pública y de los estados financieros es una facultad soberana, inalienable e imprescriptible del Congreso del Estado; el cual   se apoya para tales efectos en la Auditoría Superior, que es un organismo técnico, profesional y especializado, de revisión y examen del Poder Legislativo, dotado con autonomía técnica y de gestión, con personalidad jurídica, patrimonio propio y capacidad de decisión, integrado por personal profesional, seleccionado por oposición, bajo el régimen de servicio profesional de carrera.</a:t>
            </a:r>
          </a:p>
          <a:p>
            <a:pPr marL="998982" lvl="2" indent="-514350" algn="just">
              <a:lnSpc>
                <a:spcPct val="150000"/>
              </a:lnSpc>
              <a:buClr>
                <a:srgbClr val="7030A0"/>
              </a:buClr>
              <a:buSzPct val="150000"/>
              <a:buFont typeface="+mj-lt"/>
              <a:buAutoNum type="romanUcPeriod" startAt="4"/>
            </a:pPr>
            <a:endParaRPr lang="es-MX" sz="2200" dirty="0" smtClean="0">
              <a:latin typeface="Arial" pitchFamily="34" charset="0"/>
              <a:cs typeface="Arial" pitchFamily="34" charset="0"/>
            </a:endParaRPr>
          </a:p>
        </p:txBody>
      </p:sp>
      <p:sp>
        <p:nvSpPr>
          <p:cNvPr id="4" name="3 Rectángulo redondeado"/>
          <p:cNvSpPr/>
          <p:nvPr/>
        </p:nvSpPr>
        <p:spPr>
          <a:xfrm>
            <a:off x="500034" y="357166"/>
            <a:ext cx="535785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400" b="1" dirty="0" smtClean="0"/>
              <a:t>Constitución Política del Estado de Jalisco</a:t>
            </a:r>
            <a:endParaRPr lang="es-MX" sz="2400" b="1" dirty="0"/>
          </a:p>
        </p:txBody>
      </p:sp>
      <p:sp>
        <p:nvSpPr>
          <p:cNvPr id="6" name="5 CuadroTexto"/>
          <p:cNvSpPr txBox="1"/>
          <p:nvPr/>
        </p:nvSpPr>
        <p:spPr>
          <a:xfrm>
            <a:off x="357158" y="1214422"/>
            <a:ext cx="7358114" cy="430887"/>
          </a:xfrm>
          <a:prstGeom prst="rect">
            <a:avLst/>
          </a:prstGeom>
          <a:noFill/>
        </p:spPr>
        <p:txBody>
          <a:bodyPr wrap="square" rtlCol="0">
            <a:spAutoFit/>
          </a:bodyPr>
          <a:lstStyle/>
          <a:p>
            <a:r>
              <a:rPr lang="es-MX" sz="2200" b="1" dirty="0" smtClean="0">
                <a:solidFill>
                  <a:srgbClr val="7030A0"/>
                </a:solidFill>
                <a:latin typeface="Arial" pitchFamily="34" charset="0"/>
                <a:cs typeface="Arial" pitchFamily="34" charset="0"/>
              </a:rPr>
              <a:t>FACULTAD DEL CONGRESO:</a:t>
            </a:r>
            <a:endParaRPr lang="es-MX" sz="2200" dirty="0">
              <a:solidFill>
                <a:srgbClr val="7030A0"/>
              </a:solidFill>
              <a:latin typeface="Arial" pitchFamily="34" charset="0"/>
              <a:cs typeface="Arial" pitchFamily="34" charset="0"/>
            </a:endParaRPr>
          </a:p>
        </p:txBody>
      </p:sp>
      <p:sp>
        <p:nvSpPr>
          <p:cNvPr id="7" name="6 Rectángulo"/>
          <p:cNvSpPr/>
          <p:nvPr/>
        </p:nvSpPr>
        <p:spPr>
          <a:xfrm>
            <a:off x="6643702" y="6286520"/>
            <a:ext cx="1539909" cy="369332"/>
          </a:xfrm>
          <a:prstGeom prst="rect">
            <a:avLst/>
          </a:prstGeom>
        </p:spPr>
        <p:txBody>
          <a:bodyPr wrap="none">
            <a:spAutoFit/>
          </a:bodyPr>
          <a:lstStyle/>
          <a:p>
            <a:pPr>
              <a:buNone/>
            </a:pPr>
            <a:r>
              <a:rPr lang="es-MX" dirty="0" smtClean="0">
                <a:latin typeface="Arial" pitchFamily="34" charset="0"/>
                <a:cs typeface="Arial" pitchFamily="34" charset="0"/>
              </a:rPr>
              <a:t>(ART. 35 Bis)</a:t>
            </a:r>
          </a:p>
        </p:txBody>
      </p:sp>
    </p:spTree>
  </p:cSld>
  <p:clrMapOvr>
    <a:masterClrMapping/>
  </p:clrMapOvr>
  <p:transition>
    <p:pull/>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85720" y="1665637"/>
            <a:ext cx="7715304" cy="5032147"/>
          </a:xfrm>
          <a:prstGeom prst="rect">
            <a:avLst/>
          </a:prstGeom>
          <a:noFill/>
        </p:spPr>
        <p:txBody>
          <a:bodyPr wrap="square" rtlCol="0">
            <a:spAutoFit/>
          </a:bodyPr>
          <a:lstStyle/>
          <a:p>
            <a:pPr>
              <a:lnSpc>
                <a:spcPct val="150000"/>
              </a:lnSpc>
            </a:pPr>
            <a:r>
              <a:rPr lang="es-ES" sz="2000" b="1" dirty="0" smtClean="0">
                <a:latin typeface="Arial" pitchFamily="34" charset="0"/>
                <a:cs typeface="Arial" pitchFamily="34" charset="0"/>
              </a:rPr>
              <a:t>Se informará sobre</a:t>
            </a:r>
            <a:r>
              <a:rPr lang="es-ES" b="1" dirty="0" smtClean="0">
                <a:latin typeface="Arial" pitchFamily="34" charset="0"/>
                <a:cs typeface="Arial" pitchFamily="34" charset="0"/>
              </a:rPr>
              <a:t>:</a:t>
            </a:r>
            <a:endParaRPr lang="es-MX" b="1" dirty="0" smtClean="0">
              <a:latin typeface="Arial" pitchFamily="34" charset="0"/>
              <a:cs typeface="Arial" pitchFamily="34" charset="0"/>
            </a:endParaRPr>
          </a:p>
          <a:p>
            <a:pPr marL="723900" indent="-450850">
              <a:buAutoNum type="alphaLcParenR" startAt="5"/>
            </a:pPr>
            <a:r>
              <a:rPr lang="es-ES" sz="2000" dirty="0" smtClean="0">
                <a:latin typeface="Arial" pitchFamily="34" charset="0"/>
                <a:cs typeface="Arial" pitchFamily="34" charset="0"/>
              </a:rPr>
              <a:t>Para las entidades que por </a:t>
            </a:r>
            <a:r>
              <a:rPr lang="es-ES" sz="2000" u="sng" dirty="0" smtClean="0">
                <a:latin typeface="Arial" pitchFamily="34" charset="0"/>
                <a:cs typeface="Arial" pitchFamily="34" charset="0"/>
              </a:rPr>
              <a:t>primera vez </a:t>
            </a:r>
            <a:r>
              <a:rPr lang="es-ES" sz="2000" dirty="0" smtClean="0">
                <a:latin typeface="Arial" pitchFamily="34" charset="0"/>
                <a:cs typeface="Arial" pitchFamily="34" charset="0"/>
              </a:rPr>
              <a:t>estén implementando la base devengado de acuerdo a la Ley de Contabilidad, deberán:</a:t>
            </a:r>
          </a:p>
          <a:p>
            <a:pPr marL="723900" indent="-450850">
              <a:lnSpc>
                <a:spcPct val="150000"/>
              </a:lnSpc>
            </a:pPr>
            <a:endParaRPr lang="es-MX" dirty="0" smtClean="0">
              <a:latin typeface="Arial" pitchFamily="34" charset="0"/>
              <a:cs typeface="Arial" pitchFamily="34" charset="0"/>
            </a:endParaRPr>
          </a:p>
          <a:p>
            <a:pPr marL="1349375" lvl="1" indent="-360363">
              <a:lnSpc>
                <a:spcPct val="150000"/>
              </a:lnSpc>
              <a:buClr>
                <a:srgbClr val="7030A0"/>
              </a:buClr>
              <a:buFont typeface="Wingdings" pitchFamily="2" charset="2"/>
              <a:buChar char="q"/>
            </a:pPr>
            <a:r>
              <a:rPr lang="es-ES" sz="1700" dirty="0" smtClean="0">
                <a:latin typeface="Arial" pitchFamily="34" charset="0"/>
                <a:cs typeface="Arial" pitchFamily="34" charset="0"/>
              </a:rPr>
              <a:t>Revelar las nuevas políticas de reconocimiento</a:t>
            </a:r>
            <a:endParaRPr lang="es-MX" sz="1700" dirty="0" smtClean="0">
              <a:latin typeface="Arial" pitchFamily="34" charset="0"/>
              <a:cs typeface="Arial" pitchFamily="34" charset="0"/>
            </a:endParaRPr>
          </a:p>
          <a:p>
            <a:pPr marL="1349375" lvl="1" indent="-360363">
              <a:lnSpc>
                <a:spcPct val="150000"/>
              </a:lnSpc>
              <a:buClr>
                <a:srgbClr val="7030A0"/>
              </a:buClr>
              <a:buFont typeface="Wingdings" pitchFamily="2" charset="2"/>
              <a:buChar char="q"/>
            </a:pPr>
            <a:r>
              <a:rPr lang="es-ES" sz="1700" dirty="0" smtClean="0">
                <a:latin typeface="Arial" pitchFamily="34" charset="0"/>
                <a:cs typeface="Arial" pitchFamily="34" charset="0"/>
              </a:rPr>
              <a:t>Su plan de implementación</a:t>
            </a:r>
            <a:endParaRPr lang="es-MX" sz="1700" dirty="0" smtClean="0">
              <a:latin typeface="Arial" pitchFamily="34" charset="0"/>
              <a:cs typeface="Arial" pitchFamily="34" charset="0"/>
            </a:endParaRPr>
          </a:p>
          <a:p>
            <a:pPr marL="1349375" lvl="1" indent="-360363">
              <a:lnSpc>
                <a:spcPct val="150000"/>
              </a:lnSpc>
              <a:buClr>
                <a:srgbClr val="7030A0"/>
              </a:buClr>
              <a:buFont typeface="Wingdings" pitchFamily="2" charset="2"/>
              <a:buChar char="q"/>
            </a:pPr>
            <a:r>
              <a:rPr lang="es-ES" sz="1700" dirty="0" smtClean="0">
                <a:latin typeface="Arial" pitchFamily="34" charset="0"/>
                <a:cs typeface="Arial" pitchFamily="34" charset="0"/>
              </a:rPr>
              <a:t>Revelar los cambios en las políticas, la clasificación y medición de las mismas, así como su impacto en la información financiera</a:t>
            </a:r>
          </a:p>
          <a:p>
            <a:pPr marL="1349375" lvl="1" indent="-360363">
              <a:lnSpc>
                <a:spcPct val="150000"/>
              </a:lnSpc>
              <a:buClr>
                <a:srgbClr val="7030A0"/>
              </a:buClr>
              <a:buFont typeface="Wingdings" pitchFamily="2" charset="2"/>
              <a:buChar char="q"/>
            </a:pPr>
            <a:r>
              <a:rPr lang="es-ES" sz="1700" dirty="0" smtClean="0">
                <a:latin typeface="Arial" pitchFamily="34" charset="0"/>
                <a:cs typeface="Arial" pitchFamily="34" charset="0"/>
              </a:rPr>
              <a:t>Presentar los últimos estados financieros con la normatividad anteriormente utilizada con las nuevas políticas para fines de comparación </a:t>
            </a:r>
            <a:r>
              <a:rPr lang="es-ES" sz="1600" dirty="0" smtClean="0">
                <a:latin typeface="Arial" pitchFamily="34" charset="0"/>
                <a:cs typeface="Arial" pitchFamily="34" charset="0"/>
              </a:rPr>
              <a:t>en la transición a la base devengado</a:t>
            </a:r>
            <a:endParaRPr lang="es-MX" sz="1600"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000108"/>
            <a:ext cx="6786610"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5. Bases de Preparación de los Estados Financieros</a:t>
            </a:r>
            <a:endParaRPr lang="es-MX" sz="2000" dirty="0" smtClean="0">
              <a:latin typeface="Arial" pitchFamily="34" charset="0"/>
              <a:cs typeface="Arial" pitchFamily="34" charset="0"/>
            </a:endParaRPr>
          </a:p>
        </p:txBody>
      </p:sp>
    </p:spTree>
  </p:cSld>
  <p:clrMapOvr>
    <a:masterClrMapping/>
  </p:clrMapOvr>
  <p:transition>
    <p:pull dir="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89803" y="1639094"/>
            <a:ext cx="7782659" cy="4647426"/>
          </a:xfrm>
          <a:prstGeom prst="rect">
            <a:avLst/>
          </a:prstGeom>
          <a:noFill/>
        </p:spPr>
        <p:txBody>
          <a:bodyPr wrap="square" rtlCol="0">
            <a:spAutoFit/>
          </a:bodyPr>
          <a:lstStyle/>
          <a:p>
            <a:r>
              <a:rPr lang="es-ES" b="1" dirty="0" smtClean="0">
                <a:latin typeface="Arial" pitchFamily="34" charset="0"/>
                <a:cs typeface="Arial" pitchFamily="34" charset="0"/>
              </a:rPr>
              <a:t>Se informará sobre:</a:t>
            </a:r>
          </a:p>
          <a:p>
            <a:endParaRPr lang="es-MX" sz="1600" dirty="0" smtClean="0">
              <a:latin typeface="Arial" pitchFamily="34" charset="0"/>
              <a:cs typeface="Arial" pitchFamily="34" charset="0"/>
            </a:endParaRPr>
          </a:p>
          <a:p>
            <a:pPr marL="531813" indent="-354013">
              <a:lnSpc>
                <a:spcPct val="110000"/>
              </a:lnSpc>
              <a:buAutoNum type="alphaLcParenR"/>
            </a:pPr>
            <a:r>
              <a:rPr lang="es-ES" sz="1600" dirty="0" smtClean="0">
                <a:latin typeface="Arial" pitchFamily="34" charset="0"/>
                <a:cs typeface="Arial" pitchFamily="34" charset="0"/>
              </a:rPr>
              <a:t>Actualización: se informará del </a:t>
            </a:r>
            <a:r>
              <a:rPr lang="es-ES" sz="1600" b="1" u="sng" dirty="0" smtClean="0">
                <a:latin typeface="Arial" pitchFamily="34" charset="0"/>
                <a:cs typeface="Arial" pitchFamily="34" charset="0"/>
              </a:rPr>
              <a:t>método</a:t>
            </a:r>
            <a:r>
              <a:rPr lang="es-ES" sz="1600" dirty="0" smtClean="0">
                <a:latin typeface="Arial" pitchFamily="34" charset="0"/>
                <a:cs typeface="Arial" pitchFamily="34" charset="0"/>
              </a:rPr>
              <a:t> utilizado para la </a:t>
            </a:r>
            <a:r>
              <a:rPr lang="es-ES" sz="1600" b="1" u="sng" dirty="0" smtClean="0">
                <a:latin typeface="Arial" pitchFamily="34" charset="0"/>
                <a:cs typeface="Arial" pitchFamily="34" charset="0"/>
              </a:rPr>
              <a:t>actualización</a:t>
            </a:r>
            <a:r>
              <a:rPr lang="es-ES" sz="1600" dirty="0" smtClean="0">
                <a:latin typeface="Arial" pitchFamily="34" charset="0"/>
                <a:cs typeface="Arial" pitchFamily="34" charset="0"/>
              </a:rPr>
              <a:t> del valor de los activos, pasivos y Hacienda Pública y/o patrimonio y las razones de dicha elección. Así como informar de la desconexión o </a:t>
            </a:r>
            <a:r>
              <a:rPr lang="es-ES" sz="1600" dirty="0" err="1" smtClean="0">
                <a:latin typeface="Arial" pitchFamily="34" charset="0"/>
                <a:cs typeface="Arial" pitchFamily="34" charset="0"/>
              </a:rPr>
              <a:t>reconexión</a:t>
            </a:r>
            <a:r>
              <a:rPr lang="es-ES" sz="1600" dirty="0" smtClean="0">
                <a:latin typeface="Arial" pitchFamily="34" charset="0"/>
                <a:cs typeface="Arial" pitchFamily="34" charset="0"/>
              </a:rPr>
              <a:t> inflacionaria.</a:t>
            </a:r>
          </a:p>
          <a:p>
            <a:pPr marL="531813" indent="-354013">
              <a:lnSpc>
                <a:spcPct val="110000"/>
              </a:lnSpc>
            </a:pPr>
            <a:endParaRPr lang="es-MX" sz="1600" dirty="0" smtClean="0">
              <a:latin typeface="Arial" pitchFamily="34" charset="0"/>
              <a:cs typeface="Arial" pitchFamily="34" charset="0"/>
            </a:endParaRPr>
          </a:p>
          <a:p>
            <a:pPr marL="531813" indent="-354013">
              <a:lnSpc>
                <a:spcPct val="110000"/>
              </a:lnSpc>
              <a:buAutoNum type="alphaLcParenR" startAt="2"/>
            </a:pPr>
            <a:r>
              <a:rPr lang="es-ES" sz="1600" dirty="0" smtClean="0">
                <a:latin typeface="Arial" pitchFamily="34" charset="0"/>
                <a:cs typeface="Arial" pitchFamily="34" charset="0"/>
              </a:rPr>
              <a:t>Informar sobre la realización de </a:t>
            </a:r>
            <a:r>
              <a:rPr lang="es-ES" sz="1600" b="1" u="sng" dirty="0" smtClean="0">
                <a:latin typeface="Arial" pitchFamily="34" charset="0"/>
                <a:cs typeface="Arial" pitchFamily="34" charset="0"/>
              </a:rPr>
              <a:t>operaciones en el extranjero</a:t>
            </a:r>
            <a:r>
              <a:rPr lang="es-ES" sz="1600" dirty="0" smtClean="0">
                <a:latin typeface="Arial" pitchFamily="34" charset="0"/>
                <a:cs typeface="Arial" pitchFamily="34" charset="0"/>
              </a:rPr>
              <a:t> y de sus efectos en la información financiera gubernamental.</a:t>
            </a:r>
          </a:p>
          <a:p>
            <a:pPr marL="531813" indent="-354013">
              <a:lnSpc>
                <a:spcPct val="110000"/>
              </a:lnSpc>
            </a:pPr>
            <a:endParaRPr lang="es-MX" sz="1600" dirty="0" smtClean="0">
              <a:latin typeface="Arial" pitchFamily="34" charset="0"/>
              <a:cs typeface="Arial" pitchFamily="34" charset="0"/>
            </a:endParaRPr>
          </a:p>
          <a:p>
            <a:pPr marL="531813" indent="-354013">
              <a:lnSpc>
                <a:spcPct val="110000"/>
              </a:lnSpc>
              <a:buAutoNum type="alphaLcParenR" startAt="3"/>
            </a:pPr>
            <a:r>
              <a:rPr lang="es-ES" sz="1600" dirty="0" smtClean="0">
                <a:latin typeface="Arial" pitchFamily="34" charset="0"/>
                <a:cs typeface="Arial" pitchFamily="34" charset="0"/>
              </a:rPr>
              <a:t>Método de valuación de la inversión en acciones en el Sector Paraestatal.</a:t>
            </a:r>
          </a:p>
          <a:p>
            <a:pPr marL="531813" indent="-354013">
              <a:lnSpc>
                <a:spcPct val="110000"/>
              </a:lnSpc>
            </a:pPr>
            <a:endParaRPr lang="es-MX" sz="1600" dirty="0" smtClean="0">
              <a:latin typeface="Arial" pitchFamily="34" charset="0"/>
              <a:cs typeface="Arial" pitchFamily="34" charset="0"/>
            </a:endParaRPr>
          </a:p>
          <a:p>
            <a:pPr marL="531813" indent="-354013">
              <a:lnSpc>
                <a:spcPct val="110000"/>
              </a:lnSpc>
            </a:pPr>
            <a:r>
              <a:rPr lang="es-ES" sz="1600" dirty="0" smtClean="0">
                <a:latin typeface="Arial" pitchFamily="34" charset="0"/>
                <a:cs typeface="Arial" pitchFamily="34" charset="0"/>
              </a:rPr>
              <a:t>d)	Sistema y método de</a:t>
            </a:r>
            <a:r>
              <a:rPr lang="es-ES" sz="1600" b="1" dirty="0" smtClean="0">
                <a:latin typeface="Arial" pitchFamily="34" charset="0"/>
                <a:cs typeface="Arial" pitchFamily="34" charset="0"/>
              </a:rPr>
              <a:t> </a:t>
            </a:r>
            <a:r>
              <a:rPr lang="es-ES" sz="1600" dirty="0" smtClean="0">
                <a:latin typeface="Arial" pitchFamily="34" charset="0"/>
                <a:cs typeface="Arial" pitchFamily="34" charset="0"/>
              </a:rPr>
              <a:t>valuación de inventarios y costo de lo vendido</a:t>
            </a:r>
            <a:endParaRPr lang="es-MX" sz="1600" dirty="0" smtClean="0">
              <a:latin typeface="Arial" pitchFamily="34" charset="0"/>
              <a:cs typeface="Arial" pitchFamily="34" charset="0"/>
            </a:endParaRPr>
          </a:p>
          <a:p>
            <a:pPr marL="531813" indent="-354013">
              <a:lnSpc>
                <a:spcPct val="110000"/>
              </a:lnSpc>
            </a:pPr>
            <a:r>
              <a:rPr lang="es-ES" sz="1600" dirty="0" smtClean="0">
                <a:latin typeface="Arial" pitchFamily="34" charset="0"/>
                <a:cs typeface="Arial" pitchFamily="34" charset="0"/>
              </a:rPr>
              <a:t>e)	</a:t>
            </a:r>
            <a:r>
              <a:rPr lang="es-ES" sz="1600" b="1" dirty="0" smtClean="0">
                <a:latin typeface="Arial" pitchFamily="34" charset="0"/>
                <a:cs typeface="Arial" pitchFamily="34" charset="0"/>
              </a:rPr>
              <a:t>Beneficios a empleados</a:t>
            </a:r>
            <a:r>
              <a:rPr lang="es-ES" sz="1600" dirty="0" smtClean="0">
                <a:latin typeface="Arial" pitchFamily="34" charset="0"/>
                <a:cs typeface="Arial" pitchFamily="34" charset="0"/>
              </a:rPr>
              <a:t>: revelar el cálculo de </a:t>
            </a:r>
            <a:r>
              <a:rPr lang="es-ES" sz="1600" b="1" u="sng" dirty="0" smtClean="0">
                <a:latin typeface="Arial" pitchFamily="34" charset="0"/>
                <a:cs typeface="Arial" pitchFamily="34" charset="0"/>
              </a:rPr>
              <a:t>la reserva actuarial</a:t>
            </a:r>
            <a:r>
              <a:rPr lang="es-ES" sz="1600" dirty="0" smtClean="0">
                <a:latin typeface="Arial" pitchFamily="34" charset="0"/>
                <a:cs typeface="Arial" pitchFamily="34" charset="0"/>
              </a:rPr>
              <a:t>, valor presente de los ingresos esperados comparado con el valor presente de la estimación de gastos tanto de los beneficiarios actuales como futuros.</a:t>
            </a:r>
            <a:endParaRPr lang="es-MX" sz="1600" dirty="0" smtClean="0">
              <a:latin typeface="Arial" pitchFamily="34" charset="0"/>
              <a:cs typeface="Arial" pitchFamily="34" charset="0"/>
            </a:endParaRPr>
          </a:p>
          <a:p>
            <a:pPr marL="531813" indent="-354013">
              <a:lnSpc>
                <a:spcPct val="110000"/>
              </a:lnSpc>
            </a:pPr>
            <a:endParaRPr lang="es-MX" sz="1600" b="1"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000108"/>
            <a:ext cx="5429288"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6. Políticas de Contabilidad Significativas</a:t>
            </a:r>
            <a:endParaRPr lang="es-MX" sz="2000" dirty="0" smtClean="0">
              <a:latin typeface="Arial" pitchFamily="34" charset="0"/>
              <a:cs typeface="Arial" pitchFamily="34" charset="0"/>
            </a:endParaRPr>
          </a:p>
        </p:txBody>
      </p:sp>
    </p:spTree>
  </p:cSld>
  <p:clrMapOvr>
    <a:masterClrMapping/>
  </p:clrMapOvr>
  <p:transition>
    <p:pull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04117" y="1635028"/>
            <a:ext cx="7568345" cy="3865674"/>
          </a:xfrm>
          <a:prstGeom prst="rect">
            <a:avLst/>
          </a:prstGeom>
          <a:noFill/>
        </p:spPr>
        <p:txBody>
          <a:bodyPr wrap="square" rtlCol="0">
            <a:spAutoFit/>
          </a:bodyPr>
          <a:lstStyle/>
          <a:p>
            <a:r>
              <a:rPr lang="es-ES" b="1" dirty="0" smtClean="0">
                <a:latin typeface="Arial" pitchFamily="34" charset="0"/>
                <a:cs typeface="Arial" pitchFamily="34" charset="0"/>
              </a:rPr>
              <a:t>Se informará sobre:</a:t>
            </a:r>
          </a:p>
          <a:p>
            <a:endParaRPr lang="es-MX" sz="1600" dirty="0" smtClean="0">
              <a:latin typeface="Arial" pitchFamily="34" charset="0"/>
              <a:cs typeface="Arial" pitchFamily="34" charset="0"/>
            </a:endParaRPr>
          </a:p>
          <a:p>
            <a:pPr marL="531813" indent="-354013">
              <a:lnSpc>
                <a:spcPct val="110000"/>
              </a:lnSpc>
              <a:buAutoNum type="alphaLcParenR" startAt="6"/>
            </a:pPr>
            <a:r>
              <a:rPr lang="es-ES" sz="1600" b="1" dirty="0" smtClean="0">
                <a:latin typeface="Arial" pitchFamily="34" charset="0"/>
                <a:cs typeface="Arial" pitchFamily="34" charset="0"/>
              </a:rPr>
              <a:t>Provisiones</a:t>
            </a:r>
            <a:r>
              <a:rPr lang="es-ES" sz="1600" dirty="0" smtClean="0">
                <a:latin typeface="Arial" pitchFamily="34" charset="0"/>
                <a:cs typeface="Arial" pitchFamily="34" charset="0"/>
              </a:rPr>
              <a:t>: objetivo de su creación, monto y plazo</a:t>
            </a:r>
          </a:p>
          <a:p>
            <a:pPr marL="531813" indent="-354013">
              <a:lnSpc>
                <a:spcPct val="110000"/>
              </a:lnSpc>
              <a:buAutoNum type="alphaLcParenR" startAt="6"/>
            </a:pPr>
            <a:endParaRPr lang="es-MX" sz="1600" dirty="0" smtClean="0">
              <a:latin typeface="Arial" pitchFamily="34" charset="0"/>
              <a:cs typeface="Arial" pitchFamily="34" charset="0"/>
            </a:endParaRPr>
          </a:p>
          <a:p>
            <a:pPr marL="531813" indent="-354013">
              <a:lnSpc>
                <a:spcPct val="110000"/>
              </a:lnSpc>
              <a:buAutoNum type="alphaLcParenR" startAt="7"/>
            </a:pPr>
            <a:r>
              <a:rPr lang="es-ES" sz="1600" b="1" dirty="0" smtClean="0">
                <a:latin typeface="Arial" pitchFamily="34" charset="0"/>
                <a:cs typeface="Arial" pitchFamily="34" charset="0"/>
              </a:rPr>
              <a:t>Reservas</a:t>
            </a:r>
            <a:r>
              <a:rPr lang="es-ES" sz="1600" dirty="0" smtClean="0">
                <a:latin typeface="Arial" pitchFamily="34" charset="0"/>
                <a:cs typeface="Arial" pitchFamily="34" charset="0"/>
              </a:rPr>
              <a:t>: objetivo de su creación, monto y plazo</a:t>
            </a:r>
          </a:p>
          <a:p>
            <a:pPr marL="531813" indent="-354013">
              <a:lnSpc>
                <a:spcPct val="110000"/>
              </a:lnSpc>
              <a:buAutoNum type="alphaLcParenR" startAt="7"/>
            </a:pPr>
            <a:endParaRPr lang="es-MX" sz="1600" dirty="0" smtClean="0">
              <a:latin typeface="Arial" pitchFamily="34" charset="0"/>
              <a:cs typeface="Arial" pitchFamily="34" charset="0"/>
            </a:endParaRPr>
          </a:p>
          <a:p>
            <a:pPr marL="531813" indent="-354013">
              <a:lnSpc>
                <a:spcPct val="110000"/>
              </a:lnSpc>
              <a:buAutoNum type="alphaLcParenR" startAt="8"/>
            </a:pPr>
            <a:r>
              <a:rPr lang="es-ES" sz="1600" b="1" dirty="0" smtClean="0">
                <a:latin typeface="Arial" pitchFamily="34" charset="0"/>
                <a:cs typeface="Arial" pitchFamily="34" charset="0"/>
              </a:rPr>
              <a:t>Cambios en políticas contables y corrección de errores</a:t>
            </a:r>
            <a:r>
              <a:rPr lang="es-ES" sz="1600" dirty="0" smtClean="0">
                <a:latin typeface="Arial" pitchFamily="34" charset="0"/>
                <a:cs typeface="Arial" pitchFamily="34" charset="0"/>
              </a:rPr>
              <a:t> junto con la revelación de los efectos que se tendrá en la información financiera del ente público, ya sea retrospectivos o prospectivos</a:t>
            </a:r>
          </a:p>
          <a:p>
            <a:pPr marL="531813" indent="-354013">
              <a:lnSpc>
                <a:spcPct val="110000"/>
              </a:lnSpc>
              <a:buAutoNum type="alphaLcParenR" startAt="8"/>
            </a:pPr>
            <a:endParaRPr lang="es-MX" sz="1600" dirty="0" smtClean="0">
              <a:latin typeface="Arial" pitchFamily="34" charset="0"/>
              <a:cs typeface="Arial" pitchFamily="34" charset="0"/>
            </a:endParaRPr>
          </a:p>
          <a:p>
            <a:pPr marL="577850" indent="-400050">
              <a:lnSpc>
                <a:spcPct val="110000"/>
              </a:lnSpc>
              <a:buAutoNum type="romanLcParenR"/>
            </a:pPr>
            <a:r>
              <a:rPr lang="es-ES" sz="1600" b="1" dirty="0" smtClean="0">
                <a:latin typeface="Arial" pitchFamily="34" charset="0"/>
                <a:cs typeface="Arial" pitchFamily="34" charset="0"/>
              </a:rPr>
              <a:t>Reclasificaciones</a:t>
            </a:r>
            <a:r>
              <a:rPr lang="es-ES" sz="1600" dirty="0" smtClean="0">
                <a:latin typeface="Arial" pitchFamily="34" charset="0"/>
                <a:cs typeface="Arial" pitchFamily="34" charset="0"/>
              </a:rPr>
              <a:t>: Se deben revelar todos aquellos movimientos entre cuentas por efectos de cambios en los tipos de operaciones</a:t>
            </a:r>
          </a:p>
          <a:p>
            <a:pPr marL="577850" indent="-400050">
              <a:lnSpc>
                <a:spcPct val="110000"/>
              </a:lnSpc>
              <a:buAutoNum type="romanLcParenR"/>
            </a:pPr>
            <a:endParaRPr lang="es-MX" sz="1600" dirty="0" smtClean="0">
              <a:latin typeface="Arial" pitchFamily="34" charset="0"/>
              <a:cs typeface="Arial" pitchFamily="34" charset="0"/>
            </a:endParaRPr>
          </a:p>
          <a:p>
            <a:pPr marL="531813" indent="-354013">
              <a:lnSpc>
                <a:spcPct val="110000"/>
              </a:lnSpc>
            </a:pPr>
            <a:r>
              <a:rPr lang="es-ES" sz="1600" b="1" dirty="0" smtClean="0">
                <a:latin typeface="Arial" pitchFamily="34" charset="0"/>
                <a:cs typeface="Arial" pitchFamily="34" charset="0"/>
              </a:rPr>
              <a:t>j)	Depuración y cancelación de saldos</a:t>
            </a:r>
            <a:endParaRPr lang="es-MX" sz="1600" b="1"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000108"/>
            <a:ext cx="5429288"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6. Políticas de Contabilidad Significativas</a:t>
            </a:r>
            <a:endParaRPr lang="es-MX" sz="2000" dirty="0" smtClean="0">
              <a:latin typeface="Arial" pitchFamily="34" charset="0"/>
              <a:cs typeface="Arial" pitchFamily="34" charset="0"/>
            </a:endParaRPr>
          </a:p>
        </p:txBody>
      </p:sp>
    </p:spTree>
  </p:cSld>
  <p:clrMapOvr>
    <a:masterClrMapping/>
  </p:clrMapOvr>
  <p:transition>
    <p:pull/>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23081" y="1571612"/>
            <a:ext cx="7292192" cy="4893647"/>
          </a:xfrm>
          <a:prstGeom prst="rect">
            <a:avLst/>
          </a:prstGeom>
          <a:noFill/>
        </p:spPr>
        <p:txBody>
          <a:bodyPr wrap="square" rtlCol="0">
            <a:spAutoFit/>
          </a:bodyPr>
          <a:lstStyle/>
          <a:p>
            <a:pPr>
              <a:lnSpc>
                <a:spcPct val="150000"/>
              </a:lnSpc>
            </a:pPr>
            <a:r>
              <a:rPr lang="es-ES" b="1" dirty="0" smtClean="0">
                <a:latin typeface="Arial" pitchFamily="34" charset="0"/>
                <a:cs typeface="Arial" pitchFamily="34" charset="0"/>
              </a:rPr>
              <a:t>Se informará sobre:</a:t>
            </a:r>
          </a:p>
          <a:p>
            <a:pPr>
              <a:lnSpc>
                <a:spcPct val="150000"/>
              </a:lnSpc>
            </a:pPr>
            <a:endParaRPr lang="es-MX" sz="1600" dirty="0" smtClean="0">
              <a:latin typeface="Arial" pitchFamily="34" charset="0"/>
              <a:cs typeface="Arial" pitchFamily="34" charset="0"/>
            </a:endParaRPr>
          </a:p>
          <a:p>
            <a:pPr marL="627063" indent="-271463">
              <a:lnSpc>
                <a:spcPct val="150000"/>
              </a:lnSpc>
            </a:pPr>
            <a:r>
              <a:rPr lang="es-ES" sz="1600" dirty="0" smtClean="0">
                <a:latin typeface="Arial" pitchFamily="34" charset="0"/>
                <a:cs typeface="Arial" pitchFamily="34" charset="0"/>
              </a:rPr>
              <a:t>a)	Activos en moneda extranjera</a:t>
            </a:r>
            <a:endParaRPr lang="es-MX" sz="1600" dirty="0" smtClean="0">
              <a:latin typeface="Arial" pitchFamily="34" charset="0"/>
              <a:cs typeface="Arial" pitchFamily="34" charset="0"/>
            </a:endParaRPr>
          </a:p>
          <a:p>
            <a:pPr marL="627063" indent="-271463">
              <a:lnSpc>
                <a:spcPct val="150000"/>
              </a:lnSpc>
            </a:pPr>
            <a:r>
              <a:rPr lang="es-ES" sz="1600" dirty="0" smtClean="0">
                <a:latin typeface="Arial" pitchFamily="34" charset="0"/>
                <a:cs typeface="Arial" pitchFamily="34" charset="0"/>
              </a:rPr>
              <a:t>b)	Pasivos en moneda extranjera</a:t>
            </a:r>
            <a:endParaRPr lang="es-MX" sz="1600" dirty="0" smtClean="0">
              <a:latin typeface="Arial" pitchFamily="34" charset="0"/>
              <a:cs typeface="Arial" pitchFamily="34" charset="0"/>
            </a:endParaRPr>
          </a:p>
          <a:p>
            <a:pPr marL="627063" indent="-271463">
              <a:lnSpc>
                <a:spcPct val="150000"/>
              </a:lnSpc>
            </a:pPr>
            <a:r>
              <a:rPr lang="es-ES" sz="1600" dirty="0" smtClean="0">
                <a:latin typeface="Arial" pitchFamily="34" charset="0"/>
                <a:cs typeface="Arial" pitchFamily="34" charset="0"/>
              </a:rPr>
              <a:t>c)	Posición en moneda extranjera</a:t>
            </a:r>
            <a:endParaRPr lang="es-MX" sz="1600" dirty="0" smtClean="0">
              <a:latin typeface="Arial" pitchFamily="34" charset="0"/>
              <a:cs typeface="Arial" pitchFamily="34" charset="0"/>
            </a:endParaRPr>
          </a:p>
          <a:p>
            <a:pPr marL="627063" indent="-271463">
              <a:lnSpc>
                <a:spcPct val="150000"/>
              </a:lnSpc>
            </a:pPr>
            <a:r>
              <a:rPr lang="es-ES" sz="1600" dirty="0" smtClean="0">
                <a:latin typeface="Arial" pitchFamily="34" charset="0"/>
                <a:cs typeface="Arial" pitchFamily="34" charset="0"/>
              </a:rPr>
              <a:t>d)	Tipo de cambio</a:t>
            </a:r>
            <a:endParaRPr lang="es-MX" sz="1600" dirty="0" smtClean="0">
              <a:latin typeface="Arial" pitchFamily="34" charset="0"/>
              <a:cs typeface="Arial" pitchFamily="34" charset="0"/>
            </a:endParaRPr>
          </a:p>
          <a:p>
            <a:pPr marL="627063" indent="-271463">
              <a:lnSpc>
                <a:spcPct val="150000"/>
              </a:lnSpc>
            </a:pPr>
            <a:r>
              <a:rPr lang="es-ES" sz="1600" dirty="0" smtClean="0">
                <a:latin typeface="Arial" pitchFamily="34" charset="0"/>
                <a:cs typeface="Arial" pitchFamily="34" charset="0"/>
              </a:rPr>
              <a:t>e)	Equivalente en moneda nacional</a:t>
            </a:r>
            <a:endParaRPr lang="es-MX" sz="1600" dirty="0" smtClean="0">
              <a:latin typeface="Arial" pitchFamily="34" charset="0"/>
              <a:cs typeface="Arial" pitchFamily="34" charset="0"/>
            </a:endParaRPr>
          </a:p>
          <a:p>
            <a:pPr>
              <a:lnSpc>
                <a:spcPct val="150000"/>
              </a:lnSpc>
            </a:pPr>
            <a:r>
              <a:rPr lang="es-ES" sz="1600" dirty="0" smtClean="0">
                <a:latin typeface="Arial" pitchFamily="34" charset="0"/>
                <a:cs typeface="Arial" pitchFamily="34" charset="0"/>
              </a:rPr>
              <a:t> </a:t>
            </a:r>
            <a:endParaRPr lang="es-MX" sz="1600" dirty="0" smtClean="0">
              <a:latin typeface="Arial" pitchFamily="34" charset="0"/>
              <a:cs typeface="Arial" pitchFamily="34" charset="0"/>
            </a:endParaRPr>
          </a:p>
          <a:p>
            <a:pPr>
              <a:lnSpc>
                <a:spcPct val="150000"/>
              </a:lnSpc>
            </a:pPr>
            <a:r>
              <a:rPr lang="es-ES" sz="1600" dirty="0" smtClean="0">
                <a:latin typeface="Arial" pitchFamily="34" charset="0"/>
                <a:cs typeface="Arial" pitchFamily="34" charset="0"/>
              </a:rPr>
              <a:t>Lo anterior por cada tipo de moneda extranjera que se encuentre en los rubros de activo y pasivo.</a:t>
            </a:r>
            <a:endParaRPr lang="es-MX" sz="1600" dirty="0" smtClean="0">
              <a:latin typeface="Arial" pitchFamily="34" charset="0"/>
              <a:cs typeface="Arial" pitchFamily="34" charset="0"/>
            </a:endParaRPr>
          </a:p>
          <a:p>
            <a:pPr>
              <a:lnSpc>
                <a:spcPct val="150000"/>
              </a:lnSpc>
            </a:pPr>
            <a:r>
              <a:rPr lang="es-ES" sz="1600" dirty="0" smtClean="0">
                <a:latin typeface="Arial" pitchFamily="34" charset="0"/>
                <a:cs typeface="Arial" pitchFamily="34" charset="0"/>
              </a:rPr>
              <a:t> </a:t>
            </a:r>
            <a:endParaRPr lang="es-MX" sz="1600" dirty="0" smtClean="0">
              <a:latin typeface="Arial" pitchFamily="34" charset="0"/>
              <a:cs typeface="Arial" pitchFamily="34" charset="0"/>
            </a:endParaRPr>
          </a:p>
          <a:p>
            <a:pPr>
              <a:lnSpc>
                <a:spcPct val="150000"/>
              </a:lnSpc>
            </a:pPr>
            <a:r>
              <a:rPr lang="es-ES" sz="1600" dirty="0" smtClean="0">
                <a:latin typeface="Arial" pitchFamily="34" charset="0"/>
                <a:cs typeface="Arial" pitchFamily="34" charset="0"/>
              </a:rPr>
              <a:t>Adicionalmente se informará sobre los </a:t>
            </a:r>
            <a:r>
              <a:rPr lang="es-ES" sz="1600" u="sng" dirty="0" smtClean="0">
                <a:latin typeface="Arial" pitchFamily="34" charset="0"/>
                <a:cs typeface="Arial" pitchFamily="34" charset="0"/>
              </a:rPr>
              <a:t>métodos de protección de riesgo por variaciones </a:t>
            </a:r>
            <a:r>
              <a:rPr lang="es-ES" sz="1600" dirty="0" smtClean="0">
                <a:latin typeface="Arial" pitchFamily="34" charset="0"/>
                <a:cs typeface="Arial" pitchFamily="34" charset="0"/>
              </a:rPr>
              <a:t>en el tipo de cambio</a:t>
            </a:r>
            <a:endParaRPr lang="es-MX" sz="1600" b="1"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000108"/>
            <a:ext cx="6929486" cy="35719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1600" b="1" dirty="0" smtClean="0">
                <a:latin typeface="Arial" pitchFamily="34" charset="0"/>
                <a:cs typeface="Arial" pitchFamily="34" charset="0"/>
              </a:rPr>
              <a:t>7. Posición en Moneda Extranjera y Protección por Riesgo Cambiario</a:t>
            </a:r>
            <a:endParaRPr lang="es-MX" sz="1600" dirty="0" smtClean="0">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82138" y="1590526"/>
            <a:ext cx="7404572" cy="5047536"/>
          </a:xfrm>
          <a:prstGeom prst="rect">
            <a:avLst/>
          </a:prstGeom>
          <a:noFill/>
        </p:spPr>
        <p:txBody>
          <a:bodyPr wrap="square" rtlCol="0">
            <a:spAutoFit/>
          </a:bodyPr>
          <a:lstStyle/>
          <a:p>
            <a:r>
              <a:rPr lang="es-ES" b="1" dirty="0" smtClean="0">
                <a:latin typeface="Arial" pitchFamily="34" charset="0"/>
                <a:cs typeface="Arial" pitchFamily="34" charset="0"/>
              </a:rPr>
              <a:t>Debe mostrar la siguiente información:</a:t>
            </a:r>
          </a:p>
          <a:p>
            <a:endParaRPr lang="es-MX" sz="1600" dirty="0" smtClean="0">
              <a:latin typeface="Arial" pitchFamily="34" charset="0"/>
              <a:cs typeface="Arial" pitchFamily="34" charset="0"/>
            </a:endParaRPr>
          </a:p>
          <a:p>
            <a:pPr marL="723900" indent="-450850">
              <a:lnSpc>
                <a:spcPct val="150000"/>
              </a:lnSpc>
              <a:buAutoNum type="alphaLcParenR"/>
            </a:pPr>
            <a:r>
              <a:rPr lang="es-ES" sz="1600" u="sng" dirty="0" smtClean="0">
                <a:latin typeface="Arial" pitchFamily="34" charset="0"/>
                <a:cs typeface="Arial" pitchFamily="34" charset="0"/>
              </a:rPr>
              <a:t>Vida útil o porcentajes de depreciación</a:t>
            </a:r>
            <a:r>
              <a:rPr lang="es-ES" sz="1600" dirty="0" smtClean="0">
                <a:latin typeface="Arial" pitchFamily="34" charset="0"/>
                <a:cs typeface="Arial" pitchFamily="34" charset="0"/>
              </a:rPr>
              <a:t>, deterioro o amortización utilizados en los diferentes tipos de activos</a:t>
            </a:r>
          </a:p>
          <a:p>
            <a:pPr marL="723900" indent="-450850">
              <a:lnSpc>
                <a:spcPct val="150000"/>
              </a:lnSpc>
            </a:pPr>
            <a:endParaRPr lang="es-MX" sz="1600" dirty="0" smtClean="0">
              <a:latin typeface="Arial" pitchFamily="34" charset="0"/>
              <a:cs typeface="Arial" pitchFamily="34" charset="0"/>
            </a:endParaRPr>
          </a:p>
          <a:p>
            <a:pPr marL="723900" indent="-450850">
              <a:lnSpc>
                <a:spcPct val="150000"/>
              </a:lnSpc>
            </a:pPr>
            <a:r>
              <a:rPr lang="es-ES" sz="1600" dirty="0" smtClean="0">
                <a:latin typeface="Arial" pitchFamily="34" charset="0"/>
                <a:cs typeface="Arial" pitchFamily="34" charset="0"/>
              </a:rPr>
              <a:t>b)	</a:t>
            </a:r>
            <a:r>
              <a:rPr lang="es-ES" sz="1600" u="sng" dirty="0" smtClean="0">
                <a:latin typeface="Arial" pitchFamily="34" charset="0"/>
                <a:cs typeface="Arial" pitchFamily="34" charset="0"/>
              </a:rPr>
              <a:t>Cambios en el porcentaje </a:t>
            </a:r>
            <a:r>
              <a:rPr lang="es-ES" sz="1600" dirty="0" smtClean="0">
                <a:latin typeface="Arial" pitchFamily="34" charset="0"/>
                <a:cs typeface="Arial" pitchFamily="34" charset="0"/>
              </a:rPr>
              <a:t>de depreciación o valor residual de los activos.</a:t>
            </a:r>
            <a:endParaRPr lang="es-MX" sz="1600" dirty="0" smtClean="0">
              <a:latin typeface="Arial" pitchFamily="34" charset="0"/>
              <a:cs typeface="Arial" pitchFamily="34" charset="0"/>
            </a:endParaRPr>
          </a:p>
          <a:p>
            <a:pPr marL="723900" indent="-450850">
              <a:lnSpc>
                <a:spcPct val="150000"/>
              </a:lnSpc>
              <a:buAutoNum type="alphaLcParenR" startAt="3"/>
            </a:pPr>
            <a:r>
              <a:rPr lang="es-ES" sz="1600" dirty="0" smtClean="0">
                <a:latin typeface="Arial" pitchFamily="34" charset="0"/>
                <a:cs typeface="Arial" pitchFamily="34" charset="0"/>
              </a:rPr>
              <a:t>Importe de los </a:t>
            </a:r>
            <a:r>
              <a:rPr lang="es-ES" sz="1600" u="sng" dirty="0" smtClean="0">
                <a:latin typeface="Arial" pitchFamily="34" charset="0"/>
                <a:cs typeface="Arial" pitchFamily="34" charset="0"/>
              </a:rPr>
              <a:t>gastos capitalizados </a:t>
            </a:r>
            <a:r>
              <a:rPr lang="es-ES" sz="1600" dirty="0" smtClean="0">
                <a:latin typeface="Arial" pitchFamily="34" charset="0"/>
                <a:cs typeface="Arial" pitchFamily="34" charset="0"/>
              </a:rPr>
              <a:t>en el ejercicio, tanto </a:t>
            </a:r>
            <a:r>
              <a:rPr lang="es-ES" sz="1600" u="sng" dirty="0" smtClean="0">
                <a:latin typeface="Arial" pitchFamily="34" charset="0"/>
                <a:cs typeface="Arial" pitchFamily="34" charset="0"/>
              </a:rPr>
              <a:t>financieros</a:t>
            </a:r>
            <a:r>
              <a:rPr lang="es-ES" sz="1600" dirty="0" smtClean="0">
                <a:latin typeface="Arial" pitchFamily="34" charset="0"/>
                <a:cs typeface="Arial" pitchFamily="34" charset="0"/>
              </a:rPr>
              <a:t> como de </a:t>
            </a:r>
            <a:r>
              <a:rPr lang="es-ES" sz="1600" u="sng" dirty="0" smtClean="0">
                <a:latin typeface="Arial" pitchFamily="34" charset="0"/>
                <a:cs typeface="Arial" pitchFamily="34" charset="0"/>
              </a:rPr>
              <a:t>investigación y desarrollo</a:t>
            </a:r>
          </a:p>
          <a:p>
            <a:pPr marL="723900" indent="-450850">
              <a:lnSpc>
                <a:spcPct val="150000"/>
              </a:lnSpc>
              <a:buAutoNum type="alphaLcParenR" startAt="3"/>
            </a:pPr>
            <a:endParaRPr lang="es-MX" sz="1600" u="sng" dirty="0" smtClean="0">
              <a:latin typeface="Arial" pitchFamily="34" charset="0"/>
              <a:cs typeface="Arial" pitchFamily="34" charset="0"/>
            </a:endParaRPr>
          </a:p>
          <a:p>
            <a:pPr marL="723900" indent="-450850">
              <a:lnSpc>
                <a:spcPct val="150000"/>
              </a:lnSpc>
              <a:buAutoNum type="alphaLcParenR" startAt="4"/>
            </a:pPr>
            <a:r>
              <a:rPr lang="es-ES" sz="1600" u="sng" dirty="0" smtClean="0">
                <a:latin typeface="Arial" pitchFamily="34" charset="0"/>
                <a:cs typeface="Arial" pitchFamily="34" charset="0"/>
              </a:rPr>
              <a:t>Riegos por tipo de cambio </a:t>
            </a:r>
            <a:r>
              <a:rPr lang="es-ES" sz="1600" dirty="0" smtClean="0">
                <a:latin typeface="Arial" pitchFamily="34" charset="0"/>
                <a:cs typeface="Arial" pitchFamily="34" charset="0"/>
              </a:rPr>
              <a:t>o tipo de interés de las inversiones financieras</a:t>
            </a:r>
          </a:p>
          <a:p>
            <a:pPr marL="723900" indent="-450850">
              <a:lnSpc>
                <a:spcPct val="150000"/>
              </a:lnSpc>
              <a:buAutoNum type="alphaLcParenR" startAt="4"/>
            </a:pPr>
            <a:endParaRPr lang="es-MX" sz="1600" dirty="0" smtClean="0">
              <a:latin typeface="Arial" pitchFamily="34" charset="0"/>
              <a:cs typeface="Arial" pitchFamily="34" charset="0"/>
            </a:endParaRPr>
          </a:p>
          <a:p>
            <a:pPr marL="723900" indent="-450850">
              <a:lnSpc>
                <a:spcPct val="150000"/>
              </a:lnSpc>
              <a:buAutoNum type="alphaLcParenR" startAt="5"/>
            </a:pPr>
            <a:r>
              <a:rPr lang="es-ES" sz="1600" u="sng" dirty="0" smtClean="0">
                <a:latin typeface="Arial" pitchFamily="34" charset="0"/>
                <a:cs typeface="Arial" pitchFamily="34" charset="0"/>
              </a:rPr>
              <a:t>Valor activado </a:t>
            </a:r>
            <a:r>
              <a:rPr lang="es-ES" sz="1600" dirty="0" smtClean="0">
                <a:latin typeface="Arial" pitchFamily="34" charset="0"/>
                <a:cs typeface="Arial" pitchFamily="34" charset="0"/>
              </a:rPr>
              <a:t>en el ejercicio de los bienes construidos por la entidad</a:t>
            </a:r>
            <a:endParaRPr lang="es-MX" sz="1600" dirty="0" smtClean="0">
              <a:latin typeface="Arial" pitchFamily="34" charset="0"/>
              <a:cs typeface="Arial" pitchFamily="34" charset="0"/>
            </a:endParaRPr>
          </a:p>
        </p:txBody>
      </p:sp>
      <p:sp>
        <p:nvSpPr>
          <p:cNvPr id="9"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10" name="9 Rectángulo redondeado"/>
          <p:cNvSpPr/>
          <p:nvPr/>
        </p:nvSpPr>
        <p:spPr>
          <a:xfrm>
            <a:off x="285720" y="1000108"/>
            <a:ext cx="5429288"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8. Reporte Analítico del Activo</a:t>
            </a:r>
            <a:endParaRPr lang="es-MX" sz="2000" dirty="0" smtClean="0">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82138" y="1590526"/>
            <a:ext cx="7618886" cy="4308872"/>
          </a:xfrm>
          <a:prstGeom prst="rect">
            <a:avLst/>
          </a:prstGeom>
          <a:noFill/>
        </p:spPr>
        <p:txBody>
          <a:bodyPr wrap="square" rtlCol="0">
            <a:spAutoFit/>
          </a:bodyPr>
          <a:lstStyle/>
          <a:p>
            <a:r>
              <a:rPr lang="es-ES" b="1" dirty="0" smtClean="0">
                <a:latin typeface="Arial" pitchFamily="34" charset="0"/>
                <a:cs typeface="Arial" pitchFamily="34" charset="0"/>
              </a:rPr>
              <a:t>Debe mostrar la siguiente información:</a:t>
            </a:r>
          </a:p>
          <a:p>
            <a:endParaRPr lang="es-MX" sz="1600" dirty="0" smtClean="0">
              <a:latin typeface="Arial" pitchFamily="34" charset="0"/>
              <a:cs typeface="Arial" pitchFamily="34" charset="0"/>
            </a:endParaRPr>
          </a:p>
          <a:p>
            <a:pPr marL="723900" indent="-450850">
              <a:lnSpc>
                <a:spcPct val="150000"/>
              </a:lnSpc>
              <a:buFont typeface="+mj-lt"/>
              <a:buAutoNum type="alphaLcParenR" startAt="6"/>
            </a:pPr>
            <a:r>
              <a:rPr lang="es-ES" sz="1600" u="sng" dirty="0" smtClean="0">
                <a:latin typeface="Arial" pitchFamily="34" charset="0"/>
                <a:cs typeface="Arial" pitchFamily="34" charset="0"/>
              </a:rPr>
              <a:t>Otras</a:t>
            </a:r>
            <a:r>
              <a:rPr lang="es-ES" sz="1600" dirty="0" smtClean="0">
                <a:latin typeface="Arial" pitchFamily="34" charset="0"/>
                <a:cs typeface="Arial" pitchFamily="34" charset="0"/>
              </a:rPr>
              <a:t> circunstancias de carácter significativo que afecten el activo, tales como bienes en garantía, señalados en embargos, litigios, títulos de inversiones entregados en garantías, baja significativa del valor de inversiones financieras, </a:t>
            </a:r>
            <a:r>
              <a:rPr lang="es-ES" sz="1600" dirty="0" err="1" smtClean="0">
                <a:latin typeface="Arial" pitchFamily="34" charset="0"/>
                <a:cs typeface="Arial" pitchFamily="34" charset="0"/>
              </a:rPr>
              <a:t>etc</a:t>
            </a:r>
            <a:endParaRPr lang="es-ES" sz="1600" dirty="0" smtClean="0">
              <a:latin typeface="Arial" pitchFamily="34" charset="0"/>
              <a:cs typeface="Arial" pitchFamily="34" charset="0"/>
            </a:endParaRPr>
          </a:p>
          <a:p>
            <a:pPr marL="723900" indent="-450850">
              <a:lnSpc>
                <a:spcPct val="150000"/>
              </a:lnSpc>
              <a:buFont typeface="+mj-lt"/>
              <a:buAutoNum type="alphaLcParenR" startAt="6"/>
            </a:pPr>
            <a:endParaRPr lang="es-MX" sz="1600" dirty="0" smtClean="0">
              <a:latin typeface="Arial" pitchFamily="34" charset="0"/>
              <a:cs typeface="Arial" pitchFamily="34" charset="0"/>
            </a:endParaRPr>
          </a:p>
          <a:p>
            <a:pPr marL="723900" indent="-450850">
              <a:lnSpc>
                <a:spcPct val="150000"/>
              </a:lnSpc>
              <a:buAutoNum type="alphaLcParenR" startAt="7"/>
            </a:pPr>
            <a:r>
              <a:rPr lang="es-ES" sz="1600" u="sng" dirty="0" smtClean="0">
                <a:latin typeface="Arial" pitchFamily="34" charset="0"/>
                <a:cs typeface="Arial" pitchFamily="34" charset="0"/>
              </a:rPr>
              <a:t>Desmantelamiento de Activos</a:t>
            </a:r>
            <a:r>
              <a:rPr lang="es-ES" sz="1600" dirty="0" smtClean="0">
                <a:latin typeface="Arial" pitchFamily="34" charset="0"/>
                <a:cs typeface="Arial" pitchFamily="34" charset="0"/>
              </a:rPr>
              <a:t>, procedimientos, implicaciones, efectos contables</a:t>
            </a:r>
          </a:p>
          <a:p>
            <a:pPr marL="723900" indent="-450850">
              <a:lnSpc>
                <a:spcPct val="150000"/>
              </a:lnSpc>
            </a:pPr>
            <a:endParaRPr lang="es-MX" sz="1600" dirty="0" smtClean="0">
              <a:latin typeface="Arial" pitchFamily="34" charset="0"/>
              <a:cs typeface="Arial" pitchFamily="34" charset="0"/>
            </a:endParaRPr>
          </a:p>
          <a:p>
            <a:pPr marL="723900" indent="-450850">
              <a:lnSpc>
                <a:spcPct val="150000"/>
              </a:lnSpc>
            </a:pPr>
            <a:r>
              <a:rPr lang="es-ES" sz="1600" dirty="0" smtClean="0">
                <a:latin typeface="Arial" pitchFamily="34" charset="0"/>
                <a:cs typeface="Arial" pitchFamily="34" charset="0"/>
              </a:rPr>
              <a:t>h)	</a:t>
            </a:r>
            <a:r>
              <a:rPr lang="es-ES" sz="1600" u="sng" dirty="0" smtClean="0">
                <a:latin typeface="Arial" pitchFamily="34" charset="0"/>
                <a:cs typeface="Arial" pitchFamily="34" charset="0"/>
              </a:rPr>
              <a:t>Administración de activos</a:t>
            </a:r>
            <a:r>
              <a:rPr lang="es-ES" sz="1600" dirty="0" smtClean="0">
                <a:latin typeface="Arial" pitchFamily="34" charset="0"/>
                <a:cs typeface="Arial" pitchFamily="34" charset="0"/>
              </a:rPr>
              <a:t>; planeación con el objetivo de que el ente los utilice de manera más efectiva</a:t>
            </a:r>
            <a:endParaRPr lang="es-MX" sz="1600" dirty="0" smtClean="0">
              <a:latin typeface="Arial" pitchFamily="34" charset="0"/>
              <a:cs typeface="Arial" pitchFamily="34" charset="0"/>
            </a:endParaRPr>
          </a:p>
        </p:txBody>
      </p:sp>
      <p:sp>
        <p:nvSpPr>
          <p:cNvPr id="9"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10" name="9 Rectángulo redondeado"/>
          <p:cNvSpPr/>
          <p:nvPr/>
        </p:nvSpPr>
        <p:spPr>
          <a:xfrm>
            <a:off x="285720" y="1000108"/>
            <a:ext cx="5429288"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8. Reporte Analítico del Activo</a:t>
            </a:r>
            <a:endParaRPr lang="es-MX" sz="2000" dirty="0" smtClean="0">
              <a:latin typeface="Arial" pitchFamily="34" charset="0"/>
              <a:cs typeface="Arial" pitchFamily="34" charset="0"/>
            </a:endParaRPr>
          </a:p>
        </p:txBody>
      </p:sp>
    </p:spTree>
  </p:cSld>
  <p:clrMapOvr>
    <a:masterClrMapping/>
  </p:clrMapOvr>
  <p:transition>
    <p:pull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23081" y="1774197"/>
            <a:ext cx="7649382" cy="3277820"/>
          </a:xfrm>
          <a:prstGeom prst="rect">
            <a:avLst/>
          </a:prstGeom>
          <a:noFill/>
        </p:spPr>
        <p:txBody>
          <a:bodyPr wrap="square" rtlCol="0">
            <a:spAutoFit/>
          </a:bodyPr>
          <a:lstStyle/>
          <a:p>
            <a:r>
              <a:rPr lang="es-ES" dirty="0" smtClean="0">
                <a:latin typeface="Arial" pitchFamily="34" charset="0"/>
                <a:cs typeface="Arial" pitchFamily="34" charset="0"/>
              </a:rPr>
              <a:t> </a:t>
            </a:r>
            <a:endParaRPr lang="es-MX" dirty="0" smtClean="0">
              <a:latin typeface="Arial" pitchFamily="34" charset="0"/>
              <a:cs typeface="Arial" pitchFamily="34" charset="0"/>
            </a:endParaRPr>
          </a:p>
          <a:p>
            <a:pPr>
              <a:lnSpc>
                <a:spcPct val="150000"/>
              </a:lnSpc>
            </a:pPr>
            <a:r>
              <a:rPr lang="es-ES" dirty="0" smtClean="0">
                <a:latin typeface="Arial" pitchFamily="34" charset="0"/>
                <a:cs typeface="Arial" pitchFamily="34" charset="0"/>
              </a:rPr>
              <a:t>Adicionalmente, se deben incluir las </a:t>
            </a:r>
            <a:r>
              <a:rPr lang="es-ES" b="1" dirty="0" smtClean="0">
                <a:latin typeface="Arial" pitchFamily="34" charset="0"/>
                <a:cs typeface="Arial" pitchFamily="34" charset="0"/>
              </a:rPr>
              <a:t>explicaciones de </a:t>
            </a:r>
            <a:r>
              <a:rPr lang="es-ES" dirty="0" smtClean="0">
                <a:latin typeface="Arial" pitchFamily="34" charset="0"/>
                <a:cs typeface="Arial" pitchFamily="34" charset="0"/>
              </a:rPr>
              <a:t>las principales </a:t>
            </a:r>
            <a:r>
              <a:rPr lang="es-ES" b="1" dirty="0" smtClean="0">
                <a:latin typeface="Arial" pitchFamily="34" charset="0"/>
                <a:cs typeface="Arial" pitchFamily="34" charset="0"/>
              </a:rPr>
              <a:t>variaciones en </a:t>
            </a:r>
            <a:r>
              <a:rPr lang="es-ES" dirty="0" smtClean="0">
                <a:latin typeface="Arial" pitchFamily="34" charset="0"/>
                <a:cs typeface="Arial" pitchFamily="34" charset="0"/>
              </a:rPr>
              <a:t>el </a:t>
            </a:r>
            <a:r>
              <a:rPr lang="es-ES" b="1" dirty="0" smtClean="0">
                <a:latin typeface="Arial" pitchFamily="34" charset="0"/>
                <a:cs typeface="Arial" pitchFamily="34" charset="0"/>
              </a:rPr>
              <a:t>activo, </a:t>
            </a:r>
            <a:r>
              <a:rPr lang="es-ES" dirty="0" smtClean="0">
                <a:latin typeface="Arial" pitchFamily="34" charset="0"/>
                <a:cs typeface="Arial" pitchFamily="34" charset="0"/>
              </a:rPr>
              <a:t>en cuadros comparativos como sigue:</a:t>
            </a:r>
          </a:p>
          <a:p>
            <a:pPr>
              <a:lnSpc>
                <a:spcPct val="150000"/>
              </a:lnSpc>
            </a:pPr>
            <a:endParaRPr lang="es-MX" dirty="0" smtClean="0">
              <a:latin typeface="Arial" pitchFamily="34" charset="0"/>
              <a:cs typeface="Arial" pitchFamily="34" charset="0"/>
            </a:endParaRPr>
          </a:p>
          <a:p>
            <a:pPr marL="723900" indent="-368300">
              <a:lnSpc>
                <a:spcPct val="150000"/>
              </a:lnSpc>
            </a:pPr>
            <a:r>
              <a:rPr lang="es-ES" dirty="0" smtClean="0">
                <a:latin typeface="Arial" pitchFamily="34" charset="0"/>
                <a:cs typeface="Arial" pitchFamily="34" charset="0"/>
              </a:rPr>
              <a:t>a)	Inversiones en valores.</a:t>
            </a:r>
            <a:endParaRPr lang="es-MX" dirty="0" smtClean="0">
              <a:latin typeface="Arial" pitchFamily="34" charset="0"/>
              <a:cs typeface="Arial" pitchFamily="34" charset="0"/>
            </a:endParaRPr>
          </a:p>
          <a:p>
            <a:pPr marL="723900" indent="-368300">
              <a:lnSpc>
                <a:spcPct val="150000"/>
              </a:lnSpc>
            </a:pPr>
            <a:r>
              <a:rPr lang="es-ES" dirty="0" smtClean="0">
                <a:latin typeface="Arial" pitchFamily="34" charset="0"/>
                <a:cs typeface="Arial" pitchFamily="34" charset="0"/>
              </a:rPr>
              <a:t>b)	Patrimonio de organismos descentralizados.</a:t>
            </a:r>
            <a:endParaRPr lang="es-MX" dirty="0" smtClean="0">
              <a:latin typeface="Arial" pitchFamily="34" charset="0"/>
              <a:cs typeface="Arial" pitchFamily="34" charset="0"/>
            </a:endParaRPr>
          </a:p>
          <a:p>
            <a:pPr marL="723900" indent="-368300">
              <a:lnSpc>
                <a:spcPct val="150000"/>
              </a:lnSpc>
            </a:pPr>
            <a:r>
              <a:rPr lang="es-ES" dirty="0" smtClean="0">
                <a:latin typeface="Arial" pitchFamily="34" charset="0"/>
                <a:cs typeface="Arial" pitchFamily="34" charset="0"/>
              </a:rPr>
              <a:t>c)	Inversiones en empresas de participación mayoritaria.</a:t>
            </a:r>
            <a:endParaRPr lang="es-MX" dirty="0" smtClean="0">
              <a:latin typeface="Arial" pitchFamily="34" charset="0"/>
              <a:cs typeface="Arial" pitchFamily="34" charset="0"/>
            </a:endParaRPr>
          </a:p>
          <a:p>
            <a:pPr marL="723900" indent="-368300">
              <a:lnSpc>
                <a:spcPct val="150000"/>
              </a:lnSpc>
            </a:pPr>
            <a:r>
              <a:rPr lang="es-MX" dirty="0" smtClean="0">
                <a:latin typeface="Arial" pitchFamily="34" charset="0"/>
                <a:cs typeface="Arial" pitchFamily="34" charset="0"/>
              </a:rPr>
              <a:t>d)	Inversiones en empresas de participación minoritaria</a:t>
            </a:r>
            <a:endParaRPr lang="es-MX" b="1"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000108"/>
            <a:ext cx="5429288"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8. Reporte Analítico del Activo</a:t>
            </a:r>
            <a:endParaRPr lang="es-MX" sz="2000" dirty="0" smtClean="0">
              <a:latin typeface="Arial" pitchFamily="34" charset="0"/>
              <a:cs typeface="Arial" pitchFamily="34" charset="0"/>
            </a:endParaRPr>
          </a:p>
        </p:txBody>
      </p:sp>
    </p:spTree>
  </p:cSld>
  <p:clrMapOvr>
    <a:masterClrMapping/>
  </p:clrMapOvr>
  <p:transition>
    <p:push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23081" y="1546668"/>
            <a:ext cx="7577944" cy="2446824"/>
          </a:xfrm>
          <a:prstGeom prst="rect">
            <a:avLst/>
          </a:prstGeom>
          <a:noFill/>
        </p:spPr>
        <p:txBody>
          <a:bodyPr wrap="square" rtlCol="0">
            <a:spAutoFit/>
          </a:bodyPr>
          <a:lstStyle/>
          <a:p>
            <a:r>
              <a:rPr lang="es-ES" b="1" dirty="0" smtClean="0">
                <a:latin typeface="Arial" pitchFamily="34" charset="0"/>
                <a:cs typeface="Arial" pitchFamily="34" charset="0"/>
              </a:rPr>
              <a:t>Se deberá informar:</a:t>
            </a:r>
            <a:endParaRPr lang="es-MX" dirty="0" smtClean="0">
              <a:latin typeface="Arial" pitchFamily="34" charset="0"/>
              <a:cs typeface="Arial" pitchFamily="34" charset="0"/>
            </a:endParaRPr>
          </a:p>
          <a:p>
            <a:pPr marL="723900" indent="-368300">
              <a:lnSpc>
                <a:spcPct val="150000"/>
              </a:lnSpc>
              <a:buAutoNum type="alphaLcParenR"/>
            </a:pPr>
            <a:r>
              <a:rPr lang="es-ES" dirty="0" smtClean="0">
                <a:latin typeface="Arial" pitchFamily="34" charset="0"/>
                <a:cs typeface="Arial" pitchFamily="34" charset="0"/>
              </a:rPr>
              <a:t>Por ramo o </a:t>
            </a:r>
            <a:r>
              <a:rPr lang="es-ES" b="1" dirty="0" smtClean="0">
                <a:latin typeface="Arial" pitchFamily="34" charset="0"/>
                <a:cs typeface="Arial" pitchFamily="34" charset="0"/>
              </a:rPr>
              <a:t>unidad </a:t>
            </a:r>
            <a:r>
              <a:rPr lang="es-ES" dirty="0" smtClean="0">
                <a:latin typeface="Arial" pitchFamily="34" charset="0"/>
                <a:cs typeface="Arial" pitchFamily="34" charset="0"/>
              </a:rPr>
              <a:t>administrativa</a:t>
            </a:r>
            <a:r>
              <a:rPr lang="es-ES" b="1" dirty="0" smtClean="0">
                <a:latin typeface="Arial" pitchFamily="34" charset="0"/>
                <a:cs typeface="Arial" pitchFamily="34" charset="0"/>
              </a:rPr>
              <a:t> que los reporta</a:t>
            </a:r>
          </a:p>
          <a:p>
            <a:pPr marL="723900" indent="-368300">
              <a:lnSpc>
                <a:spcPct val="150000"/>
              </a:lnSpc>
              <a:buAutoNum type="alphaLcParenR"/>
            </a:pPr>
            <a:endParaRPr lang="es-MX" b="1" dirty="0" smtClean="0">
              <a:latin typeface="Arial" pitchFamily="34" charset="0"/>
              <a:cs typeface="Arial" pitchFamily="34" charset="0"/>
            </a:endParaRPr>
          </a:p>
          <a:p>
            <a:pPr marL="723900" indent="-368300">
              <a:lnSpc>
                <a:spcPct val="150000"/>
              </a:lnSpc>
            </a:pPr>
            <a:r>
              <a:rPr lang="es-ES" dirty="0" smtClean="0">
                <a:latin typeface="Arial" pitchFamily="34" charset="0"/>
                <a:cs typeface="Arial" pitchFamily="34" charset="0"/>
              </a:rPr>
              <a:t>b)	Enlistar </a:t>
            </a:r>
            <a:r>
              <a:rPr lang="es-ES" b="1" dirty="0" smtClean="0">
                <a:latin typeface="Arial" pitchFamily="34" charset="0"/>
                <a:cs typeface="Arial" pitchFamily="34" charset="0"/>
              </a:rPr>
              <a:t>los de mayor monto de disponibilidad</a:t>
            </a:r>
            <a:r>
              <a:rPr lang="es-ES" dirty="0" smtClean="0">
                <a:latin typeface="Arial" pitchFamily="34" charset="0"/>
                <a:cs typeface="Arial" pitchFamily="34" charset="0"/>
              </a:rPr>
              <a:t>, relacionando aquéllos que conforman el 80% de las disponibilidades.</a:t>
            </a:r>
            <a:endParaRPr lang="es-MX" dirty="0" smtClean="0">
              <a:latin typeface="Arial" pitchFamily="34" charset="0"/>
              <a:cs typeface="Arial" pitchFamily="34" charset="0"/>
            </a:endParaRPr>
          </a:p>
          <a:p>
            <a:pPr marL="723900" indent="-368300">
              <a:lnSpc>
                <a:spcPct val="150000"/>
              </a:lnSpc>
            </a:pPr>
            <a:r>
              <a:rPr lang="es-ES" dirty="0" smtClean="0">
                <a:latin typeface="Arial" pitchFamily="34" charset="0"/>
                <a:cs typeface="Arial" pitchFamily="34" charset="0"/>
              </a:rPr>
              <a:t> </a:t>
            </a:r>
            <a:endParaRPr lang="es-MX"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000108"/>
            <a:ext cx="5429288"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9. Fideicomisos, Mandatos y Análogos</a:t>
            </a:r>
            <a:endParaRPr lang="es-MX" sz="2000" dirty="0" smtClean="0">
              <a:latin typeface="Arial" pitchFamily="34" charset="0"/>
              <a:cs typeface="Arial" pitchFamily="34" charset="0"/>
            </a:endParaRPr>
          </a:p>
        </p:txBody>
      </p:sp>
      <p:sp>
        <p:nvSpPr>
          <p:cNvPr id="10" name="9 CuadroTexto"/>
          <p:cNvSpPr txBox="1"/>
          <p:nvPr/>
        </p:nvSpPr>
        <p:spPr>
          <a:xfrm>
            <a:off x="423081" y="4286256"/>
            <a:ext cx="7720820" cy="3000821"/>
          </a:xfrm>
          <a:prstGeom prst="rect">
            <a:avLst/>
          </a:prstGeom>
          <a:noFill/>
        </p:spPr>
        <p:txBody>
          <a:bodyPr wrap="square" rtlCol="0">
            <a:spAutoFit/>
          </a:bodyPr>
          <a:lstStyle/>
          <a:p>
            <a:pPr marL="723900" indent="-723900">
              <a:lnSpc>
                <a:spcPct val="150000"/>
              </a:lnSpc>
            </a:pPr>
            <a:r>
              <a:rPr lang="es-ES" b="1" dirty="0" smtClean="0">
                <a:latin typeface="Arial" pitchFamily="34" charset="0"/>
                <a:cs typeface="Arial" pitchFamily="34" charset="0"/>
              </a:rPr>
              <a:t>Se deberá informar:</a:t>
            </a:r>
            <a:endParaRPr lang="es-MX" dirty="0" smtClean="0">
              <a:latin typeface="Arial" pitchFamily="34" charset="0"/>
              <a:cs typeface="Arial" pitchFamily="34" charset="0"/>
            </a:endParaRPr>
          </a:p>
          <a:p>
            <a:pPr marL="723900" indent="-368300">
              <a:lnSpc>
                <a:spcPct val="150000"/>
              </a:lnSpc>
              <a:buAutoNum type="alphaLcParenR"/>
            </a:pPr>
            <a:r>
              <a:rPr lang="es-ES" dirty="0" smtClean="0">
                <a:latin typeface="Arial" pitchFamily="34" charset="0"/>
                <a:cs typeface="Arial" pitchFamily="34" charset="0"/>
              </a:rPr>
              <a:t>Análisis del comportamiento de la recaudación correspondiente al ente público o cualquier tipo de ingreso, de forma separada los ingresos locales de los federales.</a:t>
            </a:r>
          </a:p>
          <a:p>
            <a:pPr marL="723900" indent="-368300">
              <a:lnSpc>
                <a:spcPct val="150000"/>
              </a:lnSpc>
            </a:pPr>
            <a:endParaRPr lang="es-MX" dirty="0" smtClean="0">
              <a:latin typeface="Arial" pitchFamily="34" charset="0"/>
              <a:cs typeface="Arial" pitchFamily="34" charset="0"/>
            </a:endParaRPr>
          </a:p>
          <a:p>
            <a:pPr marL="723900" indent="-368300">
              <a:lnSpc>
                <a:spcPct val="150000"/>
              </a:lnSpc>
            </a:pPr>
            <a:r>
              <a:rPr lang="es-ES" dirty="0" smtClean="0">
                <a:latin typeface="Arial" pitchFamily="34" charset="0"/>
                <a:cs typeface="Arial" pitchFamily="34" charset="0"/>
              </a:rPr>
              <a:t>b)	Proyección de la recaudación e ingresos en el mediano plazo.</a:t>
            </a:r>
            <a:endParaRPr lang="es-MX" dirty="0" smtClean="0">
              <a:latin typeface="Arial" pitchFamily="34" charset="0"/>
              <a:cs typeface="Arial" pitchFamily="34" charset="0"/>
            </a:endParaRPr>
          </a:p>
          <a:p>
            <a:pPr marL="723900" indent="-368300">
              <a:lnSpc>
                <a:spcPct val="150000"/>
              </a:lnSpc>
            </a:pPr>
            <a:endParaRPr lang="es-MX" dirty="0">
              <a:latin typeface="Arial" pitchFamily="34" charset="0"/>
              <a:cs typeface="Arial" pitchFamily="34" charset="0"/>
            </a:endParaRPr>
          </a:p>
        </p:txBody>
      </p:sp>
      <p:sp>
        <p:nvSpPr>
          <p:cNvPr id="11" name="10 Rectángulo redondeado"/>
          <p:cNvSpPr/>
          <p:nvPr/>
        </p:nvSpPr>
        <p:spPr>
          <a:xfrm>
            <a:off x="285720" y="3786190"/>
            <a:ext cx="5429288"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10. Reporte de la Recaudación</a:t>
            </a:r>
            <a:endParaRPr lang="es-MX" sz="2000" dirty="0" smtClean="0">
              <a:latin typeface="Arial" pitchFamily="34" charset="0"/>
              <a:cs typeface="Arial" pitchFamily="34" charset="0"/>
            </a:endParaRPr>
          </a:p>
        </p:txBody>
      </p:sp>
    </p:spTree>
  </p:cSld>
  <p:clrMapOvr>
    <a:masterClrMapping/>
  </p:clrMapOvr>
  <p:transition>
    <p:blinds dir="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00251" y="1476453"/>
            <a:ext cx="7700773" cy="4524315"/>
          </a:xfrm>
          <a:prstGeom prst="rect">
            <a:avLst/>
          </a:prstGeom>
          <a:noFill/>
        </p:spPr>
        <p:txBody>
          <a:bodyPr wrap="square" rtlCol="0">
            <a:spAutoFit/>
          </a:bodyPr>
          <a:lstStyle/>
          <a:p>
            <a:endParaRPr lang="es-ES" dirty="0" smtClean="0">
              <a:latin typeface="Arial" pitchFamily="34" charset="0"/>
              <a:cs typeface="Arial" pitchFamily="34" charset="0"/>
            </a:endParaRPr>
          </a:p>
          <a:p>
            <a:r>
              <a:rPr lang="es-ES" b="1" dirty="0" smtClean="0">
                <a:latin typeface="Arial" pitchFamily="34" charset="0"/>
                <a:cs typeface="Arial" pitchFamily="34" charset="0"/>
              </a:rPr>
              <a:t>Se informará lo siguiente:</a:t>
            </a:r>
          </a:p>
          <a:p>
            <a:endParaRPr lang="es-MX" b="1" dirty="0" smtClean="0">
              <a:latin typeface="Arial" pitchFamily="34" charset="0"/>
              <a:cs typeface="Arial" pitchFamily="34" charset="0"/>
            </a:endParaRPr>
          </a:p>
          <a:p>
            <a:pPr marL="723900" indent="-368300">
              <a:lnSpc>
                <a:spcPct val="150000"/>
              </a:lnSpc>
              <a:buAutoNum type="alphaLcParenR"/>
            </a:pPr>
            <a:r>
              <a:rPr lang="es-ES" dirty="0" smtClean="0">
                <a:latin typeface="Arial" pitchFamily="34" charset="0"/>
                <a:cs typeface="Arial" pitchFamily="34" charset="0"/>
              </a:rPr>
              <a:t>Utilizar al menos los siguientes indicadores: deuda respecto al PIB y deuda respecto a la recaudación tomando, como mínimo, un período igual o menor a 5 años.</a:t>
            </a:r>
          </a:p>
          <a:p>
            <a:pPr marL="723900" indent="-368300">
              <a:lnSpc>
                <a:spcPct val="150000"/>
              </a:lnSpc>
            </a:pPr>
            <a:endParaRPr lang="es-MX" dirty="0" smtClean="0">
              <a:latin typeface="Arial" pitchFamily="34" charset="0"/>
              <a:cs typeface="Arial" pitchFamily="34" charset="0"/>
            </a:endParaRPr>
          </a:p>
          <a:p>
            <a:pPr marL="723900" indent="-368300">
              <a:lnSpc>
                <a:spcPct val="150000"/>
              </a:lnSpc>
            </a:pPr>
            <a:r>
              <a:rPr lang="es-MX" dirty="0" smtClean="0">
                <a:latin typeface="Arial" pitchFamily="34" charset="0"/>
                <a:cs typeface="Arial" pitchFamily="34" charset="0"/>
              </a:rPr>
              <a:t>b)	Información de manera agrupada por tipo de valor gubernamental o instrumento financiero en la que se considere intereses, comisiones, tasa, perfil de vencimiento y otros gastos de la deuda.</a:t>
            </a:r>
          </a:p>
          <a:p>
            <a:r>
              <a:rPr lang="es-MX" dirty="0" smtClean="0">
                <a:latin typeface="Arial" pitchFamily="34" charset="0"/>
                <a:cs typeface="Arial" pitchFamily="34" charset="0"/>
              </a:rPr>
              <a:t> </a:t>
            </a:r>
          </a:p>
          <a:p>
            <a:pPr>
              <a:lnSpc>
                <a:spcPct val="150000"/>
              </a:lnSpc>
            </a:pPr>
            <a:endParaRPr lang="es-ES" dirty="0" smtClean="0">
              <a:latin typeface="Arial" pitchFamily="34" charset="0"/>
              <a:cs typeface="Arial" pitchFamily="34" charset="0"/>
            </a:endParaRPr>
          </a:p>
        </p:txBody>
      </p:sp>
      <p:sp>
        <p:nvSpPr>
          <p:cNvPr id="6"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8" name="7 Rectángulo redondeado"/>
          <p:cNvSpPr/>
          <p:nvPr/>
        </p:nvSpPr>
        <p:spPr>
          <a:xfrm>
            <a:off x="285720" y="1000108"/>
            <a:ext cx="7572428"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b="1" dirty="0" smtClean="0">
                <a:latin typeface="Arial" pitchFamily="34" charset="0"/>
                <a:cs typeface="Arial" pitchFamily="34" charset="0"/>
              </a:rPr>
              <a:t> 11.Información sobre la Deuda y el Reporte Analítico de la Deuda</a:t>
            </a:r>
            <a:endParaRPr lang="es-MX" dirty="0" smtClean="0">
              <a:latin typeface="Arial" pitchFamily="34" charset="0"/>
              <a:cs typeface="Arial" pitchFamily="34" charset="0"/>
            </a:endParaRPr>
          </a:p>
        </p:txBody>
      </p:sp>
    </p:spTree>
  </p:cSld>
  <p:clrMapOvr>
    <a:masterClrMapping/>
  </p:clrMapOvr>
  <p:transition>
    <p:pull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23081" y="4214818"/>
            <a:ext cx="7292192" cy="1754326"/>
          </a:xfrm>
          <a:prstGeom prst="rect">
            <a:avLst/>
          </a:prstGeom>
          <a:noFill/>
        </p:spPr>
        <p:txBody>
          <a:bodyPr wrap="square" rtlCol="0">
            <a:spAutoFit/>
          </a:bodyPr>
          <a:lstStyle/>
          <a:p>
            <a:r>
              <a:rPr lang="es-ES" b="1" dirty="0" smtClean="0">
                <a:latin typeface="Arial" pitchFamily="34" charset="0"/>
                <a:cs typeface="Arial" pitchFamily="34" charset="0"/>
              </a:rPr>
              <a:t>Se informará de:</a:t>
            </a:r>
          </a:p>
          <a:p>
            <a:endParaRPr lang="es-MX" dirty="0" smtClean="0">
              <a:latin typeface="Arial" pitchFamily="34" charset="0"/>
              <a:cs typeface="Arial" pitchFamily="34" charset="0"/>
            </a:endParaRPr>
          </a:p>
          <a:p>
            <a:pPr marL="723900" indent="-368300">
              <a:lnSpc>
                <a:spcPct val="150000"/>
              </a:lnSpc>
            </a:pPr>
            <a:r>
              <a:rPr lang="es-ES" dirty="0" smtClean="0">
                <a:latin typeface="Arial" pitchFamily="34" charset="0"/>
                <a:cs typeface="Arial" pitchFamily="34" charset="0"/>
              </a:rPr>
              <a:t>a)	Principales Políticas de </a:t>
            </a:r>
            <a:r>
              <a:rPr lang="es-ES" u="sng" dirty="0" smtClean="0">
                <a:latin typeface="Arial" pitchFamily="34" charset="0"/>
                <a:cs typeface="Arial" pitchFamily="34" charset="0"/>
              </a:rPr>
              <a:t>control interno</a:t>
            </a:r>
            <a:endParaRPr lang="es-MX" u="sng" dirty="0" smtClean="0">
              <a:latin typeface="Arial" pitchFamily="34" charset="0"/>
              <a:cs typeface="Arial" pitchFamily="34" charset="0"/>
            </a:endParaRPr>
          </a:p>
          <a:p>
            <a:pPr marL="723900" indent="-368300">
              <a:lnSpc>
                <a:spcPct val="150000"/>
              </a:lnSpc>
            </a:pPr>
            <a:r>
              <a:rPr lang="es-ES" dirty="0" smtClean="0">
                <a:latin typeface="Arial" pitchFamily="34" charset="0"/>
                <a:cs typeface="Arial" pitchFamily="34" charset="0"/>
              </a:rPr>
              <a:t>b)	Medidas de </a:t>
            </a:r>
            <a:r>
              <a:rPr lang="es-ES" u="sng" dirty="0" smtClean="0">
                <a:latin typeface="Arial" pitchFamily="34" charset="0"/>
                <a:cs typeface="Arial" pitchFamily="34" charset="0"/>
              </a:rPr>
              <a:t>desempeño financiero, metas y alcance.</a:t>
            </a:r>
            <a:endParaRPr lang="es-MX" u="sng" dirty="0" smtClean="0">
              <a:latin typeface="Arial" pitchFamily="34" charset="0"/>
              <a:cs typeface="Arial" pitchFamily="34" charset="0"/>
            </a:endParaRPr>
          </a:p>
          <a:p>
            <a:r>
              <a:rPr lang="es-ES" dirty="0" smtClean="0">
                <a:latin typeface="Arial" pitchFamily="34" charset="0"/>
                <a:cs typeface="Arial" pitchFamily="34" charset="0"/>
              </a:rPr>
              <a:t> </a:t>
            </a:r>
            <a:endParaRPr lang="es-MX"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3571876"/>
            <a:ext cx="2786082"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b="1" dirty="0" smtClean="0">
                <a:latin typeface="Arial" pitchFamily="34" charset="0"/>
                <a:cs typeface="Arial" pitchFamily="34" charset="0"/>
              </a:rPr>
              <a:t> 13. Proceso de Mejora</a:t>
            </a:r>
            <a:endParaRPr lang="es-MX" dirty="0" smtClean="0">
              <a:latin typeface="Arial" pitchFamily="34" charset="0"/>
              <a:cs typeface="Arial" pitchFamily="34" charset="0"/>
            </a:endParaRPr>
          </a:p>
        </p:txBody>
      </p:sp>
      <p:sp>
        <p:nvSpPr>
          <p:cNvPr id="10" name="9 Rectángulo redondeado"/>
          <p:cNvSpPr/>
          <p:nvPr/>
        </p:nvSpPr>
        <p:spPr>
          <a:xfrm>
            <a:off x="285720" y="1142984"/>
            <a:ext cx="3500462"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b="1" dirty="0" smtClean="0">
                <a:latin typeface="Arial" pitchFamily="34" charset="0"/>
                <a:cs typeface="Arial" pitchFamily="34" charset="0"/>
              </a:rPr>
              <a:t> 12. Calificaciones otorgadas</a:t>
            </a:r>
            <a:endParaRPr lang="es-MX" dirty="0" smtClean="0">
              <a:latin typeface="Arial" pitchFamily="34" charset="0"/>
              <a:cs typeface="Arial" pitchFamily="34" charset="0"/>
            </a:endParaRPr>
          </a:p>
        </p:txBody>
      </p:sp>
      <p:sp>
        <p:nvSpPr>
          <p:cNvPr id="11" name="10 Rectángulo"/>
          <p:cNvSpPr/>
          <p:nvPr/>
        </p:nvSpPr>
        <p:spPr>
          <a:xfrm>
            <a:off x="500034" y="1857364"/>
            <a:ext cx="7358114" cy="923330"/>
          </a:xfrm>
          <a:prstGeom prst="rect">
            <a:avLst/>
          </a:prstGeom>
        </p:spPr>
        <p:txBody>
          <a:bodyPr wrap="square">
            <a:spAutoFit/>
          </a:bodyPr>
          <a:lstStyle/>
          <a:p>
            <a:pPr>
              <a:lnSpc>
                <a:spcPct val="150000"/>
              </a:lnSpc>
            </a:pPr>
            <a:r>
              <a:rPr lang="es-ES" dirty="0" smtClean="0">
                <a:latin typeface="Arial" pitchFamily="34" charset="0"/>
                <a:cs typeface="Arial" pitchFamily="34" charset="0"/>
              </a:rPr>
              <a:t>Informar, tanto del ente público como cualquier transacción realizada, que haya sido sujeta a una calificación crediticia.</a:t>
            </a:r>
            <a:endParaRPr lang="es-MX" dirty="0">
              <a:latin typeface="Arial" pitchFamily="34" charset="0"/>
              <a:cs typeface="Arial" pitchFamily="34" charset="0"/>
            </a:endParaRPr>
          </a:p>
        </p:txBody>
      </p:sp>
    </p:spTree>
  </p:cSld>
  <p:clrMapOvr>
    <a:masterClrMapping/>
  </p:clrMapOvr>
  <p:transition>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14348" y="1928802"/>
            <a:ext cx="7143800" cy="4708981"/>
          </a:xfrm>
          <a:prstGeom prst="rect">
            <a:avLst/>
          </a:prstGeom>
        </p:spPr>
        <p:txBody>
          <a:bodyPr wrap="square">
            <a:spAutoFit/>
          </a:bodyPr>
          <a:lstStyle/>
          <a:p>
            <a:pPr marL="358775" indent="-358775">
              <a:buFont typeface="Wingdings" pitchFamily="2" charset="2"/>
              <a:buChar char="§"/>
            </a:pPr>
            <a:r>
              <a:rPr lang="es-MX" sz="2000" b="1" dirty="0" smtClean="0">
                <a:latin typeface="Arial" pitchFamily="34" charset="0"/>
                <a:cs typeface="Arial" pitchFamily="34" charset="0"/>
              </a:rPr>
              <a:t>Poderes Ejecutivo, Legislativo y Judicial;</a:t>
            </a:r>
          </a:p>
          <a:p>
            <a:pPr marL="358775" indent="-358775"/>
            <a:endParaRPr lang="es-MX" sz="2000" b="1" dirty="0" smtClean="0">
              <a:latin typeface="Arial" pitchFamily="34" charset="0"/>
              <a:cs typeface="Arial" pitchFamily="34" charset="0"/>
            </a:endParaRPr>
          </a:p>
          <a:p>
            <a:pPr marL="358775" indent="-358775">
              <a:buFont typeface="Wingdings" pitchFamily="2" charset="2"/>
              <a:buChar char="§"/>
            </a:pPr>
            <a:r>
              <a:rPr lang="es-MX" sz="2000" b="1" dirty="0" smtClean="0">
                <a:latin typeface="Arial" pitchFamily="34" charset="0"/>
                <a:cs typeface="Arial" pitchFamily="34" charset="0"/>
              </a:rPr>
              <a:t>Organismos públicos autónomos;</a:t>
            </a:r>
          </a:p>
          <a:p>
            <a:pPr marL="358775" indent="-358775"/>
            <a:endParaRPr lang="es-MX" sz="2000" b="1" dirty="0" smtClean="0">
              <a:latin typeface="Arial" pitchFamily="34" charset="0"/>
              <a:cs typeface="Arial" pitchFamily="34" charset="0"/>
            </a:endParaRPr>
          </a:p>
          <a:p>
            <a:pPr marL="358775" indent="-358775">
              <a:buFont typeface="Wingdings" pitchFamily="2" charset="2"/>
              <a:buChar char="§"/>
            </a:pPr>
            <a:r>
              <a:rPr lang="es-MX" sz="2000" b="1" dirty="0" smtClean="0">
                <a:latin typeface="Arial" pitchFamily="34" charset="0"/>
                <a:cs typeface="Arial" pitchFamily="34" charset="0"/>
              </a:rPr>
              <a:t>Universidad de Guadalajara;</a:t>
            </a:r>
          </a:p>
          <a:p>
            <a:pPr marL="358775" indent="-358775"/>
            <a:endParaRPr lang="es-MX" sz="2000" b="1" dirty="0" smtClean="0">
              <a:latin typeface="Arial" pitchFamily="34" charset="0"/>
              <a:cs typeface="Arial" pitchFamily="34" charset="0"/>
            </a:endParaRPr>
          </a:p>
          <a:p>
            <a:pPr marL="358775" indent="-358775">
              <a:buFont typeface="Wingdings" pitchFamily="2" charset="2"/>
              <a:buChar char="§"/>
            </a:pPr>
            <a:r>
              <a:rPr lang="es-MX" sz="2000" b="1" dirty="0" smtClean="0">
                <a:latin typeface="Arial" pitchFamily="34" charset="0"/>
                <a:cs typeface="Arial" pitchFamily="34" charset="0"/>
              </a:rPr>
              <a:t>Ayuntamientos; </a:t>
            </a:r>
          </a:p>
          <a:p>
            <a:pPr marL="358775" indent="-358775"/>
            <a:endParaRPr lang="es-MX" sz="2000" b="1" dirty="0" smtClean="0">
              <a:latin typeface="Arial" pitchFamily="34" charset="0"/>
              <a:cs typeface="Arial" pitchFamily="34" charset="0"/>
            </a:endParaRPr>
          </a:p>
          <a:p>
            <a:pPr marL="358775" indent="-358775">
              <a:buFont typeface="Wingdings" pitchFamily="2" charset="2"/>
              <a:buChar char="§"/>
            </a:pPr>
            <a:r>
              <a:rPr lang="es-MX" sz="2000" b="1" dirty="0" smtClean="0">
                <a:latin typeface="Arial" pitchFamily="34" charset="0"/>
                <a:cs typeface="Arial" pitchFamily="34" charset="0"/>
              </a:rPr>
              <a:t>Entes estatales y Municipales:</a:t>
            </a:r>
          </a:p>
          <a:p>
            <a:pPr marL="908050" lvl="1">
              <a:buFont typeface="Courier New" pitchFamily="49" charset="0"/>
              <a:buChar char="o"/>
            </a:pPr>
            <a:r>
              <a:rPr lang="es-MX" sz="2000" dirty="0" smtClean="0">
                <a:latin typeface="Arial" pitchFamily="34" charset="0"/>
                <a:cs typeface="Arial" pitchFamily="34" charset="0"/>
              </a:rPr>
              <a:t>Organismos públicos descentralizados; </a:t>
            </a:r>
          </a:p>
          <a:p>
            <a:pPr marL="908050" lvl="1">
              <a:buFont typeface="Courier New" pitchFamily="49" charset="0"/>
              <a:buChar char="o"/>
            </a:pPr>
            <a:r>
              <a:rPr lang="es-MX" sz="2000" dirty="0" smtClean="0">
                <a:latin typeface="Arial" pitchFamily="34" charset="0"/>
                <a:cs typeface="Arial" pitchFamily="34" charset="0"/>
              </a:rPr>
              <a:t>Empresas de participación estatal mayoritaria</a:t>
            </a:r>
          </a:p>
          <a:p>
            <a:pPr marL="908050" lvl="1">
              <a:buFont typeface="Courier New" pitchFamily="49" charset="0"/>
              <a:buChar char="o"/>
            </a:pPr>
            <a:r>
              <a:rPr lang="es-MX" sz="2000" dirty="0" smtClean="0">
                <a:latin typeface="Arial" pitchFamily="34" charset="0"/>
                <a:cs typeface="Arial" pitchFamily="34" charset="0"/>
              </a:rPr>
              <a:t>Fideicomisos públicos;</a:t>
            </a:r>
          </a:p>
          <a:p>
            <a:pPr marL="908050" lvl="1"/>
            <a:endParaRPr lang="es-MX" sz="2000" dirty="0" smtClean="0">
              <a:latin typeface="Arial" pitchFamily="34" charset="0"/>
              <a:cs typeface="Arial" pitchFamily="34" charset="0"/>
            </a:endParaRPr>
          </a:p>
          <a:p>
            <a:pPr marL="0" lvl="1" indent="358775">
              <a:buFont typeface="Wingdings" pitchFamily="2" charset="2"/>
              <a:buChar char="§"/>
            </a:pPr>
            <a:r>
              <a:rPr lang="es-MX" sz="2000" dirty="0" smtClean="0">
                <a:latin typeface="Arial" pitchFamily="34" charset="0"/>
                <a:cs typeface="Arial" pitchFamily="34" charset="0"/>
              </a:rPr>
              <a:t>Cualquier persona o entidad pública o privada que    reciba o maneje recursos públicos.</a:t>
            </a:r>
            <a:endParaRPr lang="es-MX" sz="2000" dirty="0">
              <a:latin typeface="Arial" pitchFamily="34" charset="0"/>
              <a:cs typeface="Arial" pitchFamily="34" charset="0"/>
            </a:endParaRPr>
          </a:p>
        </p:txBody>
      </p:sp>
      <p:sp>
        <p:nvSpPr>
          <p:cNvPr id="5" name="4 Rectángulo redondeado"/>
          <p:cNvSpPr/>
          <p:nvPr/>
        </p:nvSpPr>
        <p:spPr>
          <a:xfrm>
            <a:off x="285720" y="142852"/>
            <a:ext cx="535785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400" b="1" dirty="0" smtClean="0"/>
              <a:t>Constitución Política del Estado de Jalisco</a:t>
            </a:r>
            <a:endParaRPr lang="es-MX" sz="2400" b="1" dirty="0"/>
          </a:p>
        </p:txBody>
      </p:sp>
      <p:sp>
        <p:nvSpPr>
          <p:cNvPr id="6" name="5 CuadroTexto"/>
          <p:cNvSpPr txBox="1"/>
          <p:nvPr/>
        </p:nvSpPr>
        <p:spPr>
          <a:xfrm>
            <a:off x="285720" y="1076910"/>
            <a:ext cx="7643866" cy="707886"/>
          </a:xfrm>
          <a:prstGeom prst="rect">
            <a:avLst/>
          </a:prstGeom>
          <a:noFill/>
        </p:spPr>
        <p:txBody>
          <a:bodyPr wrap="square" rtlCol="0">
            <a:spAutoFit/>
          </a:bodyPr>
          <a:lstStyle/>
          <a:p>
            <a:pPr algn="just"/>
            <a:r>
              <a:rPr lang="es-MX" sz="2000" b="1" dirty="0" smtClean="0">
                <a:solidFill>
                  <a:srgbClr val="7030A0"/>
                </a:solidFill>
                <a:latin typeface="Arial" pitchFamily="34" charset="0"/>
                <a:cs typeface="Arial" pitchFamily="34" charset="0"/>
              </a:rPr>
              <a:t>Corresponde a la Auditoría Superior del estado de Jalisco la revisión de las cuentas públicas y estados financieros de:</a:t>
            </a:r>
            <a:endParaRPr lang="es-MX" sz="2000" b="1" dirty="0">
              <a:solidFill>
                <a:srgbClr val="7030A0"/>
              </a:solidFill>
              <a:latin typeface="Arial" pitchFamily="34" charset="0"/>
              <a:cs typeface="Arial" pitchFamily="34" charset="0"/>
            </a:endParaRPr>
          </a:p>
        </p:txBody>
      </p:sp>
      <p:sp>
        <p:nvSpPr>
          <p:cNvPr id="7" name="6 Rectángulo"/>
          <p:cNvSpPr/>
          <p:nvPr/>
        </p:nvSpPr>
        <p:spPr>
          <a:xfrm>
            <a:off x="6793586" y="6448032"/>
            <a:ext cx="1278876" cy="307777"/>
          </a:xfrm>
          <a:prstGeom prst="rect">
            <a:avLst/>
          </a:prstGeom>
        </p:spPr>
        <p:txBody>
          <a:bodyPr wrap="none">
            <a:spAutoFit/>
          </a:bodyPr>
          <a:lstStyle/>
          <a:p>
            <a:pPr>
              <a:buNone/>
            </a:pPr>
            <a:r>
              <a:rPr lang="es-MX" sz="1400" b="1" dirty="0" smtClean="0">
                <a:latin typeface="Arial" pitchFamily="34" charset="0"/>
                <a:cs typeface="Arial" pitchFamily="34" charset="0"/>
              </a:rPr>
              <a:t>(ART. 35 Bis)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5786" y="1785926"/>
            <a:ext cx="7390924" cy="4401205"/>
          </a:xfrm>
          <a:prstGeom prst="rect">
            <a:avLst/>
          </a:prstGeom>
          <a:noFill/>
        </p:spPr>
        <p:txBody>
          <a:bodyPr wrap="square" rtlCol="0">
            <a:spAutoFit/>
          </a:bodyPr>
          <a:lstStyle/>
          <a:p>
            <a:pPr algn="just">
              <a:lnSpc>
                <a:spcPct val="150000"/>
              </a:lnSpc>
            </a:pPr>
            <a:r>
              <a:rPr lang="es-MX" sz="1600" dirty="0" smtClean="0">
                <a:latin typeface="Arial" pitchFamily="34" charset="0"/>
                <a:cs typeface="Arial" pitchFamily="34" charset="0"/>
              </a:rPr>
              <a:t>Cuando se considere necesario se podrá revelar la </a:t>
            </a:r>
            <a:r>
              <a:rPr lang="es-MX" sz="1600" b="1" dirty="0" smtClean="0">
                <a:latin typeface="Arial" pitchFamily="34" charset="0"/>
                <a:cs typeface="Arial" pitchFamily="34" charset="0"/>
              </a:rPr>
              <a:t>información </a:t>
            </a:r>
            <a:r>
              <a:rPr lang="es-MX" sz="1600" dirty="0" smtClean="0">
                <a:latin typeface="Arial" pitchFamily="34" charset="0"/>
                <a:cs typeface="Arial" pitchFamily="34" charset="0"/>
              </a:rPr>
              <a:t>financiera de manera </a:t>
            </a:r>
            <a:r>
              <a:rPr lang="es-MX" sz="1600" b="1" dirty="0" smtClean="0">
                <a:latin typeface="Arial" pitchFamily="34" charset="0"/>
                <a:cs typeface="Arial" pitchFamily="34" charset="0"/>
              </a:rPr>
              <a:t>segmentada debido a la diversidad de las actividades y operaciones que se realizan los entes públicos</a:t>
            </a:r>
            <a:r>
              <a:rPr lang="es-MX" sz="1600" dirty="0" smtClean="0">
                <a:latin typeface="Arial" pitchFamily="34" charset="0"/>
                <a:cs typeface="Arial" pitchFamily="34" charset="0"/>
              </a:rPr>
              <a:t>, ya que la misma proporciona información acerca de las diferentes actividades operativas en las cuales participa, de los </a:t>
            </a:r>
            <a:r>
              <a:rPr lang="es-MX" sz="1600" b="1" dirty="0" smtClean="0">
                <a:latin typeface="Arial" pitchFamily="34" charset="0"/>
                <a:cs typeface="Arial" pitchFamily="34" charset="0"/>
              </a:rPr>
              <a:t>productos o servicios que maneja</a:t>
            </a:r>
            <a:r>
              <a:rPr lang="es-MX" sz="1600" dirty="0" smtClean="0">
                <a:latin typeface="Arial" pitchFamily="34" charset="0"/>
                <a:cs typeface="Arial" pitchFamily="34" charset="0"/>
              </a:rPr>
              <a:t>, de las </a:t>
            </a:r>
            <a:r>
              <a:rPr lang="es-MX" sz="1600" b="1" dirty="0" smtClean="0">
                <a:latin typeface="Arial" pitchFamily="34" charset="0"/>
                <a:cs typeface="Arial" pitchFamily="34" charset="0"/>
              </a:rPr>
              <a:t>diferentes áreas geográficas,</a:t>
            </a:r>
            <a:r>
              <a:rPr lang="es-MX" sz="1600" dirty="0" smtClean="0">
                <a:latin typeface="Arial" pitchFamily="34" charset="0"/>
                <a:cs typeface="Arial" pitchFamily="34" charset="0"/>
              </a:rPr>
              <a:t> de los </a:t>
            </a:r>
            <a:r>
              <a:rPr lang="es-MX" sz="1600" b="1" dirty="0" smtClean="0">
                <a:latin typeface="Arial" pitchFamily="34" charset="0"/>
                <a:cs typeface="Arial" pitchFamily="34" charset="0"/>
              </a:rPr>
              <a:t>grupos homogéneos </a:t>
            </a:r>
            <a:r>
              <a:rPr lang="es-MX" sz="1600" dirty="0" smtClean="0">
                <a:latin typeface="Arial" pitchFamily="34" charset="0"/>
                <a:cs typeface="Arial" pitchFamily="34" charset="0"/>
              </a:rPr>
              <a:t>con el objetivo de entender el desempeño del ente, evaluar mejor los riesgos y beneficios del mismo; y entenderlo como un todo y sus partes integrantes.</a:t>
            </a:r>
          </a:p>
          <a:p>
            <a:pPr algn="just">
              <a:lnSpc>
                <a:spcPct val="150000"/>
              </a:lnSpc>
            </a:pPr>
            <a:r>
              <a:rPr lang="es-MX" sz="1600" dirty="0" smtClean="0">
                <a:latin typeface="Arial" pitchFamily="34" charset="0"/>
                <a:cs typeface="Arial" pitchFamily="34" charset="0"/>
              </a:rPr>
              <a:t> </a:t>
            </a:r>
          </a:p>
          <a:p>
            <a:pPr algn="just">
              <a:lnSpc>
                <a:spcPct val="150000"/>
              </a:lnSpc>
            </a:pPr>
            <a:r>
              <a:rPr lang="es-MX" sz="1600" dirty="0" smtClean="0">
                <a:latin typeface="Arial" pitchFamily="34" charset="0"/>
                <a:cs typeface="Arial" pitchFamily="34" charset="0"/>
              </a:rPr>
              <a:t>Consecuentemente, esta información contribuye al análisis más preciso de la situación financiera, grados y fuentes de riesgo.</a:t>
            </a:r>
          </a:p>
          <a:p>
            <a:pPr algn="just"/>
            <a:r>
              <a:rPr lang="es-ES" sz="1600" dirty="0" smtClean="0">
                <a:latin typeface="Arial" pitchFamily="34" charset="0"/>
                <a:cs typeface="Arial" pitchFamily="34" charset="0"/>
              </a:rPr>
              <a:t> </a:t>
            </a:r>
            <a:endParaRPr lang="es-MX" sz="1600"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142984"/>
            <a:ext cx="4429156"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14. Información por Segmentos</a:t>
            </a:r>
            <a:endParaRPr lang="es-MX" sz="2000" dirty="0" smtClean="0">
              <a:latin typeface="Arial" pitchFamily="34" charset="0"/>
              <a:cs typeface="Arial" pitchFamily="34" charset="0"/>
            </a:endParaRPr>
          </a:p>
        </p:txBody>
      </p:sp>
    </p:spTree>
  </p:cSld>
  <p:clrMapOvr>
    <a:masterClrMapping/>
  </p:clrMapOvr>
  <p:transition>
    <p:zoom dir="in"/>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09434" y="1690767"/>
            <a:ext cx="7448714" cy="4108817"/>
          </a:xfrm>
          <a:prstGeom prst="rect">
            <a:avLst/>
          </a:prstGeom>
          <a:noFill/>
        </p:spPr>
        <p:txBody>
          <a:bodyPr wrap="square" rtlCol="0">
            <a:spAutoFit/>
          </a:bodyPr>
          <a:lstStyle/>
          <a:p>
            <a:pPr algn="just">
              <a:lnSpc>
                <a:spcPct val="150000"/>
              </a:lnSpc>
            </a:pPr>
            <a:r>
              <a:rPr lang="es-ES" dirty="0" smtClean="0">
                <a:latin typeface="Arial" pitchFamily="34" charset="0"/>
                <a:cs typeface="Arial" pitchFamily="34" charset="0"/>
              </a:rPr>
              <a:t>El ente público </a:t>
            </a:r>
            <a:r>
              <a:rPr lang="es-ES" b="1" dirty="0" smtClean="0">
                <a:latin typeface="Arial" pitchFamily="34" charset="0"/>
                <a:cs typeface="Arial" pitchFamily="34" charset="0"/>
              </a:rPr>
              <a:t>informará</a:t>
            </a:r>
            <a:r>
              <a:rPr lang="es-ES" dirty="0" smtClean="0">
                <a:latin typeface="Arial" pitchFamily="34" charset="0"/>
                <a:cs typeface="Arial" pitchFamily="34" charset="0"/>
              </a:rPr>
              <a:t> el efecto en sus estados financieros de aquellos </a:t>
            </a:r>
            <a:r>
              <a:rPr lang="es-ES" b="1" dirty="0" smtClean="0">
                <a:latin typeface="Arial" pitchFamily="34" charset="0"/>
                <a:cs typeface="Arial" pitchFamily="34" charset="0"/>
              </a:rPr>
              <a:t>hechos ocurridos en el período posterior al que informa, </a:t>
            </a:r>
            <a:r>
              <a:rPr lang="es-ES" dirty="0" smtClean="0">
                <a:latin typeface="Arial" pitchFamily="34" charset="0"/>
                <a:cs typeface="Arial" pitchFamily="34" charset="0"/>
              </a:rPr>
              <a:t>que proporcionan mayor evidencia sobre eventos </a:t>
            </a:r>
            <a:r>
              <a:rPr lang="es-ES" b="1" dirty="0" smtClean="0">
                <a:latin typeface="Arial" pitchFamily="34" charset="0"/>
                <a:cs typeface="Arial" pitchFamily="34" charset="0"/>
              </a:rPr>
              <a:t>que le afectan económicamente y que no se conocían a la fecha de cierre.</a:t>
            </a:r>
            <a:endParaRPr lang="es-MX" b="1" dirty="0" smtClean="0">
              <a:latin typeface="Arial" pitchFamily="34" charset="0"/>
              <a:cs typeface="Arial" pitchFamily="34" charset="0"/>
            </a:endParaRPr>
          </a:p>
          <a:p>
            <a:pPr algn="just">
              <a:lnSpc>
                <a:spcPct val="150000"/>
              </a:lnSpc>
            </a:pPr>
            <a:r>
              <a:rPr lang="es-ES" dirty="0" smtClean="0">
                <a:latin typeface="Arial" pitchFamily="34" charset="0"/>
                <a:cs typeface="Arial" pitchFamily="34" charset="0"/>
              </a:rPr>
              <a:t> </a:t>
            </a:r>
            <a:endParaRPr lang="es-MX" dirty="0" smtClean="0">
              <a:latin typeface="Arial" pitchFamily="34" charset="0"/>
              <a:cs typeface="Arial" pitchFamily="34" charset="0"/>
            </a:endParaRPr>
          </a:p>
          <a:p>
            <a:pPr marL="342900" indent="-342900" algn="just">
              <a:lnSpc>
                <a:spcPct val="150000"/>
              </a:lnSpc>
            </a:pPr>
            <a:endParaRPr lang="es-MX" dirty="0" smtClean="0">
              <a:latin typeface="Arial" pitchFamily="34" charset="0"/>
              <a:cs typeface="Arial" pitchFamily="34" charset="0"/>
            </a:endParaRPr>
          </a:p>
          <a:p>
            <a:pPr algn="just">
              <a:lnSpc>
                <a:spcPct val="150000"/>
              </a:lnSpc>
            </a:pPr>
            <a:r>
              <a:rPr lang="es-ES" u="sng" dirty="0" smtClean="0">
                <a:latin typeface="Arial" pitchFamily="34" charset="0"/>
                <a:cs typeface="Arial" pitchFamily="34" charset="0"/>
              </a:rPr>
              <a:t>Se debe establecer por escrito que no existen partes relacionadas que pudieran ejercer influencia significativa sobre la toma de decisiones financieras y operativas.</a:t>
            </a:r>
            <a:endParaRPr lang="es-MX" u="sng" dirty="0" smtClean="0">
              <a:latin typeface="Arial" pitchFamily="34" charset="0"/>
              <a:cs typeface="Arial" pitchFamily="34" charset="0"/>
            </a:endParaRPr>
          </a:p>
          <a:p>
            <a:pPr algn="just"/>
            <a:endParaRPr lang="es-MX" dirty="0">
              <a:latin typeface="Arial" pitchFamily="34" charset="0"/>
              <a:cs typeface="Arial" pitchFamily="34" charset="0"/>
            </a:endParaRPr>
          </a:p>
        </p:txBody>
      </p:sp>
      <p:sp>
        <p:nvSpPr>
          <p:cNvPr id="6"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000108"/>
            <a:ext cx="4429156"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buAutoNum type="arabicPeriod" startAt="15"/>
            </a:pPr>
            <a:r>
              <a:rPr lang="es-MX" sz="2000" b="1" dirty="0" smtClean="0">
                <a:latin typeface="Arial" pitchFamily="34" charset="0"/>
                <a:cs typeface="Arial" pitchFamily="34" charset="0"/>
              </a:rPr>
              <a:t>Eventos Posteriores al Cierre</a:t>
            </a:r>
          </a:p>
        </p:txBody>
      </p:sp>
      <p:sp>
        <p:nvSpPr>
          <p:cNvPr id="10" name="9 Rectángulo redondeado"/>
          <p:cNvSpPr/>
          <p:nvPr/>
        </p:nvSpPr>
        <p:spPr>
          <a:xfrm>
            <a:off x="285720" y="3571876"/>
            <a:ext cx="4429156"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just">
              <a:lnSpc>
                <a:spcPct val="150000"/>
              </a:lnSpc>
              <a:buAutoNum type="arabicPeriod" startAt="16"/>
            </a:pPr>
            <a:r>
              <a:rPr lang="es-MX" sz="2000" b="1" dirty="0" smtClean="0">
                <a:latin typeface="Arial" pitchFamily="34" charset="0"/>
                <a:cs typeface="Arial" pitchFamily="34" charset="0"/>
              </a:rPr>
              <a:t>Partes Relacionadas</a:t>
            </a:r>
          </a:p>
        </p:txBody>
      </p:sp>
    </p:spTree>
  </p:cSld>
  <p:clrMapOvr>
    <a:masterClrMapping/>
  </p:clrMapOvr>
  <p:transition>
    <p:pull dir="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09434" y="2085477"/>
            <a:ext cx="7448714" cy="3082319"/>
          </a:xfrm>
          <a:prstGeom prst="rect">
            <a:avLst/>
          </a:prstGeom>
          <a:noFill/>
        </p:spPr>
        <p:txBody>
          <a:bodyPr wrap="square" rtlCol="0">
            <a:spAutoFit/>
          </a:bodyPr>
          <a:lstStyle/>
          <a:p>
            <a:pPr algn="just">
              <a:lnSpc>
                <a:spcPct val="150000"/>
              </a:lnSpc>
            </a:pPr>
            <a:r>
              <a:rPr lang="es-ES" sz="2400" dirty="0" smtClean="0">
                <a:latin typeface="Arial" pitchFamily="34" charset="0"/>
                <a:cs typeface="Arial" pitchFamily="34" charset="0"/>
              </a:rPr>
              <a:t>Los Estados Financieros deberán estar rubricados en cada página de los mismos e incluir al final la siguiente leyenda: </a:t>
            </a:r>
            <a:r>
              <a:rPr lang="es-ES" sz="2000" b="1" dirty="0" smtClean="0">
                <a:latin typeface="Arial" pitchFamily="34" charset="0"/>
                <a:cs typeface="Arial" pitchFamily="34" charset="0"/>
              </a:rPr>
              <a:t>“Bajo protesta de decir verdad declaramos que los Estados Financieros y sus notas, son razonablemente correctos y son responsabilidad del emisor”.</a:t>
            </a:r>
            <a:endParaRPr lang="es-MX" sz="2000" b="1" dirty="0">
              <a:latin typeface="Arial" pitchFamily="34" charset="0"/>
              <a:cs typeface="Arial" pitchFamily="34" charset="0"/>
            </a:endParaRPr>
          </a:p>
        </p:txBody>
      </p:sp>
      <p:sp>
        <p:nvSpPr>
          <p:cNvPr id="6"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000108"/>
            <a:ext cx="7215238" cy="6429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r>
              <a:rPr lang="es-MX" sz="2000" b="1" dirty="0" smtClean="0">
                <a:latin typeface="Arial" pitchFamily="34" charset="0"/>
                <a:cs typeface="Arial" pitchFamily="34" charset="0"/>
              </a:rPr>
              <a:t>17.Responsabilidad Sobre la Presentación Razonable de los Estados Financieros</a:t>
            </a:r>
          </a:p>
        </p:txBody>
      </p:sp>
    </p:spTree>
  </p:cSld>
  <p:clrMapOvr>
    <a:masterClrMapping/>
  </p:clrMapOvr>
  <p:transition>
    <p:zo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72066" y="1143000"/>
            <a:ext cx="3746032" cy="2057400"/>
          </a:xfrm>
        </p:spPr>
        <p:txBody>
          <a:bodyPr>
            <a:normAutofit/>
          </a:bodyPr>
          <a:lstStyle/>
          <a:p>
            <a:pPr algn="ctr"/>
            <a:r>
              <a:rPr lang="es-MX" sz="3600" cap="none"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INFORMACIÓN PRESUPUESTARIA</a:t>
            </a:r>
            <a:endParaRPr lang="es-MX" sz="3600" cap="none"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5" name="4 Marcador de posición de imagen" descr="P.jpg"/>
          <p:cNvPicPr>
            <a:picLocks noGrp="1" noChangeAspect="1"/>
          </p:cNvPicPr>
          <p:nvPr>
            <p:ph type="pic" idx="1"/>
          </p:nvPr>
        </p:nvPicPr>
        <p:blipFill>
          <a:blip r:embed="rId2" cstate="print"/>
          <a:srcRect l="15043" r="15043"/>
          <a:stretch>
            <a:fillRect/>
          </a:stretch>
        </p:blipFill>
        <p:spPr/>
      </p:pic>
    </p:spTree>
  </p:cSld>
  <p:clrMapOvr>
    <a:masterClrMapping/>
  </p:clrMapOvr>
  <p:transition>
    <p:newsflash/>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357158" y="214290"/>
            <a:ext cx="5357850" cy="92869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Información Presupuestaria</a:t>
            </a:r>
            <a:endParaRPr lang="es-MX" sz="3200" b="1" dirty="0"/>
          </a:p>
        </p:txBody>
      </p:sp>
      <p:graphicFrame>
        <p:nvGraphicFramePr>
          <p:cNvPr id="5" name="4 Diagrama"/>
          <p:cNvGraphicFramePr/>
          <p:nvPr/>
        </p:nvGraphicFramePr>
        <p:xfrm>
          <a:off x="2643174" y="4286256"/>
          <a:ext cx="5429288" cy="2571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2 Marcador de contenido"/>
          <p:cNvSpPr>
            <a:spLocks noGrp="1"/>
          </p:cNvSpPr>
          <p:nvPr>
            <p:ph idx="1"/>
          </p:nvPr>
        </p:nvSpPr>
        <p:spPr>
          <a:xfrm>
            <a:off x="357158" y="1357298"/>
            <a:ext cx="7400948" cy="2786082"/>
          </a:xfrm>
        </p:spPr>
        <p:txBody>
          <a:bodyPr>
            <a:normAutofit/>
          </a:bodyPr>
          <a:lstStyle/>
          <a:p>
            <a:pPr algn="just">
              <a:lnSpc>
                <a:spcPct val="150000"/>
              </a:lnSpc>
              <a:buNone/>
            </a:pPr>
            <a:r>
              <a:rPr lang="es-ES" sz="1800" b="1" u="sng" dirty="0" smtClean="0">
                <a:latin typeface="Arial" pitchFamily="34" charset="0"/>
                <a:cs typeface="Arial" pitchFamily="34" charset="0"/>
              </a:rPr>
              <a:t>INGRESOS</a:t>
            </a:r>
          </a:p>
          <a:p>
            <a:pPr marL="0" indent="0" algn="just">
              <a:buNone/>
            </a:pPr>
            <a:r>
              <a:rPr lang="es-ES" sz="1800" dirty="0" smtClean="0">
                <a:latin typeface="Arial" pitchFamily="34" charset="0"/>
                <a:cs typeface="Arial" pitchFamily="34" charset="0"/>
              </a:rPr>
              <a:t>Los informes tienen por finalidad  conocer en forma periódica y confiable el comportamiento de los ingresos públicos.</a:t>
            </a:r>
            <a:endParaRPr lang="es-ES" sz="1800" b="1" u="sng" dirty="0" smtClean="0">
              <a:latin typeface="Arial" pitchFamily="34" charset="0"/>
              <a:cs typeface="Arial" pitchFamily="34" charset="0"/>
            </a:endParaRPr>
          </a:p>
          <a:p>
            <a:pPr algn="just">
              <a:lnSpc>
                <a:spcPct val="150000"/>
              </a:lnSpc>
              <a:buNone/>
            </a:pPr>
            <a:r>
              <a:rPr lang="es-MX" sz="1800" b="1" u="sng" dirty="0" smtClean="0">
                <a:latin typeface="Arial" pitchFamily="34" charset="0"/>
                <a:cs typeface="Arial" pitchFamily="34" charset="0"/>
              </a:rPr>
              <a:t>EGRESOS</a:t>
            </a:r>
          </a:p>
          <a:p>
            <a:pPr marL="0" lvl="0" indent="0" algn="just">
              <a:lnSpc>
                <a:spcPct val="100000"/>
              </a:lnSpc>
              <a:buNone/>
            </a:pPr>
            <a:r>
              <a:rPr lang="es-ES" sz="1800" dirty="0" smtClean="0">
                <a:latin typeface="Arial" pitchFamily="34" charset="0"/>
                <a:cs typeface="Arial" pitchFamily="34" charset="0"/>
              </a:rPr>
              <a:t>En este estado, el usuario identificará de manera detallada el ciclo presupuestal, desde el presupuesto autorizado hasta el pago de las operaciones.</a:t>
            </a:r>
            <a:endParaRPr lang="es-MX" sz="1800" dirty="0" smtClean="0"/>
          </a:p>
          <a:p>
            <a:pPr algn="just">
              <a:buNone/>
            </a:pPr>
            <a:endParaRPr lang="es-MX" sz="1800" dirty="0">
              <a:latin typeface="Arial" pitchFamily="34" charset="0"/>
              <a:cs typeface="Arial" pitchFamily="34" charset="0"/>
            </a:endParaRPr>
          </a:p>
        </p:txBody>
      </p:sp>
    </p:spTree>
  </p:cSld>
  <p:clrMapOvr>
    <a:masterClrMapping/>
  </p:clrMapOvr>
  <p:transition>
    <p:zoom dir="in"/>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500034" y="571504"/>
          <a:ext cx="7143800" cy="6500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42" name="Picture 2"/>
          <p:cNvPicPr>
            <a:picLocks noChangeAspect="1" noChangeArrowheads="1"/>
          </p:cNvPicPr>
          <p:nvPr/>
        </p:nvPicPr>
        <p:blipFill>
          <a:blip r:embed="rId2" cstate="print"/>
          <a:srcRect b="57258"/>
          <a:stretch>
            <a:fillRect/>
          </a:stretch>
        </p:blipFill>
        <p:spPr bwMode="auto">
          <a:xfrm>
            <a:off x="0" y="285728"/>
            <a:ext cx="8929718" cy="6572272"/>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42" name="Picture 2"/>
          <p:cNvPicPr>
            <a:picLocks noChangeAspect="1" noChangeArrowheads="1"/>
          </p:cNvPicPr>
          <p:nvPr/>
        </p:nvPicPr>
        <p:blipFill>
          <a:blip r:embed="rId2" cstate="print"/>
          <a:srcRect t="42742"/>
          <a:stretch>
            <a:fillRect/>
          </a:stretch>
        </p:blipFill>
        <p:spPr bwMode="auto">
          <a:xfrm>
            <a:off x="0" y="214290"/>
            <a:ext cx="9144000" cy="6643710"/>
          </a:xfrm>
          <a:prstGeom prst="rect">
            <a:avLst/>
          </a:prstGeom>
          <a:noFill/>
          <a:ln w="9525">
            <a:noFill/>
            <a:miter lim="800000"/>
            <a:headEnd/>
            <a:tailEnd/>
          </a:ln>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1071546"/>
            <a:ext cx="7215238" cy="5793894"/>
          </a:xfrm>
          <a:prstGeom prst="rect">
            <a:avLst/>
          </a:prstGeom>
        </p:spPr>
        <p:txBody>
          <a:bodyPr wrap="square">
            <a:spAutoFit/>
          </a:bodyPr>
          <a:lstStyle/>
          <a:p>
            <a:pPr marL="358775" indent="-358775" algn="just">
              <a:lnSpc>
                <a:spcPct val="150000"/>
              </a:lnSpc>
              <a:buFont typeface="Wingdings" pitchFamily="2" charset="2"/>
              <a:buChar char="q"/>
            </a:pPr>
            <a:r>
              <a:rPr lang="es-MX" sz="1900" dirty="0" smtClean="0">
                <a:latin typeface="Arial" pitchFamily="34" charset="0"/>
                <a:cs typeface="Arial" pitchFamily="34" charset="0"/>
              </a:rPr>
              <a:t>En  el  primer  apartado  del  formato  se  deberán  presentar  los  ingresos  clasificados  conforme  al Clasificador por Rubro de Ingresos aprobado por el CONAC.</a:t>
            </a:r>
          </a:p>
          <a:p>
            <a:pPr marL="358775" indent="-358775" algn="just">
              <a:lnSpc>
                <a:spcPct val="150000"/>
              </a:lnSpc>
              <a:buFont typeface="Wingdings" pitchFamily="2" charset="2"/>
              <a:buChar char="q"/>
            </a:pPr>
            <a:endParaRPr lang="es-MX" sz="1900" dirty="0" smtClean="0">
              <a:latin typeface="Arial" pitchFamily="34" charset="0"/>
              <a:cs typeface="Arial" pitchFamily="34" charset="0"/>
            </a:endParaRPr>
          </a:p>
          <a:p>
            <a:pPr marL="358775" indent="-358775" algn="just">
              <a:lnSpc>
                <a:spcPct val="150000"/>
              </a:lnSpc>
              <a:buFont typeface="Wingdings" pitchFamily="2" charset="2"/>
              <a:buChar char="q"/>
            </a:pPr>
            <a:r>
              <a:rPr lang="es-MX" sz="1900" dirty="0" smtClean="0">
                <a:latin typeface="Arial" pitchFamily="34" charset="0"/>
                <a:cs typeface="Arial" pitchFamily="34" charset="0"/>
              </a:rPr>
              <a:t>En  el  segundo  apartado  del  formato  se  deberán  presentar  los  ingresos  clasificados  de acuerdo a la identificación de los  ingresos del Gobierno, a los ingresos de Organismos y Empresas y a los ingresos derivados de financiamiento.</a:t>
            </a:r>
          </a:p>
          <a:p>
            <a:pPr marL="358775" indent="-358775" algn="just">
              <a:lnSpc>
                <a:spcPct val="150000"/>
              </a:lnSpc>
              <a:buFont typeface="Wingdings" pitchFamily="2" charset="2"/>
              <a:buChar char="q"/>
            </a:pPr>
            <a:endParaRPr lang="es-MX" sz="1900" dirty="0" smtClean="0">
              <a:latin typeface="Arial" pitchFamily="34" charset="0"/>
              <a:cs typeface="Arial" pitchFamily="34" charset="0"/>
            </a:endParaRPr>
          </a:p>
          <a:p>
            <a:pPr marL="358775" indent="-358775" algn="just">
              <a:lnSpc>
                <a:spcPct val="150000"/>
              </a:lnSpc>
              <a:buFont typeface="Wingdings" pitchFamily="2" charset="2"/>
              <a:buChar char="q"/>
            </a:pPr>
            <a:r>
              <a:rPr lang="es-MX" sz="1900" dirty="0" smtClean="0">
                <a:latin typeface="Arial" pitchFamily="34" charset="0"/>
                <a:cs typeface="Arial" pitchFamily="34" charset="0"/>
              </a:rPr>
              <a:t>Los  ingresos  excedentes  se  presentan  cuando  la  diferencia  del  presupuesto  recaudado menos el presupuesto estimado arroje una variación positiva.</a:t>
            </a:r>
            <a:endParaRPr lang="es-MX" sz="1900" dirty="0">
              <a:latin typeface="Arial" pitchFamily="34" charset="0"/>
              <a:cs typeface="Arial" pitchFamily="34" charset="0"/>
            </a:endParaRPr>
          </a:p>
        </p:txBody>
      </p:sp>
      <p:sp>
        <p:nvSpPr>
          <p:cNvPr id="5" name="4 Rectángulo"/>
          <p:cNvSpPr/>
          <p:nvPr/>
        </p:nvSpPr>
        <p:spPr>
          <a:xfrm>
            <a:off x="500034" y="428604"/>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85720" y="1285861"/>
            <a:ext cx="7858180" cy="5078313"/>
          </a:xfrm>
          <a:prstGeom prst="rect">
            <a:avLst/>
          </a:prstGeom>
          <a:noFill/>
        </p:spPr>
        <p:txBody>
          <a:bodyPr wrap="square" rtlCol="0">
            <a:spAutoFit/>
          </a:bodyPr>
          <a:lstStyle/>
          <a:p>
            <a:pPr marL="342900" indent="-342900">
              <a:lnSpc>
                <a:spcPct val="150000"/>
              </a:lnSpc>
              <a:buFont typeface="+mj-lt"/>
              <a:buAutoNum type="arabicPeriod"/>
            </a:pPr>
            <a:r>
              <a:rPr lang="es-ES" dirty="0" smtClean="0">
                <a:latin typeface="Arial" pitchFamily="34" charset="0"/>
                <a:cs typeface="Arial" pitchFamily="34" charset="0"/>
              </a:rPr>
              <a:t>Estado sobre el ejercicio de los Ingresos por Ente Público/ Rubro;</a:t>
            </a:r>
          </a:p>
          <a:p>
            <a:pPr marL="342900" indent="-342900">
              <a:lnSpc>
                <a:spcPct val="150000"/>
              </a:lnSpc>
              <a:buFont typeface="+mj-lt"/>
              <a:buAutoNum type="arabicPeriod"/>
            </a:pPr>
            <a:r>
              <a:rPr lang="es-ES" dirty="0" smtClean="0">
                <a:latin typeface="Arial" pitchFamily="34" charset="0"/>
                <a:cs typeface="Arial" pitchFamily="34" charset="0"/>
              </a:rPr>
              <a:t>Estado sobre el ejercicio de los Ingresos por Ente Público/ Rubro/Tipo;</a:t>
            </a:r>
            <a:endParaRPr lang="es-MX" dirty="0" smtClean="0">
              <a:latin typeface="Arial" pitchFamily="34" charset="0"/>
              <a:cs typeface="Arial" pitchFamily="34" charset="0"/>
            </a:endParaRPr>
          </a:p>
          <a:p>
            <a:pPr marL="342900" indent="-342900">
              <a:lnSpc>
                <a:spcPct val="150000"/>
              </a:lnSpc>
              <a:buFont typeface="+mj-lt"/>
              <a:buAutoNum type="arabicPeriod"/>
            </a:pPr>
            <a:r>
              <a:rPr lang="es-ES" dirty="0" smtClean="0">
                <a:latin typeface="Arial" pitchFamily="34" charset="0"/>
                <a:cs typeface="Arial" pitchFamily="34" charset="0"/>
              </a:rPr>
              <a:t>Estado sobre el ejercicio de los Ingresos por Ente Público/ Rubro/Tipo/Clase;</a:t>
            </a:r>
            <a:endParaRPr lang="es-MX" dirty="0" smtClean="0">
              <a:latin typeface="Arial" pitchFamily="34" charset="0"/>
              <a:cs typeface="Arial" pitchFamily="34" charset="0"/>
            </a:endParaRPr>
          </a:p>
          <a:p>
            <a:pPr marL="342900" indent="-342900">
              <a:lnSpc>
                <a:spcPct val="150000"/>
              </a:lnSpc>
              <a:buFont typeface="+mj-lt"/>
              <a:buAutoNum type="arabicPeriod"/>
            </a:pPr>
            <a:r>
              <a:rPr lang="es-ES" dirty="0" smtClean="0">
                <a:latin typeface="Arial" pitchFamily="34" charset="0"/>
                <a:cs typeface="Arial" pitchFamily="34" charset="0"/>
              </a:rPr>
              <a:t>Estado sobre el ejercicio de los Ingresos por Ente Público/Área administrativa recaudadora /Rubro /Tipo/Clase/Concepto;</a:t>
            </a:r>
            <a:endParaRPr lang="es-MX" dirty="0" smtClean="0">
              <a:latin typeface="Arial" pitchFamily="34" charset="0"/>
              <a:cs typeface="Arial" pitchFamily="34" charset="0"/>
            </a:endParaRPr>
          </a:p>
          <a:p>
            <a:pPr marL="342900" indent="-342900">
              <a:lnSpc>
                <a:spcPct val="150000"/>
              </a:lnSpc>
              <a:buFont typeface="+mj-lt"/>
              <a:buAutoNum type="arabicPeriod"/>
              <a:tabLst>
                <a:tab pos="273050" algn="l"/>
              </a:tabLst>
            </a:pPr>
            <a:r>
              <a:rPr lang="es-ES" dirty="0" smtClean="0">
                <a:latin typeface="Arial" pitchFamily="34" charset="0"/>
                <a:cs typeface="Arial" pitchFamily="34" charset="0"/>
              </a:rPr>
              <a:t>Estado sobre el ejercicio de los Ingresos por Ente Público/ Clasificación Económica/Rubro /Tipo;</a:t>
            </a:r>
            <a:endParaRPr lang="es-MX" dirty="0" smtClean="0">
              <a:latin typeface="Arial" pitchFamily="34" charset="0"/>
              <a:cs typeface="Arial" pitchFamily="34" charset="0"/>
            </a:endParaRPr>
          </a:p>
          <a:p>
            <a:pPr marL="342900" indent="-342900">
              <a:lnSpc>
                <a:spcPct val="150000"/>
              </a:lnSpc>
              <a:buFont typeface="+mj-lt"/>
              <a:buAutoNum type="arabicPeriod"/>
            </a:pPr>
            <a:r>
              <a:rPr lang="es-ES" dirty="0" smtClean="0">
                <a:latin typeface="Arial" pitchFamily="34" charset="0"/>
                <a:cs typeface="Arial" pitchFamily="34" charset="0"/>
              </a:rPr>
              <a:t>Estado sobre el ejercicio de los Ingresos por Ente Público/ Clasificación Económica/Rubro /Tipo/Clase; y</a:t>
            </a:r>
            <a:endParaRPr lang="es-MX" dirty="0" smtClean="0">
              <a:latin typeface="Arial" pitchFamily="34" charset="0"/>
              <a:cs typeface="Arial" pitchFamily="34" charset="0"/>
            </a:endParaRPr>
          </a:p>
          <a:p>
            <a:pPr marL="342900" indent="-342900">
              <a:lnSpc>
                <a:spcPct val="150000"/>
              </a:lnSpc>
              <a:buFont typeface="+mj-lt"/>
              <a:buAutoNum type="arabicPeriod"/>
            </a:pPr>
            <a:r>
              <a:rPr lang="es-ES" dirty="0" smtClean="0">
                <a:latin typeface="Arial" pitchFamily="34" charset="0"/>
                <a:cs typeface="Arial" pitchFamily="34" charset="0"/>
              </a:rPr>
              <a:t>Estado sobre el ejercicio de los Ingresos por Ente Público/ Clasificación Económica/Rubro /Tipo/Clase/Concepto.</a:t>
            </a:r>
            <a:endParaRPr lang="es-MX" sz="1600" dirty="0">
              <a:latin typeface="Arial" pitchFamily="34" charset="0"/>
              <a:cs typeface="Arial" pitchFamily="34" charset="0"/>
            </a:endParaRPr>
          </a:p>
        </p:txBody>
      </p:sp>
      <p:sp>
        <p:nvSpPr>
          <p:cNvPr id="5" name="3 CuadroTexto"/>
          <p:cNvSpPr txBox="1">
            <a:spLocks noChangeArrowheads="1"/>
          </p:cNvSpPr>
          <p:nvPr/>
        </p:nvSpPr>
        <p:spPr bwMode="auto">
          <a:xfrm>
            <a:off x="285720" y="285728"/>
            <a:ext cx="4857784" cy="83099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r>
              <a:rPr lang="es-ES" sz="2400" b="1" dirty="0" smtClean="0">
                <a:latin typeface="Arial" pitchFamily="34" charset="0"/>
                <a:cs typeface="Arial" pitchFamily="34" charset="0"/>
              </a:rPr>
              <a:t>Estados sobre el Ejercicio de la Ley de Ingresos:</a:t>
            </a:r>
            <a:endParaRPr lang="es-MX" sz="2400" b="1" dirty="0" smtClean="0">
              <a:latin typeface="Arial" pitchFamily="34" charset="0"/>
              <a:cs typeface="Arial" pitchFamily="34" charset="0"/>
            </a:endParaRPr>
          </a:p>
        </p:txBody>
      </p:sp>
      <p:cxnSp>
        <p:nvCxnSpPr>
          <p:cNvPr id="7" name="6 Conector recto"/>
          <p:cNvCxnSpPr/>
          <p:nvPr/>
        </p:nvCxnSpPr>
        <p:spPr>
          <a:xfrm>
            <a:off x="395536" y="1340768"/>
            <a:ext cx="7105422" cy="516006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rot="10800000" flipV="1">
            <a:off x="642910" y="1484784"/>
            <a:ext cx="6953426" cy="4944612"/>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714488"/>
            <a:ext cx="7358114" cy="3571900"/>
          </a:xfrm>
        </p:spPr>
        <p:txBody>
          <a:bodyPr>
            <a:noAutofit/>
          </a:bodyPr>
          <a:lstStyle/>
          <a:p>
            <a:pPr marL="0" indent="0" algn="just">
              <a:lnSpc>
                <a:spcPct val="150000"/>
              </a:lnSpc>
              <a:buNone/>
            </a:pPr>
            <a:r>
              <a:rPr lang="es-MX" sz="1800" b="1" dirty="0" smtClean="0">
                <a:latin typeface="Arial" pitchFamily="34" charset="0"/>
                <a:cs typeface="Arial" pitchFamily="34" charset="0"/>
              </a:rPr>
              <a:t>Revisar y fiscalizar la cuenta pública del ejercicio fiscal que le presenten:</a:t>
            </a:r>
          </a:p>
          <a:p>
            <a:pPr marL="358775" indent="-358775" algn="just">
              <a:lnSpc>
                <a:spcPct val="150000"/>
              </a:lnSpc>
              <a:buFont typeface="Wingdings" pitchFamily="2" charset="2"/>
              <a:buChar char="q"/>
            </a:pPr>
            <a:r>
              <a:rPr lang="es-MX" sz="1800" dirty="0" smtClean="0">
                <a:latin typeface="Arial" pitchFamily="34" charset="0"/>
                <a:cs typeface="Arial" pitchFamily="34" charset="0"/>
              </a:rPr>
              <a:t>Los Poderes del Estado, </a:t>
            </a:r>
          </a:p>
          <a:p>
            <a:pPr marL="358775" indent="-358775" algn="just">
              <a:lnSpc>
                <a:spcPct val="150000"/>
              </a:lnSpc>
              <a:buFont typeface="Wingdings" pitchFamily="2" charset="2"/>
              <a:buChar char="q"/>
            </a:pPr>
            <a:r>
              <a:rPr lang="es-MX" sz="1800" dirty="0" smtClean="0">
                <a:latin typeface="Arial" pitchFamily="34" charset="0"/>
                <a:cs typeface="Arial" pitchFamily="34" charset="0"/>
              </a:rPr>
              <a:t>Los Ayuntamientos, </a:t>
            </a:r>
          </a:p>
          <a:p>
            <a:pPr marL="358775" indent="-358775" algn="just">
              <a:lnSpc>
                <a:spcPct val="150000"/>
              </a:lnSpc>
              <a:buFont typeface="Wingdings" pitchFamily="2" charset="2"/>
              <a:buChar char="q"/>
            </a:pPr>
            <a:r>
              <a:rPr lang="es-MX" sz="1800" dirty="0" smtClean="0">
                <a:latin typeface="Arial" pitchFamily="34" charset="0"/>
                <a:cs typeface="Arial" pitchFamily="34" charset="0"/>
              </a:rPr>
              <a:t>Organismos e instituciones descentralizados, estatales y municipales, </a:t>
            </a:r>
          </a:p>
          <a:p>
            <a:pPr marL="358775" indent="-358775" algn="just">
              <a:lnSpc>
                <a:spcPct val="150000"/>
              </a:lnSpc>
              <a:buFont typeface="Wingdings" pitchFamily="2" charset="2"/>
              <a:buChar char="q"/>
            </a:pPr>
            <a:r>
              <a:rPr lang="es-MX" sz="1800" dirty="0" smtClean="0">
                <a:latin typeface="Arial" pitchFamily="34" charset="0"/>
                <a:cs typeface="Arial" pitchFamily="34" charset="0"/>
              </a:rPr>
              <a:t>Empresas de participación estatal, organismos públicos autónomos, fideicomisos pertenecientes a la Administración Pública Descentralizada del Gobierno del Estado y Ayuntamientos;</a:t>
            </a:r>
          </a:p>
          <a:p>
            <a:pPr marL="358775" indent="-358775" algn="just">
              <a:lnSpc>
                <a:spcPct val="150000"/>
              </a:lnSpc>
              <a:buFont typeface="Wingdings" pitchFamily="2" charset="2"/>
              <a:buChar char="q"/>
            </a:pPr>
            <a:r>
              <a:rPr lang="es-MX" sz="1800" dirty="0" smtClean="0">
                <a:latin typeface="Arial" pitchFamily="34" charset="0"/>
                <a:cs typeface="Arial" pitchFamily="34" charset="0"/>
              </a:rPr>
              <a:t>Demás entidades, personas físicas y morales que administren, custodien y ejerzan recursos públicos.</a:t>
            </a:r>
          </a:p>
          <a:p>
            <a:pPr>
              <a:lnSpc>
                <a:spcPct val="150000"/>
              </a:lnSpc>
            </a:pPr>
            <a:endParaRPr lang="es-MX" sz="1800" dirty="0" smtClean="0">
              <a:latin typeface="Arial" pitchFamily="34" charset="0"/>
              <a:cs typeface="Arial" pitchFamily="34" charset="0"/>
            </a:endParaRPr>
          </a:p>
          <a:p>
            <a:pPr marL="998982" lvl="2" indent="-514350">
              <a:lnSpc>
                <a:spcPct val="150000"/>
              </a:lnSpc>
              <a:buClr>
                <a:srgbClr val="7030A0"/>
              </a:buClr>
              <a:buSzPct val="150000"/>
              <a:buFont typeface="+mj-lt"/>
              <a:buAutoNum type="romanUcPeriod" startAt="4"/>
            </a:pPr>
            <a:endParaRPr lang="es-MX" sz="1800" dirty="0" smtClean="0">
              <a:latin typeface="Arial" pitchFamily="34" charset="0"/>
              <a:cs typeface="Arial" pitchFamily="34" charset="0"/>
            </a:endParaRPr>
          </a:p>
        </p:txBody>
      </p:sp>
      <p:sp>
        <p:nvSpPr>
          <p:cNvPr id="4" name="3 Rectángulo redondeado"/>
          <p:cNvSpPr/>
          <p:nvPr/>
        </p:nvSpPr>
        <p:spPr>
          <a:xfrm>
            <a:off x="500034" y="357166"/>
            <a:ext cx="535785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400" b="1" dirty="0" smtClean="0"/>
              <a:t>Constitución Política del Estado de Colima</a:t>
            </a:r>
            <a:endParaRPr lang="es-MX" sz="2400" b="1" dirty="0"/>
          </a:p>
        </p:txBody>
      </p:sp>
      <p:sp>
        <p:nvSpPr>
          <p:cNvPr id="5" name="4 CuadroTexto"/>
          <p:cNvSpPr txBox="1"/>
          <p:nvPr/>
        </p:nvSpPr>
        <p:spPr>
          <a:xfrm>
            <a:off x="428596" y="1214422"/>
            <a:ext cx="7572428" cy="400110"/>
          </a:xfrm>
          <a:prstGeom prst="rect">
            <a:avLst/>
          </a:prstGeom>
          <a:noFill/>
        </p:spPr>
        <p:txBody>
          <a:bodyPr wrap="square" rtlCol="0">
            <a:spAutoFit/>
          </a:bodyPr>
          <a:lstStyle/>
          <a:p>
            <a:pPr lvl="0"/>
            <a:r>
              <a:rPr lang="es-ES_tradnl" sz="2000" b="1" dirty="0" smtClean="0">
                <a:solidFill>
                  <a:srgbClr val="7030A0"/>
                </a:solidFill>
                <a:latin typeface="Arial" pitchFamily="34" charset="0"/>
                <a:cs typeface="Arial" pitchFamily="34" charset="0"/>
              </a:rPr>
              <a:t>Facultad </a:t>
            </a:r>
            <a:r>
              <a:rPr lang="es-ES_tradnl" sz="2000" b="1" dirty="0">
                <a:solidFill>
                  <a:srgbClr val="7030A0"/>
                </a:solidFill>
                <a:latin typeface="Arial" pitchFamily="34" charset="0"/>
                <a:cs typeface="Arial" pitchFamily="34" charset="0"/>
              </a:rPr>
              <a:t>del Congreso: </a:t>
            </a:r>
            <a:endParaRPr lang="es-MX" sz="2000" b="1" dirty="0">
              <a:solidFill>
                <a:srgbClr val="7030A0"/>
              </a:solidFill>
              <a:latin typeface="Arial" pitchFamily="34" charset="0"/>
              <a:cs typeface="Arial" pitchFamily="34" charset="0"/>
            </a:endParaRPr>
          </a:p>
        </p:txBody>
      </p:sp>
      <p:sp>
        <p:nvSpPr>
          <p:cNvPr id="6" name="5 Rectángulo"/>
          <p:cNvSpPr/>
          <p:nvPr/>
        </p:nvSpPr>
        <p:spPr>
          <a:xfrm>
            <a:off x="7124975" y="6478809"/>
            <a:ext cx="1090363" cy="307777"/>
          </a:xfrm>
          <a:prstGeom prst="rect">
            <a:avLst/>
          </a:prstGeom>
        </p:spPr>
        <p:txBody>
          <a:bodyPr wrap="none">
            <a:spAutoFit/>
          </a:bodyPr>
          <a:lstStyle/>
          <a:p>
            <a:r>
              <a:rPr lang="es-ES_tradnl" sz="1400" b="1" dirty="0" smtClean="0">
                <a:latin typeface="Arial" pitchFamily="34" charset="0"/>
                <a:cs typeface="Arial" pitchFamily="34" charset="0"/>
              </a:rPr>
              <a:t>(Art 33-XI)</a:t>
            </a:r>
            <a:r>
              <a:rPr lang="es-ES_tradnl" sz="1400" dirty="0" smtClean="0">
                <a:latin typeface="Arial" pitchFamily="34" charset="0"/>
                <a:cs typeface="Arial" pitchFamily="34" charset="0"/>
              </a:rPr>
              <a:t> </a:t>
            </a:r>
            <a:endParaRPr lang="es-MX" sz="1400" dirty="0"/>
          </a:p>
        </p:txBody>
      </p:sp>
    </p:spTree>
  </p:cSld>
  <p:clrMapOvr>
    <a:masterClrMapping/>
  </p:clrMapOvr>
  <p:transition>
    <p:pull dir="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214282" y="857232"/>
          <a:ext cx="7715304"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Marcador de contenido" descr="Logo_5 (1).gif"/>
          <p:cNvPicPr>
            <a:picLocks noChangeAspect="1"/>
          </p:cNvPicPr>
          <p:nvPr/>
        </p:nvPicPr>
        <p:blipFill>
          <a:blip r:embed="rId7" cstate="print"/>
          <a:stretch>
            <a:fillRect/>
          </a:stretch>
        </p:blipFill>
        <p:spPr>
          <a:xfrm>
            <a:off x="6207136" y="214290"/>
            <a:ext cx="1651012" cy="571504"/>
          </a:xfrm>
          <a:prstGeom prst="rect">
            <a:avLst/>
          </a:prstGeom>
        </p:spPr>
      </p:pic>
    </p:spTree>
  </p:cSld>
  <p:clrMapOvr>
    <a:masterClrMapping/>
  </p:clrMapOvr>
  <p:transition>
    <p:pull dir="u"/>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a:spLocks noChangeArrowheads="1"/>
          </p:cNvSpPr>
          <p:nvPr/>
        </p:nvSpPr>
        <p:spPr bwMode="auto">
          <a:xfrm>
            <a:off x="428596" y="357166"/>
            <a:ext cx="4786346" cy="461665"/>
          </a:xfrm>
          <a:prstGeom prst="rect">
            <a:avLst/>
          </a:prstGeom>
          <a:solidFill>
            <a:srgbClr val="92D05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a:spAutoFit/>
          </a:bodyPr>
          <a:lstStyle/>
          <a:p>
            <a:r>
              <a:rPr lang="es-MX" sz="2400" b="1" dirty="0" smtClean="0">
                <a:latin typeface="Arial" pitchFamily="34" charset="0"/>
                <a:cs typeface="Arial" pitchFamily="34" charset="0"/>
              </a:rPr>
              <a:t>Estados e informes agregados</a:t>
            </a:r>
          </a:p>
        </p:txBody>
      </p:sp>
      <p:sp>
        <p:nvSpPr>
          <p:cNvPr id="5" name="4 CuadroTexto"/>
          <p:cNvSpPr txBox="1">
            <a:spLocks noChangeArrowheads="1"/>
          </p:cNvSpPr>
          <p:nvPr/>
        </p:nvSpPr>
        <p:spPr bwMode="auto">
          <a:xfrm>
            <a:off x="428596" y="928670"/>
            <a:ext cx="7429552" cy="1131848"/>
          </a:xfrm>
          <a:prstGeom prst="rect">
            <a:avLst/>
          </a:prstGeom>
          <a:noFill/>
          <a:ln w="9525">
            <a:noFill/>
            <a:miter lim="800000"/>
            <a:headEnd/>
            <a:tailEnd/>
          </a:ln>
        </p:spPr>
        <p:txBody>
          <a:bodyPr wrap="square">
            <a:spAutoFit/>
          </a:bodyPr>
          <a:lstStyle/>
          <a:p>
            <a:pPr>
              <a:lnSpc>
                <a:spcPct val="150000"/>
              </a:lnSpc>
            </a:pPr>
            <a:r>
              <a:rPr lang="es-ES" sz="2400" dirty="0" smtClean="0">
                <a:latin typeface="Arial" pitchFamily="34" charset="0"/>
                <a:cs typeface="Arial" pitchFamily="34" charset="0"/>
              </a:rPr>
              <a:t>La clasificación de la información presupuestaria a generar será al menos la siguiente:</a:t>
            </a:r>
            <a:endParaRPr lang="es-MX" sz="2000" dirty="0" smtClean="0">
              <a:latin typeface="Arial" pitchFamily="34" charset="0"/>
              <a:cs typeface="Arial" pitchFamily="34" charset="0"/>
            </a:endParaRPr>
          </a:p>
        </p:txBody>
      </p:sp>
      <p:graphicFrame>
        <p:nvGraphicFramePr>
          <p:cNvPr id="8" name="7 Diagrama"/>
          <p:cNvGraphicFramePr/>
          <p:nvPr/>
        </p:nvGraphicFramePr>
        <p:xfrm>
          <a:off x="857224" y="2643182"/>
          <a:ext cx="6715172" cy="3921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4866" name="Picture 2"/>
          <p:cNvPicPr>
            <a:picLocks noChangeAspect="1" noChangeArrowheads="1"/>
          </p:cNvPicPr>
          <p:nvPr/>
        </p:nvPicPr>
        <p:blipFill>
          <a:blip r:embed="rId2" cstate="print"/>
          <a:srcRect/>
          <a:stretch>
            <a:fillRect/>
          </a:stretch>
        </p:blipFill>
        <p:spPr bwMode="auto">
          <a:xfrm>
            <a:off x="214282" y="0"/>
            <a:ext cx="8786874" cy="7000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2" cstate="print"/>
          <a:srcRect/>
          <a:stretch>
            <a:fillRect/>
          </a:stretch>
        </p:blipFill>
        <p:spPr bwMode="auto">
          <a:xfrm>
            <a:off x="71438" y="0"/>
            <a:ext cx="8929718" cy="7000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1071546"/>
            <a:ext cx="7215238" cy="4916731"/>
          </a:xfrm>
          <a:prstGeom prst="rect">
            <a:avLst/>
          </a:prstGeom>
        </p:spPr>
        <p:txBody>
          <a:bodyPr wrap="square">
            <a:spAutoFit/>
          </a:bodyPr>
          <a:lstStyle/>
          <a:p>
            <a:pPr marL="358775" indent="-358775" algn="just">
              <a:lnSpc>
                <a:spcPct val="150000"/>
              </a:lnSpc>
              <a:buFont typeface="Wingdings" pitchFamily="2" charset="2"/>
              <a:buChar char="q"/>
            </a:pPr>
            <a:r>
              <a:rPr lang="es-MX" sz="1900" dirty="0" smtClean="0">
                <a:latin typeface="Arial" pitchFamily="34" charset="0"/>
                <a:cs typeface="Arial" pitchFamily="34" charset="0"/>
              </a:rPr>
              <a:t>Para el llenado de este formato se debe utilizar  a nivel de  Capítulo  y Concepto el Clasificador por Objeto del Gasto aprobado por el CONAC.</a:t>
            </a:r>
          </a:p>
          <a:p>
            <a:pPr marL="358775" indent="-358775" algn="just">
              <a:lnSpc>
                <a:spcPct val="150000"/>
              </a:lnSpc>
              <a:buFont typeface="Wingdings" pitchFamily="2" charset="2"/>
              <a:buChar char="q"/>
            </a:pPr>
            <a:endParaRPr lang="es-MX" sz="1900" dirty="0" smtClean="0">
              <a:latin typeface="Arial" pitchFamily="34" charset="0"/>
              <a:cs typeface="Arial" pitchFamily="34" charset="0"/>
            </a:endParaRPr>
          </a:p>
          <a:p>
            <a:pPr marL="358775" indent="-358775" algn="just">
              <a:lnSpc>
                <a:spcPct val="150000"/>
              </a:lnSpc>
              <a:buFont typeface="Wingdings" pitchFamily="2" charset="2"/>
              <a:buChar char="q"/>
            </a:pPr>
            <a:r>
              <a:rPr lang="es-MX" sz="1900" dirty="0" smtClean="0">
                <a:latin typeface="Arial" pitchFamily="34" charset="0"/>
                <a:cs typeface="Arial" pitchFamily="34" charset="0"/>
              </a:rPr>
              <a:t>Verificar que la sumatoria de las columnas correspondientes  al Presupuesto de Egresos  Aprobado, Modificado, Devengado, Pagado y la correspondiente al Subejercicio coincida con la sumatoria de las columnas  correspondientes  a  la  Clasificación  Económica  (por  Tipo  de  Gasto),  a  la  Clasificación Administrativa, a la Clasificación Funcional y al Gasto por Categoría Programática.</a:t>
            </a:r>
            <a:endParaRPr lang="es-MX" sz="1900" dirty="0">
              <a:latin typeface="Arial" pitchFamily="34" charset="0"/>
              <a:cs typeface="Arial" pitchFamily="34" charset="0"/>
            </a:endParaRPr>
          </a:p>
        </p:txBody>
      </p:sp>
      <p:sp>
        <p:nvSpPr>
          <p:cNvPr id="5" name="4 Rectángulo"/>
          <p:cNvSpPr/>
          <p:nvPr/>
        </p:nvSpPr>
        <p:spPr>
          <a:xfrm>
            <a:off x="500034" y="428604"/>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
        <p:nvSpPr>
          <p:cNvPr id="6" name="5 Flecha derecha">
            <a:hlinkClick r:id="rId2" action="ppaction://hlinkpres?slideindex=90&amp;slidetitle=Diapositiva 90"/>
          </p:cNvPr>
          <p:cNvSpPr/>
          <p:nvPr/>
        </p:nvSpPr>
        <p:spPr>
          <a:xfrm>
            <a:off x="7429520" y="6215082"/>
            <a:ext cx="549780"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714356"/>
            <a:ext cx="8858280" cy="4357718"/>
          </a:xfrm>
          <a:prstGeom prst="rect">
            <a:avLst/>
          </a:prstGeom>
          <a:noFill/>
          <a:ln w="9525">
            <a:noFill/>
            <a:miter lim="800000"/>
            <a:headEnd/>
            <a:tailEnd/>
          </a:ln>
          <a:effectLst/>
        </p:spPr>
      </p:pic>
    </p:spTree>
  </p:cSld>
  <p:clrMapOvr>
    <a:masterClrMapping/>
  </p:clrMapOvr>
  <p:transition>
    <p:split orient="ver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1128265"/>
            <a:ext cx="7215238" cy="5793894"/>
          </a:xfrm>
          <a:prstGeom prst="rect">
            <a:avLst/>
          </a:prstGeom>
        </p:spPr>
        <p:txBody>
          <a:bodyPr wrap="square">
            <a:spAutoFit/>
          </a:bodyPr>
          <a:lstStyle/>
          <a:p>
            <a:pPr marL="358775" indent="-358775" algn="just">
              <a:lnSpc>
                <a:spcPct val="150000"/>
              </a:lnSpc>
              <a:buFont typeface="Wingdings" pitchFamily="2" charset="2"/>
              <a:buChar char="q"/>
            </a:pPr>
            <a:r>
              <a:rPr lang="es-MX" sz="1900" dirty="0" smtClean="0">
                <a:latin typeface="Arial" pitchFamily="34" charset="0"/>
                <a:cs typeface="Arial" pitchFamily="34" charset="0"/>
              </a:rPr>
              <a:t>Para el llenado de este formato se debe utilizar la  Clasificación  por Tipo  de  Gasto aprobado por el CONAC  identificando  el  ejercicio  presupuestal  de  gasto  corriente,  gasto  de  capital  y  el  de amortización de la deuda y disminución de pasivos.</a:t>
            </a:r>
          </a:p>
          <a:p>
            <a:pPr marL="358775" indent="-358775" algn="just">
              <a:lnSpc>
                <a:spcPct val="150000"/>
              </a:lnSpc>
            </a:pPr>
            <a:endParaRPr lang="es-MX" sz="1900" dirty="0" smtClean="0">
              <a:latin typeface="Arial" pitchFamily="34" charset="0"/>
              <a:cs typeface="Arial" pitchFamily="34" charset="0"/>
            </a:endParaRPr>
          </a:p>
          <a:p>
            <a:pPr marL="358775" indent="-358775" algn="just">
              <a:lnSpc>
                <a:spcPct val="150000"/>
              </a:lnSpc>
              <a:buFont typeface="Wingdings" pitchFamily="2" charset="2"/>
              <a:buChar char="q"/>
            </a:pPr>
            <a:r>
              <a:rPr lang="es-MX" sz="1900" dirty="0" smtClean="0">
                <a:latin typeface="Arial" pitchFamily="34" charset="0"/>
                <a:cs typeface="Arial" pitchFamily="34" charset="0"/>
              </a:rPr>
              <a:t>Verificar que la sumatoria de las columnas correspondientes  al Presupuesto de Egresos  Aprobado, Modificado, Devengado, Pagado y la correspondiente al Subejercicio coincida con la sumatoria de las columnas correspondientes a la Clasificación por Objeto del Gasto,  a la Clasificación  Administrativa, a la Clasificación Funcional y al Gasto por Categoría Programática.</a:t>
            </a:r>
            <a:endParaRPr lang="es-MX" sz="1900" dirty="0">
              <a:latin typeface="Arial" pitchFamily="34" charset="0"/>
              <a:cs typeface="Arial" pitchFamily="34" charset="0"/>
            </a:endParaRPr>
          </a:p>
        </p:txBody>
      </p:sp>
      <p:sp>
        <p:nvSpPr>
          <p:cNvPr id="5" name="4 Rectángulo"/>
          <p:cNvSpPr/>
          <p:nvPr/>
        </p:nvSpPr>
        <p:spPr>
          <a:xfrm>
            <a:off x="500034" y="428604"/>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
        <p:nvSpPr>
          <p:cNvPr id="6" name="5 Flecha derecha">
            <a:hlinkClick r:id="rId2" action="ppaction://hlinkpres?slideindex=90&amp;slidetitle=Diapositiva 90"/>
          </p:cNvPr>
          <p:cNvSpPr/>
          <p:nvPr/>
        </p:nvSpPr>
        <p:spPr>
          <a:xfrm>
            <a:off x="7500958" y="6373368"/>
            <a:ext cx="549780"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6914" name="Picture 2"/>
          <p:cNvPicPr>
            <a:picLocks noChangeAspect="1" noChangeArrowheads="1"/>
          </p:cNvPicPr>
          <p:nvPr/>
        </p:nvPicPr>
        <p:blipFill>
          <a:blip r:embed="rId2" cstate="print"/>
          <a:srcRect/>
          <a:stretch>
            <a:fillRect/>
          </a:stretch>
        </p:blipFill>
        <p:spPr bwMode="auto">
          <a:xfrm>
            <a:off x="142844" y="142852"/>
            <a:ext cx="8786874" cy="6715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7938" name="Picture 2"/>
          <p:cNvPicPr>
            <a:picLocks noChangeAspect="1" noChangeArrowheads="1"/>
          </p:cNvPicPr>
          <p:nvPr/>
        </p:nvPicPr>
        <p:blipFill>
          <a:blip r:embed="rId2" cstate="print"/>
          <a:srcRect/>
          <a:stretch>
            <a:fillRect/>
          </a:stretch>
        </p:blipFill>
        <p:spPr bwMode="auto">
          <a:xfrm>
            <a:off x="0" y="357166"/>
            <a:ext cx="8786842" cy="52864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357166"/>
            <a:ext cx="8929718" cy="6072230"/>
          </a:xfrm>
          <a:prstGeom prst="rect">
            <a:avLst/>
          </a:prstGeom>
          <a:noFill/>
          <a:ln w="9525">
            <a:noFill/>
            <a:miter lim="800000"/>
            <a:headEnd/>
            <a:tailEnd/>
          </a:ln>
          <a:effectLst/>
        </p:spPr>
      </p:pic>
    </p:spTree>
  </p:cSld>
  <p:clrMapOvr>
    <a:masterClrMapping/>
  </p:clrMapOvr>
  <p:transition>
    <p:split orient="ver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Personalizado 9">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FFFF"/>
      </a:hlink>
      <a:folHlink>
        <a:srgbClr val="FFFFFF"/>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2355</TotalTime>
  <Words>8323</Words>
  <Application>Microsoft Office PowerPoint</Application>
  <PresentationFormat>Presentación en pantalla (4:3)</PresentationFormat>
  <Paragraphs>1065</Paragraphs>
  <Slides>143</Slides>
  <Notes>1</Notes>
  <HiddenSlides>0</HiddenSlides>
  <MMClips>0</MMClips>
  <ScaleCrop>false</ScaleCrop>
  <HeadingPairs>
    <vt:vector size="4" baseType="variant">
      <vt:variant>
        <vt:lpstr>Tema</vt:lpstr>
      </vt:variant>
      <vt:variant>
        <vt:i4>1</vt:i4>
      </vt:variant>
      <vt:variant>
        <vt:lpstr>Títulos de diapositiva</vt:lpstr>
      </vt:variant>
      <vt:variant>
        <vt:i4>143</vt:i4>
      </vt:variant>
    </vt:vector>
  </HeadingPairs>
  <TitlesOfParts>
    <vt:vector size="144" baseType="lpstr">
      <vt:lpstr>Opulento</vt:lpstr>
      <vt:lpstr>INTEGRACIÓN DE LA CUENTA PÚBLICA ESTATAL</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INFORMACIÓN CONTABLE</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INFORMACIÓN PRESUPUESTARIA</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INFORMACIÓN PROGRAMATICA</vt:lpstr>
      <vt:lpstr>Diapositiva 106</vt:lpstr>
      <vt:lpstr>Diapositiva 107</vt:lpstr>
      <vt:lpstr>Diapositiva 108</vt:lpstr>
      <vt:lpstr>Diapositiva 109</vt:lpstr>
      <vt:lpstr>INDICADORES DE LA POSTURA FISCAL   </vt:lpstr>
      <vt:lpstr>Diapositiva 111</vt:lpstr>
      <vt:lpstr>Diapositiva 112</vt:lpstr>
      <vt:lpstr>Diapositiva 113</vt:lpstr>
      <vt:lpstr>Diapositiva 114</vt:lpstr>
      <vt:lpstr>Diapositiva 115</vt:lpstr>
      <vt:lpstr>Diapositiva 116</vt:lpstr>
      <vt:lpstr>Estructura de los tomos de la cuenta pública  </vt:lpstr>
      <vt:lpstr>Diapositiva 118</vt:lpstr>
      <vt:lpstr>Diapositiva 119</vt:lpstr>
      <vt:lpstr>Diapositiva 120</vt:lpstr>
      <vt:lpstr>Diapositiva 121</vt:lpstr>
      <vt:lpstr>Diapositiva 122</vt:lpstr>
      <vt:lpstr>Diapositiva 123</vt:lpstr>
      <vt:lpstr>Diapositiva 124</vt:lpstr>
      <vt:lpstr>Diapositiva 125</vt:lpstr>
      <vt:lpstr>Diapositiva 126</vt:lpstr>
      <vt:lpstr>Diapositiva 127</vt:lpstr>
      <vt:lpstr>Diapositiva 128</vt:lpstr>
      <vt:lpstr>Diapositiva 129</vt:lpstr>
      <vt:lpstr>Diapositiva 130</vt:lpstr>
      <vt:lpstr>Diapositiva 131</vt:lpstr>
      <vt:lpstr>Diapositiva 132</vt:lpstr>
      <vt:lpstr>Diapositiva 133</vt:lpstr>
      <vt:lpstr>Diapositiva 134</vt:lpstr>
      <vt:lpstr>Diapositiva 135</vt:lpstr>
      <vt:lpstr>Diapositiva 136</vt:lpstr>
      <vt:lpstr>Diapositiva 137</vt:lpstr>
      <vt:lpstr>Diapositiva 138</vt:lpstr>
      <vt:lpstr>Diapositiva 139</vt:lpstr>
      <vt:lpstr>Diapositiva 140</vt:lpstr>
      <vt:lpstr>Diapositiva 141</vt:lpstr>
      <vt:lpstr>Diapositiva 142</vt:lpstr>
      <vt:lpstr>Diapositiva 143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INTEGRACIÓN DE LA CUENTA PÚBLICA ESTATAL</dc:title>
  <dc:creator>dmaciasa</dc:creator>
  <cp:lastModifiedBy>Usuario</cp:lastModifiedBy>
  <cp:revision>107</cp:revision>
  <dcterms:created xsi:type="dcterms:W3CDTF">2014-09-11T17:34:32Z</dcterms:created>
  <dcterms:modified xsi:type="dcterms:W3CDTF">2014-10-17T21:50:08Z</dcterms:modified>
</cp:coreProperties>
</file>