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6" r:id="rId4"/>
    <p:sldId id="268" r:id="rId5"/>
    <p:sldId id="269" r:id="rId6"/>
    <p:sldId id="270" r:id="rId7"/>
    <p:sldId id="271" r:id="rId8"/>
    <p:sldId id="258" r:id="rId9"/>
    <p:sldId id="259" r:id="rId10"/>
    <p:sldId id="264" r:id="rId11"/>
    <p:sldId id="260" r:id="rId12"/>
    <p:sldId id="261" r:id="rId13"/>
    <p:sldId id="262" r:id="rId14"/>
    <p:sldId id="263" r:id="rId15"/>
    <p:sldId id="265" r:id="rId16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4B64E41-27D1-4456-80F2-16CD7E089124}" type="datetimeFigureOut">
              <a:rPr lang="es-MX" smtClean="0"/>
              <a:t>31/10/2014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36AFF41-B726-45FF-9812-509D7D9808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76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2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2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9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5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7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3DE-E980-C144-A048-70F6C7F54F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5CF9-8465-D347-8ACC-902A72706E9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943" y="1796339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6902" y="3009272"/>
            <a:ext cx="2462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ic 720 Light BT"/>
                <a:cs typeface="Gothic 720 Light BT"/>
              </a:rPr>
              <a:t>Secretaría de Finanzas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ic 720 Light BT"/>
                <a:cs typeface="Gothic 720 Light BT"/>
              </a:rPr>
              <a:t>Y Administración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Gothic 720 Light BT"/>
              <a:cs typeface="Gothic 720 Light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3585" y="4293717"/>
            <a:ext cx="6394148" cy="745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Consolidación e Integración</a:t>
            </a:r>
          </a:p>
          <a:p>
            <a:pPr algn="ctr"/>
            <a:r>
              <a:rPr lang="es-ES_tradn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de Estados Financieros</a:t>
            </a:r>
            <a:endParaRPr lang="es-ES_tradnl" sz="36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</p:spTree>
    <p:extLst>
      <p:ext uri="{BB962C8B-B14F-4D97-AF65-F5344CB8AC3E}">
        <p14:creationId xmlns:p14="http://schemas.microsoft.com/office/powerpoint/2010/main" val="36812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912005" y="1896077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Inventarios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34966" y="2502746"/>
            <a:ext cx="62772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1.- Inventario de Inmuebles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2.- Inventario de Muebles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3.- Inventario de Vehículos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4.- Inventario de Maquinaria y Equipo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5.- Inventario de Equipo de Computo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6.- Inventario de Bienes Intangibles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7.- Inventario de Bienes no Inventariables y Controlables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755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315422" y="1896077"/>
            <a:ext cx="4745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Presentación de Estados Financieros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677694" y="2801849"/>
            <a:ext cx="62772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Estados Financieros de Octubre 2014         </a:t>
            </a:r>
            <a:r>
              <a:rPr lang="es-MX" b="1" dirty="0" smtClean="0"/>
              <a:t>18 de Noviembre 2014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Estados Financieros de Noviembre 2014    </a:t>
            </a:r>
            <a:r>
              <a:rPr lang="es-MX" b="1" dirty="0" smtClean="0"/>
              <a:t>15 de Diciembre 2014</a:t>
            </a:r>
            <a:endParaRPr lang="es-MX" b="1" dirty="0"/>
          </a:p>
          <a:p>
            <a:pPr algn="just"/>
            <a:endParaRPr lang="es-MX" dirty="0" smtClean="0"/>
          </a:p>
          <a:p>
            <a:pPr algn="just"/>
            <a:r>
              <a:rPr lang="es-MX" dirty="0"/>
              <a:t>Estados Financieros de </a:t>
            </a:r>
            <a:r>
              <a:rPr lang="es-MX" dirty="0" smtClean="0"/>
              <a:t>Diciembre </a:t>
            </a:r>
            <a:r>
              <a:rPr lang="es-MX" dirty="0"/>
              <a:t>2014    </a:t>
            </a:r>
            <a:r>
              <a:rPr lang="es-MX" dirty="0" smtClean="0"/>
              <a:t> </a:t>
            </a:r>
            <a:r>
              <a:rPr lang="es-MX" b="1" dirty="0" smtClean="0"/>
              <a:t>15 </a:t>
            </a:r>
            <a:r>
              <a:rPr lang="es-MX" b="1" dirty="0"/>
              <a:t>de </a:t>
            </a:r>
            <a:r>
              <a:rPr lang="es-MX" b="1" dirty="0" smtClean="0"/>
              <a:t>Enero 2015</a:t>
            </a:r>
          </a:p>
          <a:p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08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501377" y="1896077"/>
            <a:ext cx="4373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Entrega de Reportes en Formatos 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Armonizados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677694" y="3143680"/>
            <a:ext cx="6277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Presentar los reportes armonizados correspondientes al ejercicio 2014, a más tardar el </a:t>
            </a:r>
            <a:r>
              <a:rPr lang="es-MX" b="1" dirty="0" smtClean="0"/>
              <a:t>30 de Enero del 2015.</a:t>
            </a:r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83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602378" y="1896077"/>
            <a:ext cx="417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Implementar las Bases para una 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Contabilidad Armonizada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677694" y="2954500"/>
            <a:ext cx="62772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1.- Se llevarán a cabo talleres con el fin de cumplir con la armonización de los procesos del registro contable. </a:t>
            </a:r>
          </a:p>
          <a:p>
            <a:pPr algn="just"/>
            <a:r>
              <a:rPr lang="es-MX" b="1" dirty="0" smtClean="0"/>
              <a:t>Enero del 2015</a:t>
            </a:r>
          </a:p>
          <a:p>
            <a:pPr algn="just"/>
            <a:endParaRPr lang="es-MX" b="1" dirty="0"/>
          </a:p>
          <a:p>
            <a:pPr algn="just"/>
            <a:r>
              <a:rPr lang="es-MX" dirty="0" smtClean="0"/>
              <a:t>2.- Mesas de trabajo con los entes públicos con el fin de mejorar procesos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50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131903" y="1896077"/>
            <a:ext cx="5112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Sistema de Contabilidad Gubernamental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677694" y="2938581"/>
            <a:ext cx="62772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1.- Presentación del Sistema de Contabilidad </a:t>
            </a:r>
            <a:r>
              <a:rPr lang="es-MX" dirty="0"/>
              <a:t>A</a:t>
            </a:r>
            <a:r>
              <a:rPr lang="es-MX" dirty="0" smtClean="0"/>
              <a:t>rmonizada desarrollado por Gobierno del Estado (Interesados)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2.- Capacitación del uso del sistema (Interesados)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3.- Arranque de la Contabilidad </a:t>
            </a:r>
            <a:r>
              <a:rPr lang="es-MX" dirty="0"/>
              <a:t>A</a:t>
            </a:r>
            <a:r>
              <a:rPr lang="es-MX" dirty="0" smtClean="0"/>
              <a:t>rmonizada.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83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511924" y="3154798"/>
            <a:ext cx="4118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¡ GRACIAS POR SU ATENCIÓN !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59904" y="4976514"/>
            <a:ext cx="6277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/>
          </a:p>
          <a:p>
            <a:pPr algn="ctr"/>
            <a:r>
              <a:rPr lang="es-MX" b="1" dirty="0" smtClean="0"/>
              <a:t>Tel (01) 312-31-62000 Ext 3468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0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777334" y="1896077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Orden del día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73585" y="2794783"/>
            <a:ext cx="6250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1.- Presentación del Presídium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2.- </a:t>
            </a:r>
            <a:r>
              <a:rPr lang="es-MX" dirty="0"/>
              <a:t>Participación de la Secretaria de Finanzas y Administración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3.- Presentación del Plan y Equipo de Trabajo por parte del      Director General de Egresos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4.- Desarrollo de la Reunión de Trabajo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5.- Clausura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16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953662" y="1579883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Sanciones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90925" y="1969124"/>
            <a:ext cx="62509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/>
              <a:t>Ley General de Contabilidad Gubernamental</a:t>
            </a:r>
          </a:p>
          <a:p>
            <a:pPr algn="just"/>
            <a:r>
              <a:rPr lang="x-none" sz="1400" b="1" smtClean="0"/>
              <a:t>Artículo </a:t>
            </a:r>
            <a:r>
              <a:rPr lang="x-none" sz="1400" b="1"/>
              <a:t>85.- </a:t>
            </a:r>
            <a:r>
              <a:rPr lang="x-none" sz="1400"/>
              <a:t>Se sancionará administrativamente a los servidores públicos en los términos de la legislación en materia de responsabilidades administrativas aplicables en cualquiera de los siguientes supuestos:</a:t>
            </a:r>
            <a:endParaRPr lang="es-MX" sz="1400" dirty="0"/>
          </a:p>
          <a:p>
            <a:pPr algn="just"/>
            <a:r>
              <a:rPr lang="x-none" sz="1400"/>
              <a:t> </a:t>
            </a:r>
            <a:endParaRPr lang="es-MX" sz="1400" dirty="0"/>
          </a:p>
          <a:p>
            <a:pPr algn="just"/>
            <a:r>
              <a:rPr lang="x-none" sz="1400" b="1"/>
              <a:t>I.</a:t>
            </a:r>
            <a:r>
              <a:rPr lang="x-none" sz="1400"/>
              <a:t> </a:t>
            </a:r>
            <a:r>
              <a:rPr lang="x-none" sz="1400" b="1">
                <a:solidFill>
                  <a:srgbClr val="FF0000"/>
                </a:solidFill>
              </a:rPr>
              <a:t>Cuando omitan realizar los registros de la contabilidad de los entes públicos</a:t>
            </a:r>
            <a:r>
              <a:rPr lang="x-none" sz="1400"/>
              <a:t>, así como la difusión de la información financiera en los términos a que se refiere la presente Ley;</a:t>
            </a:r>
            <a:endParaRPr lang="es-MX" sz="1400" dirty="0"/>
          </a:p>
          <a:p>
            <a:pPr algn="just"/>
            <a:r>
              <a:rPr lang="x-none" sz="1400"/>
              <a:t> </a:t>
            </a:r>
            <a:endParaRPr lang="es-MX" sz="1400" dirty="0"/>
          </a:p>
          <a:p>
            <a:pPr algn="just"/>
            <a:r>
              <a:rPr lang="x-none" sz="1400" b="1"/>
              <a:t>II.</a:t>
            </a:r>
            <a:r>
              <a:rPr lang="x-none" sz="1400"/>
              <a:t> Cuando de manera dolosa:</a:t>
            </a:r>
            <a:endParaRPr lang="es-MX" sz="1400" dirty="0"/>
          </a:p>
          <a:p>
            <a:pPr algn="just"/>
            <a:r>
              <a:rPr lang="x-none" sz="1400"/>
              <a:t> </a:t>
            </a:r>
            <a:endParaRPr lang="es-MX" sz="1400" dirty="0"/>
          </a:p>
          <a:p>
            <a:pPr algn="just"/>
            <a:r>
              <a:rPr lang="x-none" sz="1400" b="1"/>
              <a:t>a)</a:t>
            </a:r>
            <a:r>
              <a:rPr lang="x-none" sz="1400"/>
              <a:t> </a:t>
            </a:r>
            <a:r>
              <a:rPr lang="x-none" sz="1400" b="1">
                <a:solidFill>
                  <a:srgbClr val="FF0000"/>
                </a:solidFill>
              </a:rPr>
              <a:t>Omitan o alteren los documentos o registros que integran la contabilida</a:t>
            </a:r>
            <a:r>
              <a:rPr lang="x-none" sz="1400"/>
              <a:t>d con la finalidad de desvirtuar la veracidad de la información financiera, o</a:t>
            </a:r>
            <a:endParaRPr lang="es-MX" sz="1400" dirty="0"/>
          </a:p>
          <a:p>
            <a:pPr algn="just"/>
            <a:r>
              <a:rPr lang="x-none" sz="1400"/>
              <a:t> </a:t>
            </a:r>
            <a:endParaRPr lang="es-MX" sz="1400" dirty="0"/>
          </a:p>
          <a:p>
            <a:pPr algn="just"/>
            <a:r>
              <a:rPr lang="x-none" sz="1400" b="1"/>
              <a:t>b)</a:t>
            </a:r>
            <a:r>
              <a:rPr lang="x-none" sz="1400"/>
              <a:t> </a:t>
            </a:r>
            <a:r>
              <a:rPr lang="x-none" sz="1400" b="1">
                <a:solidFill>
                  <a:srgbClr val="FF0000"/>
                </a:solidFill>
              </a:rPr>
              <a:t>Incumplan con la obligación de difundir la información financiera </a:t>
            </a:r>
            <a:r>
              <a:rPr lang="x-none" sz="1400"/>
              <a:t>en los términos a que se refiere la presente Ley;</a:t>
            </a:r>
            <a:endParaRPr lang="es-MX" sz="1400" dirty="0"/>
          </a:p>
          <a:p>
            <a:pPr algn="just"/>
            <a:r>
              <a:rPr lang="x-none" sz="1400"/>
              <a:t> 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5436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953662" y="1503423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Sanciones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62532" y="2025908"/>
            <a:ext cx="6250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b="1"/>
              <a:t>III.</a:t>
            </a:r>
            <a:r>
              <a:rPr lang="x-none"/>
              <a:t> </a:t>
            </a:r>
            <a:r>
              <a:rPr lang="x-none" b="1">
                <a:solidFill>
                  <a:srgbClr val="FF0000"/>
                </a:solidFill>
              </a:rPr>
              <a:t>No realizar los registros presupuestarios y contables en la forma y términos que establece esta Ley </a:t>
            </a:r>
            <a:r>
              <a:rPr lang="x-none"/>
              <a:t>y demás disposiciones aplicables, con información confiable y veraz;</a:t>
            </a:r>
            <a:endParaRPr lang="es-MX" dirty="0"/>
          </a:p>
          <a:p>
            <a:r>
              <a:rPr lang="x-none"/>
              <a:t> </a:t>
            </a:r>
            <a:endParaRPr lang="es-MX" dirty="0"/>
          </a:p>
          <a:p>
            <a:pPr algn="just"/>
            <a:r>
              <a:rPr lang="x-none" b="1"/>
              <a:t>IV.</a:t>
            </a:r>
            <a:r>
              <a:rPr lang="x-none"/>
              <a:t> Cuando por razón de la naturaleza de sus funciones tengan conocimiento de la alteración o falsedad de la documentación o de la información que tenga como consecuencia daños a la hacienda pública o al patrimonio de cualquier ente público y, estando dentro de sus atribuciones, no lo eviten o no lo hagan del conocimiento a su superior jerárquico o autoridad competente, y</a:t>
            </a:r>
            <a:endParaRPr lang="es-MX" dirty="0"/>
          </a:p>
          <a:p>
            <a:r>
              <a:rPr lang="x-none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0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953662" y="1503423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Sanciones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62532" y="2025908"/>
            <a:ext cx="6250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b="1"/>
              <a:t>V.</a:t>
            </a:r>
            <a:r>
              <a:rPr lang="x-none"/>
              <a:t> </a:t>
            </a:r>
            <a:r>
              <a:rPr lang="x-none" b="1">
                <a:solidFill>
                  <a:srgbClr val="FF0000"/>
                </a:solidFill>
              </a:rPr>
              <a:t>No tener o no conservar</a:t>
            </a:r>
            <a:r>
              <a:rPr lang="x-none"/>
              <a:t>, en los términos de la normativa, la documentación comprobatoria del patrimonio, así como de los ingresos y egresos de los entes públicos.</a:t>
            </a:r>
            <a:endParaRPr lang="es-MX" dirty="0"/>
          </a:p>
          <a:p>
            <a:pPr algn="just"/>
            <a:r>
              <a:rPr lang="x-none"/>
              <a:t> </a:t>
            </a:r>
            <a:endParaRPr lang="es-MX" dirty="0"/>
          </a:p>
          <a:p>
            <a:pPr algn="just"/>
            <a:r>
              <a:rPr lang="x-none"/>
              <a:t>Las sanciones administrativas a que se refiere este artículo se impondrán y exigirán con independencia de las responsabilidades de carácter político, penal o civil que, en su caso, lleguen a determinarse por las autoridades competentes.</a:t>
            </a:r>
            <a:endParaRPr lang="es-MX" dirty="0"/>
          </a:p>
          <a:p>
            <a:pPr algn="just"/>
            <a:r>
              <a:rPr lang="x-none"/>
              <a:t> </a:t>
            </a:r>
            <a:endParaRPr lang="es-MX" dirty="0"/>
          </a:p>
          <a:p>
            <a:pPr algn="just"/>
            <a:r>
              <a:rPr lang="x-none"/>
              <a:t>Se considerará como infracción grave, para efecto de la imposición de las sanciones administrativas correspondientes, cuando el servidor público incurra en cualquiera de los supuestos establecidos en las fracciones II y IV del presente artículo, así como las reincidencias en las conductas señaladas en las demás fracciones.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50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953662" y="1503423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Sanciones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62532" y="2025908"/>
            <a:ext cx="6250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b="1"/>
              <a:t>Artículo 86.-</a:t>
            </a:r>
            <a:r>
              <a:rPr lang="x-none"/>
              <a:t> Se impondrá una pena de </a:t>
            </a:r>
            <a:r>
              <a:rPr lang="x-none" b="1">
                <a:solidFill>
                  <a:srgbClr val="FF0000"/>
                </a:solidFill>
              </a:rPr>
              <a:t>dos a siete años de prisión,</a:t>
            </a:r>
            <a:r>
              <a:rPr lang="x-none"/>
              <a:t> y multa de </a:t>
            </a:r>
            <a:r>
              <a:rPr lang="x-none" b="1">
                <a:solidFill>
                  <a:srgbClr val="FF0000"/>
                </a:solidFill>
              </a:rPr>
              <a:t>mil a quinientos mil días de salario mínimo general vigente en el Distrito Federal</a:t>
            </a:r>
            <a:r>
              <a:rPr lang="x-none"/>
              <a:t>, a quien causando un daño a la hacienda pública o al patrimonio del ente público correspondiente, incurra en las conductas previstas en las fracciones II y IV del artículo 85 de esta </a:t>
            </a:r>
            <a:r>
              <a:rPr lang="x-none" smtClean="0"/>
              <a:t>Ley</a:t>
            </a:r>
            <a:r>
              <a:rPr lang="es-MX" dirty="0" smtClean="0"/>
              <a:t> (</a:t>
            </a:r>
            <a:r>
              <a:rPr lang="es-MX" b="1" dirty="0" smtClean="0">
                <a:solidFill>
                  <a:srgbClr val="FF0000"/>
                </a:solidFill>
              </a:rPr>
              <a:t>De $ 67,290.00 a $ 33´645,000.00).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4061865" y="1503423"/>
            <a:ext cx="125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Aplica a: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62532" y="2102286"/>
            <a:ext cx="6250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Poder Ejecutivo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Poder Legislativo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Poder Judicial de la federación, estados y D.F.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Ayuntamientos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Órganos políticos administrativos del DF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Entidades de la administración pública paraestatal, federales, estatales </a:t>
            </a:r>
            <a:r>
              <a:rPr lang="es-MX" dirty="0"/>
              <a:t>o</a:t>
            </a:r>
            <a:r>
              <a:rPr lang="es-MX" dirty="0" smtClean="0"/>
              <a:t> municipales.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Órganos autónomos federales y estatales.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4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3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865702" y="1896077"/>
            <a:ext cx="5644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Diagnóstico a los Entes Públicos acerca del 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Cumplimiento de la Ley General de 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Contabilidad Gubernamental 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65702" y="3348780"/>
            <a:ext cx="62772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1.- Formulación de diagnóstico personalizado a cada ente público, del </a:t>
            </a:r>
            <a:r>
              <a:rPr lang="es-MX" b="1" dirty="0" smtClean="0"/>
              <a:t>30 de Octubre al 14 de Noviembre de 2014.</a:t>
            </a:r>
          </a:p>
          <a:p>
            <a:pPr algn="just"/>
            <a:endParaRPr lang="es-MX" b="1" dirty="0"/>
          </a:p>
          <a:p>
            <a:pPr algn="just"/>
            <a:r>
              <a:rPr lang="es-MX" dirty="0" smtClean="0"/>
              <a:t>2.- Verificación de reportes financieros del ejercicio 2013, con miras a la consolidación financiera, del </a:t>
            </a:r>
            <a:r>
              <a:rPr lang="es-MX" b="1" dirty="0"/>
              <a:t>30 de Octubre al 14 de Noviembre de 2014.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04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_tal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396" cy="7066897"/>
          </a:xfrm>
          <a:prstGeom prst="rect">
            <a:avLst/>
          </a:prstGeom>
        </p:spPr>
      </p:pic>
      <p:pic>
        <p:nvPicPr>
          <p:cNvPr id="5" name="Picture 4" descr="logo_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4" y="319311"/>
            <a:ext cx="1370711" cy="1370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3585" y="676396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Secretaría de Finanzas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Gothic 720 BT"/>
                <a:cs typeface="Gothic 720 BT"/>
              </a:rPr>
              <a:t>Y Administración</a:t>
            </a:r>
            <a:endParaRPr lang="en-US" b="1" dirty="0">
              <a:solidFill>
                <a:schemeClr val="bg1"/>
              </a:solidFill>
              <a:latin typeface="Gothic 720 BT"/>
              <a:cs typeface="Gothic 720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8488" y="638136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85000"/>
                  </a:schemeClr>
                </a:solidFill>
                <a:latin typeface="Gothic 720 Bold Italic BT"/>
                <a:cs typeface="Gothic 720 Bold Italic BT"/>
              </a:rPr>
              <a:t>Consolidación e Integración de Estados Financieros</a:t>
            </a:r>
            <a:endParaRPr lang="es-ES_tradnl" dirty="0">
              <a:solidFill>
                <a:schemeClr val="bg1">
                  <a:lumMod val="8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351627" y="1896077"/>
            <a:ext cx="2672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ic 720 Bold Italic BT"/>
                <a:cs typeface="Gothic 720 Bold Italic BT"/>
              </a:rPr>
              <a:t>Informe de Avances 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ic 720 Bold Italic BT"/>
              <a:cs typeface="Gothic 720 Bold Italic B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34966" y="2759120"/>
            <a:ext cx="62772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18 de noviembre del 2014.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Entrega de informe sobre los resultados obtenidos del diagnóstico.</a:t>
            </a:r>
          </a:p>
          <a:p>
            <a:pPr algn="just"/>
            <a:endParaRPr lang="es-MX" dirty="0"/>
          </a:p>
          <a:p>
            <a:pPr algn="just"/>
            <a:endParaRPr lang="es-MX" b="1" dirty="0"/>
          </a:p>
          <a:p>
            <a:endParaRPr lang="es-MX" b="1" dirty="0" smtClean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6266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710</Words>
  <Application>Microsoft Office PowerPoint</Application>
  <PresentationFormat>Presentación en pantalla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 vm</dc:creator>
  <cp:lastModifiedBy>Nancy</cp:lastModifiedBy>
  <cp:revision>13</cp:revision>
  <cp:lastPrinted>2014-10-29T21:56:27Z</cp:lastPrinted>
  <dcterms:created xsi:type="dcterms:W3CDTF">2014-10-29T19:54:31Z</dcterms:created>
  <dcterms:modified xsi:type="dcterms:W3CDTF">2014-10-31T21:06:50Z</dcterms:modified>
</cp:coreProperties>
</file>